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D46C09-0916-4138-9C0C-A82A1333C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69B870-5CCC-4ED1-A21B-0EBEEAAC6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3F2185A-E93D-4D18-9CA0-E27768A50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59FB7D-7637-4C79-B357-ED251BBD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C19856-BAE7-4A73-8E7B-9A57FBDE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5978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694499-B4BF-415E-9A1D-0F9C7EF0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1C5F87-83AD-4917-B77F-1051F388F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F1F0CF2-20CD-4A31-BFF2-BC3C111E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E21093-BDBE-4E7D-902F-C7441908D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17D5952-5952-4FEC-BA76-CA080D7B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651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3EACC4-B28B-429D-A6F7-8FDF7362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8AB7CD0-27E1-4956-8C28-F8510D8A1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144684-5CC8-43A4-894B-860CCA563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349D8E4-8FE6-4C2D-A7C3-2B682684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BF642D-F218-41C6-829D-09136B31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56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4A6BAE-EFA7-4365-927D-087E23FF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ED4ED1-32E5-4F41-85FD-721CD56DC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21FC297-627C-4F0D-BCEC-716412AF8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FBC5CA3-42C9-4A7B-BA12-057ADBBBD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B3078D3-BD86-4B51-90AA-290F7D6B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70174F8-7078-41E7-B5A3-AAE5ED66E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957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7147BF-9DE5-4BBC-8CBF-6DA3237A5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BB2DDCD-8984-4DA4-8639-D65FF167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785811A-6656-43A3-974E-4A1AC0635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7F544E3-2CBA-4F66-BB51-491F75A6E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24F703-FBF8-4DEC-84D3-2C32B206E7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3F5FB4B-E564-4503-9F6A-DEBA4D2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1C791F1-5C90-47C4-BCD7-92AF9511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849C3FD-6723-4FD9-BA15-FE5842B02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124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35C179-97BF-4599-9A0F-640389C5D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4DD289-E47C-4346-ABE7-DE4C2A869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78BA547-C2ED-4174-8921-CC1E12373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A00DB90-CEF7-461E-BC9D-D1A58637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225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F4CE60E-5DF3-452A-AB0E-45CCFCB0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2A16CB3-FB05-42C0-957B-38AA0E78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49BD49-5CAE-4CFC-8338-735E6A1B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58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D6256C-0524-477E-BC06-4F6EE8FC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B25FE2-55A1-4BCC-9618-AC452E854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BFE615E-150B-4398-B893-9DF196656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059DECF-6704-4296-8C80-F89FACC9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F7205F4-2FE1-47D5-9613-4D07D2F7B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54AF4FC-8C61-4AD0-96F4-5C1C6B58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67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867D5B-7CAD-4524-9C4C-DD6847DC6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4A9F6F-51C3-48CB-84E8-6774646BB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B6DEB02-9069-4A9C-B56C-BF3D6FCC4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609B6E2-2310-46B6-9007-33433E4DD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2DAEC94-EF1D-4C40-862C-DE469785E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76B045A-2D5C-40AD-8D61-9A0107202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610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E2C819-E34D-4C35-8263-FB3E6481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955E6FA-FB26-4E84-A985-AFF503D58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45EC608-AA7C-4BC8-9F0B-C7B72AE4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4F1540-69FF-44E9-A6C7-1DCBD14B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2DBE8A-313A-470D-B38E-BD745E9E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9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D19FB5B-C9DD-4566-82CA-37513189D7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541A517-0B4B-4CC4-ACDE-3745569E4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717513F-729F-435C-9EEE-BD1B32C1B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410D2C-1E2F-43A0-A8AD-9A053716A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57556C-823D-42E8-ADFA-766379C7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202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74618D6-17EB-4CCF-ABB4-801D4D7EC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FBD3EB1-643D-43FC-B124-F71D4DD11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6F1CFFF-CECB-4CB2-BB3E-91BF893F5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9E3F-D6F3-4C5F-AA47-54F4710FA3A8}" type="datetimeFigureOut">
              <a:rPr lang="tr-TR" smtClean="0"/>
              <a:t>22.04.2022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65D90B-8AA6-4346-B5BE-F86442495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38F7667-8728-43F0-8CF3-0F513865F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51C57-2234-46DF-8E62-4F5D71AB39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341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gif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4A47E2FF-FC5A-4C03-9EFD-2A526254835A}"/>
              </a:ext>
            </a:extLst>
          </p:cNvPr>
          <p:cNvSpPr txBox="1"/>
          <p:nvPr/>
        </p:nvSpPr>
        <p:spPr>
          <a:xfrm>
            <a:off x="1961322" y="1966416"/>
            <a:ext cx="812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What is originality? Undetected plagiarism.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EF7DBD3-E29D-4B1F-BAF5-9F5B1299BFC1}"/>
              </a:ext>
            </a:extLst>
          </p:cNvPr>
          <p:cNvSpPr txBox="1"/>
          <p:nvPr/>
        </p:nvSpPr>
        <p:spPr>
          <a:xfrm>
            <a:off x="7739270" y="2676938"/>
            <a:ext cx="2464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-William </a:t>
            </a:r>
            <a:r>
              <a:rPr lang="tr-TR" sz="2400" b="1" dirty="0" err="1"/>
              <a:t>Inge</a:t>
            </a:r>
            <a:endParaRPr lang="tr-TR" sz="24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5E672F6-5089-45E8-9B4B-0D9C0F52B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301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86A6B1B7-AA4C-4E93-A4E7-AFAB6CF11E73}"/>
              </a:ext>
            </a:extLst>
          </p:cNvPr>
          <p:cNvSpPr txBox="1"/>
          <p:nvPr/>
        </p:nvSpPr>
        <p:spPr>
          <a:xfrm>
            <a:off x="3366052" y="6477969"/>
            <a:ext cx="5049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8984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E339F0A-DA13-41B5-BF65-96FCAA4AA388}"/>
              </a:ext>
            </a:extLst>
          </p:cNvPr>
          <p:cNvSpPr txBox="1"/>
          <p:nvPr/>
        </p:nvSpPr>
        <p:spPr>
          <a:xfrm>
            <a:off x="914399" y="172277"/>
            <a:ext cx="7606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NATURAL DISASTERS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59DB3BF-0C3F-4C57-B9F8-792A5303677D}"/>
              </a:ext>
            </a:extLst>
          </p:cNvPr>
          <p:cNvSpPr txBox="1"/>
          <p:nvPr/>
        </p:nvSpPr>
        <p:spPr>
          <a:xfrm>
            <a:off x="6944139" y="295387"/>
            <a:ext cx="205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(Doğal Afetler)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D738646-4E92-413D-996E-AD2E7730A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63" y="1436922"/>
            <a:ext cx="2179608" cy="1634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329A4D1-FDCD-4E07-8CF2-B9CE8A623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162" y="1436922"/>
            <a:ext cx="2941000" cy="1634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BD2A29AC-A2F5-428B-AFC3-205E7D0C1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53" y="1436922"/>
            <a:ext cx="3198962" cy="1671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74166D4-C297-424F-A062-10B52320C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95" y="4132061"/>
            <a:ext cx="2239820" cy="1275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C6AF6078-F94D-442A-8EB4-20E57A4F5D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084" y="4132061"/>
            <a:ext cx="2454514" cy="1634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8A842399-4FC1-47F4-8F1E-25B70BEEFC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53" y="4106948"/>
            <a:ext cx="2950789" cy="1659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E53990B7-ABF2-4020-BFB9-F7AD854B7B71}"/>
              </a:ext>
            </a:extLst>
          </p:cNvPr>
          <p:cNvSpPr txBox="1"/>
          <p:nvPr/>
        </p:nvSpPr>
        <p:spPr>
          <a:xfrm>
            <a:off x="1022785" y="3071628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Avalanche</a:t>
            </a:r>
            <a:endParaRPr lang="tr-TR" sz="24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16C41550-34CD-468E-BA66-A86C3B96009D}"/>
              </a:ext>
            </a:extLst>
          </p:cNvPr>
          <p:cNvSpPr txBox="1"/>
          <p:nvPr/>
        </p:nvSpPr>
        <p:spPr>
          <a:xfrm>
            <a:off x="1022785" y="3381411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(Çığ)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E0FD3886-FD18-42F4-A8BC-B72AE5231E7B}"/>
              </a:ext>
            </a:extLst>
          </p:cNvPr>
          <p:cNvSpPr txBox="1"/>
          <p:nvPr/>
        </p:nvSpPr>
        <p:spPr>
          <a:xfrm>
            <a:off x="4442905" y="3071628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Drought</a:t>
            </a:r>
            <a:endParaRPr lang="tr-TR" sz="2400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6F5E096-E8FD-40DC-9AA2-581701492D08}"/>
              </a:ext>
            </a:extLst>
          </p:cNvPr>
          <p:cNvSpPr txBox="1"/>
          <p:nvPr/>
        </p:nvSpPr>
        <p:spPr>
          <a:xfrm>
            <a:off x="4442905" y="3381411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(Kuraklık)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A45662A-10FC-4EF5-B6CB-AEA223A56A59}"/>
              </a:ext>
            </a:extLst>
          </p:cNvPr>
          <p:cNvSpPr txBox="1"/>
          <p:nvPr/>
        </p:nvSpPr>
        <p:spPr>
          <a:xfrm>
            <a:off x="8339169" y="3109135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Earthquake</a:t>
            </a:r>
            <a:endParaRPr lang="tr-TR" sz="2400" b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047D317-A338-4EA9-9869-9F5287B0D0DF}"/>
              </a:ext>
            </a:extLst>
          </p:cNvPr>
          <p:cNvSpPr txBox="1"/>
          <p:nvPr/>
        </p:nvSpPr>
        <p:spPr>
          <a:xfrm>
            <a:off x="8339169" y="3418918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(Deprem)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FA48EE3-71ED-4C4F-A534-F57360EC6568}"/>
              </a:ext>
            </a:extLst>
          </p:cNvPr>
          <p:cNvSpPr txBox="1"/>
          <p:nvPr/>
        </p:nvSpPr>
        <p:spPr>
          <a:xfrm>
            <a:off x="1466491" y="5511833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Explosion</a:t>
            </a:r>
            <a:endParaRPr lang="tr-TR" sz="24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4C48326-7524-4BE1-B066-6D0F4B72019E}"/>
              </a:ext>
            </a:extLst>
          </p:cNvPr>
          <p:cNvSpPr txBox="1"/>
          <p:nvPr/>
        </p:nvSpPr>
        <p:spPr>
          <a:xfrm>
            <a:off x="1466491" y="5821616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(Patlama)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2629E0F1-71CF-459B-8C11-5E7416F03539}"/>
              </a:ext>
            </a:extLst>
          </p:cNvPr>
          <p:cNvSpPr txBox="1"/>
          <p:nvPr/>
        </p:nvSpPr>
        <p:spPr>
          <a:xfrm>
            <a:off x="4442905" y="5838302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Flood</a:t>
            </a:r>
            <a:endParaRPr lang="tr-TR" sz="24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4A4F19FE-8293-45A7-A305-370408B4EBF5}"/>
              </a:ext>
            </a:extLst>
          </p:cNvPr>
          <p:cNvSpPr txBox="1"/>
          <p:nvPr/>
        </p:nvSpPr>
        <p:spPr>
          <a:xfrm>
            <a:off x="4442905" y="6148085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(Sel)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531FEDD6-BD20-47EE-8574-FE084EF3A964}"/>
              </a:ext>
            </a:extLst>
          </p:cNvPr>
          <p:cNvSpPr txBox="1"/>
          <p:nvPr/>
        </p:nvSpPr>
        <p:spPr>
          <a:xfrm>
            <a:off x="8071750" y="5805518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Forest</a:t>
            </a:r>
            <a:r>
              <a:rPr lang="tr-TR" sz="2400" b="1" dirty="0"/>
              <a:t> Fire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C2E4DDCB-CF32-40FB-A910-57412F36037B}"/>
              </a:ext>
            </a:extLst>
          </p:cNvPr>
          <p:cNvSpPr txBox="1"/>
          <p:nvPr/>
        </p:nvSpPr>
        <p:spPr>
          <a:xfrm>
            <a:off x="8071750" y="6115301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(Orman Yangını)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0BB1A3C0-3742-4A45-ABE6-17FD41ACA5A7}"/>
              </a:ext>
            </a:extLst>
          </p:cNvPr>
          <p:cNvSpPr txBox="1"/>
          <p:nvPr/>
        </p:nvSpPr>
        <p:spPr>
          <a:xfrm>
            <a:off x="2938732" y="65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10241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1EF9D60-EB12-41FC-8C60-CF80374D5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49" y="511204"/>
            <a:ext cx="2479375" cy="165374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530A909-2E0C-480D-961A-DDBA87423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030" y="635645"/>
            <a:ext cx="2718759" cy="152930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E69A41B-F502-4DC0-A1E7-FC401CA39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512" y="3937673"/>
            <a:ext cx="2341012" cy="1755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0D83F69F-4CC5-4B13-BDB4-E9104E2CB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030" y="4069764"/>
            <a:ext cx="2841095" cy="149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7CA13234-7D9B-4E33-ACE2-56F70D32F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3" y="3937673"/>
            <a:ext cx="2980428" cy="1676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BBF52029-9067-4DC7-AEAB-44E492633316}"/>
              </a:ext>
            </a:extLst>
          </p:cNvPr>
          <p:cNvSpPr txBox="1"/>
          <p:nvPr/>
        </p:nvSpPr>
        <p:spPr>
          <a:xfrm>
            <a:off x="1362118" y="2164947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Hurricane</a:t>
            </a:r>
            <a:endParaRPr lang="tr-TR" sz="24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9FEBF82-B1AE-4199-8AB8-5B55D6F8DFFC}"/>
              </a:ext>
            </a:extLst>
          </p:cNvPr>
          <p:cNvSpPr txBox="1"/>
          <p:nvPr/>
        </p:nvSpPr>
        <p:spPr>
          <a:xfrm>
            <a:off x="1362118" y="2474730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(Kasırga)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5120D4D-28AA-4C0F-BA44-8DBB5A6F1166}"/>
              </a:ext>
            </a:extLst>
          </p:cNvPr>
          <p:cNvSpPr txBox="1"/>
          <p:nvPr/>
        </p:nvSpPr>
        <p:spPr>
          <a:xfrm>
            <a:off x="4338532" y="2180602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Landslide</a:t>
            </a:r>
            <a:endParaRPr lang="tr-TR" sz="24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AFC0CC1-DC11-40F5-9A5A-F752F9C6659A}"/>
              </a:ext>
            </a:extLst>
          </p:cNvPr>
          <p:cNvSpPr txBox="1"/>
          <p:nvPr/>
        </p:nvSpPr>
        <p:spPr>
          <a:xfrm>
            <a:off x="4338532" y="2490385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(Heyelan/Toprak Kayması)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0BA140D-3B69-43AD-A87B-9D2DE5921249}"/>
              </a:ext>
            </a:extLst>
          </p:cNvPr>
          <p:cNvSpPr txBox="1"/>
          <p:nvPr/>
        </p:nvSpPr>
        <p:spPr>
          <a:xfrm>
            <a:off x="7763773" y="2212780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Lightning</a:t>
            </a:r>
            <a:endParaRPr lang="tr-TR" sz="2400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632B8E2-6054-4C33-AA74-66A09B1D1AD4}"/>
              </a:ext>
            </a:extLst>
          </p:cNvPr>
          <p:cNvSpPr txBox="1"/>
          <p:nvPr/>
        </p:nvSpPr>
        <p:spPr>
          <a:xfrm>
            <a:off x="7763773" y="2522563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(Şimşek)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22BE50D5-56DE-4C17-B81A-1CD1D30C5927}"/>
              </a:ext>
            </a:extLst>
          </p:cNvPr>
          <p:cNvSpPr txBox="1"/>
          <p:nvPr/>
        </p:nvSpPr>
        <p:spPr>
          <a:xfrm>
            <a:off x="1362118" y="5698763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Tornado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BCA98EA-3BE5-4A7E-8632-B2EDA5144A93}"/>
              </a:ext>
            </a:extLst>
          </p:cNvPr>
          <p:cNvSpPr txBox="1"/>
          <p:nvPr/>
        </p:nvSpPr>
        <p:spPr>
          <a:xfrm>
            <a:off x="1362118" y="6008546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(Hortum)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30DD71F-192E-479E-BAA0-CD28A4B39E0E}"/>
              </a:ext>
            </a:extLst>
          </p:cNvPr>
          <p:cNvSpPr txBox="1"/>
          <p:nvPr/>
        </p:nvSpPr>
        <p:spPr>
          <a:xfrm>
            <a:off x="4373769" y="5655900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Tsunami</a:t>
            </a:r>
            <a:endParaRPr lang="tr-TR" sz="24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541C8876-F9CA-4AF0-9682-4A79114653FA}"/>
              </a:ext>
            </a:extLst>
          </p:cNvPr>
          <p:cNvSpPr txBox="1"/>
          <p:nvPr/>
        </p:nvSpPr>
        <p:spPr>
          <a:xfrm>
            <a:off x="4373769" y="5965683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</a:t>
            </a:r>
            <a:r>
              <a:rPr lang="tr-TR" b="1" dirty="0" err="1"/>
              <a:t>Tsunami</a:t>
            </a:r>
            <a:r>
              <a:rPr lang="tr-TR" b="1" dirty="0"/>
              <a:t>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2A755102-B0BC-4969-9237-2CECAD3DC233}"/>
              </a:ext>
            </a:extLst>
          </p:cNvPr>
          <p:cNvSpPr txBox="1"/>
          <p:nvPr/>
        </p:nvSpPr>
        <p:spPr>
          <a:xfrm>
            <a:off x="7915619" y="5698763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Volcanic</a:t>
            </a:r>
            <a:r>
              <a:rPr lang="tr-TR" sz="2400" b="1" dirty="0"/>
              <a:t> </a:t>
            </a:r>
            <a:r>
              <a:rPr lang="tr-TR" sz="2400" b="1" dirty="0" err="1"/>
              <a:t>Eruption</a:t>
            </a:r>
            <a:endParaRPr lang="tr-TR" sz="24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9C8279E9-4026-4E14-B626-2E82B421A7F3}"/>
              </a:ext>
            </a:extLst>
          </p:cNvPr>
          <p:cNvSpPr txBox="1"/>
          <p:nvPr/>
        </p:nvSpPr>
        <p:spPr>
          <a:xfrm>
            <a:off x="7915619" y="6008546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(Yanardağ Patlaması)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C671F0A8-64B9-496F-9B5C-61AC14469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06" y="497456"/>
            <a:ext cx="2479375" cy="1653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Resim 26">
            <a:extLst>
              <a:ext uri="{FF2B5EF4-FFF2-40B4-BE49-F238E27FC236}">
                <a16:creationId xmlns:a16="http://schemas.microsoft.com/office/drawing/2014/main" id="{C5C3B087-FD4B-415E-B0D5-360288FB9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87" y="621897"/>
            <a:ext cx="2718759" cy="1529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Metin kutusu 29">
            <a:extLst>
              <a:ext uri="{FF2B5EF4-FFF2-40B4-BE49-F238E27FC236}">
                <a16:creationId xmlns:a16="http://schemas.microsoft.com/office/drawing/2014/main" id="{970B0E3A-B029-40FE-9D59-B863FDCEA2CC}"/>
              </a:ext>
            </a:extLst>
          </p:cNvPr>
          <p:cNvSpPr txBox="1"/>
          <p:nvPr/>
        </p:nvSpPr>
        <p:spPr>
          <a:xfrm>
            <a:off x="2938732" y="65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www.egetolgayaltinay.com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4EBAFB-D3F7-44B1-9E5A-AF057F689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506" y="527401"/>
            <a:ext cx="2195790" cy="1653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9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ikdörtgen 35">
            <a:extLst>
              <a:ext uri="{FF2B5EF4-FFF2-40B4-BE49-F238E27FC236}">
                <a16:creationId xmlns:a16="http://schemas.microsoft.com/office/drawing/2014/main" id="{3D0B3BE9-D7FA-41E9-AE97-AD6C06E6655D}"/>
              </a:ext>
            </a:extLst>
          </p:cNvPr>
          <p:cNvSpPr/>
          <p:nvPr/>
        </p:nvSpPr>
        <p:spPr>
          <a:xfrm>
            <a:off x="0" y="4934308"/>
            <a:ext cx="2130725" cy="1923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3BCFC0E2-53E0-4259-8845-0B5966700405}"/>
              </a:ext>
            </a:extLst>
          </p:cNvPr>
          <p:cNvSpPr/>
          <p:nvPr/>
        </p:nvSpPr>
        <p:spPr>
          <a:xfrm>
            <a:off x="10061275" y="4934309"/>
            <a:ext cx="2130725" cy="1923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E339F0A-DA13-41B5-BF65-96FCAA4AA388}"/>
              </a:ext>
            </a:extLst>
          </p:cNvPr>
          <p:cNvSpPr txBox="1"/>
          <p:nvPr/>
        </p:nvSpPr>
        <p:spPr>
          <a:xfrm>
            <a:off x="621101" y="172276"/>
            <a:ext cx="7606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POSSIBLE PROBLEMS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59DB3BF-0C3F-4C57-B9F8-792A5303677D}"/>
              </a:ext>
            </a:extLst>
          </p:cNvPr>
          <p:cNvSpPr txBox="1"/>
          <p:nvPr/>
        </p:nvSpPr>
        <p:spPr>
          <a:xfrm>
            <a:off x="6711226" y="295386"/>
            <a:ext cx="2500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(Olası Problemler)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440A460-E230-4F4F-B8D1-2C702DBC1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5" y="1566942"/>
            <a:ext cx="2374421" cy="158294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9ECFFDB6-F7FF-43EA-842E-F8E20BBEE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42" y="1725263"/>
            <a:ext cx="2692015" cy="1288571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48D3E6E9-87F0-4800-969D-52C2327D8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11" y="1669281"/>
            <a:ext cx="2692015" cy="1480608"/>
          </a:xfrm>
          <a:prstGeom prst="rect">
            <a:avLst/>
          </a:prstGeom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A8544B16-087C-45A6-9D53-BDF72DA226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654" y="1671609"/>
            <a:ext cx="2633472" cy="1478280"/>
          </a:xfrm>
          <a:prstGeom prst="rect">
            <a:avLst/>
          </a:prstGeom>
        </p:spPr>
      </p:pic>
      <p:pic>
        <p:nvPicPr>
          <p:cNvPr id="33" name="Resim 32">
            <a:extLst>
              <a:ext uri="{FF2B5EF4-FFF2-40B4-BE49-F238E27FC236}">
                <a16:creationId xmlns:a16="http://schemas.microsoft.com/office/drawing/2014/main" id="{62FA9BE6-E512-4491-83D7-F06D32CFB0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2" y="4241608"/>
            <a:ext cx="2814128" cy="1582947"/>
          </a:xfrm>
          <a:prstGeom prst="rect">
            <a:avLst/>
          </a:prstGeom>
        </p:spPr>
      </p:pic>
      <p:pic>
        <p:nvPicPr>
          <p:cNvPr id="35" name="Resim 34">
            <a:extLst>
              <a:ext uri="{FF2B5EF4-FFF2-40B4-BE49-F238E27FC236}">
                <a16:creationId xmlns:a16="http://schemas.microsoft.com/office/drawing/2014/main" id="{ABC8CA7E-1BA8-4501-B650-CC63D78D45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973" y="4241608"/>
            <a:ext cx="2061713" cy="1546285"/>
          </a:xfrm>
          <a:prstGeom prst="rect">
            <a:avLst/>
          </a:prstGeom>
        </p:spPr>
      </p:pic>
      <p:pic>
        <p:nvPicPr>
          <p:cNvPr id="39" name="Resim 38">
            <a:extLst>
              <a:ext uri="{FF2B5EF4-FFF2-40B4-BE49-F238E27FC236}">
                <a16:creationId xmlns:a16="http://schemas.microsoft.com/office/drawing/2014/main" id="{0A58F992-9DDD-4A3F-B8B2-0914B642B7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226" y="4307285"/>
            <a:ext cx="1974144" cy="1480608"/>
          </a:xfrm>
          <a:prstGeom prst="rect">
            <a:avLst/>
          </a:prstGeom>
        </p:spPr>
      </p:pic>
      <p:pic>
        <p:nvPicPr>
          <p:cNvPr id="41" name="Resim 40">
            <a:extLst>
              <a:ext uri="{FF2B5EF4-FFF2-40B4-BE49-F238E27FC236}">
                <a16:creationId xmlns:a16="http://schemas.microsoft.com/office/drawing/2014/main" id="{9F347D8E-29BB-4C5B-A41F-2201AE8AF3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622" y="4307285"/>
            <a:ext cx="2291536" cy="1288571"/>
          </a:xfrm>
          <a:prstGeom prst="rect">
            <a:avLst/>
          </a:prstGeom>
        </p:spPr>
      </p:pic>
      <p:sp>
        <p:nvSpPr>
          <p:cNvPr id="42" name="Metin kutusu 41">
            <a:extLst>
              <a:ext uri="{FF2B5EF4-FFF2-40B4-BE49-F238E27FC236}">
                <a16:creationId xmlns:a16="http://schemas.microsoft.com/office/drawing/2014/main" id="{287C483F-81FD-4606-A38F-48309FD4F1B5}"/>
              </a:ext>
            </a:extLst>
          </p:cNvPr>
          <p:cNvSpPr txBox="1"/>
          <p:nvPr/>
        </p:nvSpPr>
        <p:spPr>
          <a:xfrm>
            <a:off x="244185" y="3114435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Air</a:t>
            </a:r>
            <a:r>
              <a:rPr lang="tr-TR" sz="2400" b="1" dirty="0"/>
              <a:t> </a:t>
            </a:r>
            <a:r>
              <a:rPr lang="tr-TR" sz="2400" b="1" dirty="0" err="1"/>
              <a:t>Pollution</a:t>
            </a:r>
            <a:endParaRPr lang="tr-TR" sz="2400" b="1" dirty="0"/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D763EF9C-B1DF-4E5D-96BA-3C8730CEF2FE}"/>
              </a:ext>
            </a:extLst>
          </p:cNvPr>
          <p:cNvSpPr txBox="1"/>
          <p:nvPr/>
        </p:nvSpPr>
        <p:spPr>
          <a:xfrm>
            <a:off x="244185" y="3424218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(Hava Kirliliği)</a:t>
            </a: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13F50B75-8DFF-46C9-85E2-F4C59AB24217}"/>
              </a:ext>
            </a:extLst>
          </p:cNvPr>
          <p:cNvSpPr txBox="1"/>
          <p:nvPr/>
        </p:nvSpPr>
        <p:spPr>
          <a:xfrm>
            <a:off x="2936200" y="3081651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Deforestation</a:t>
            </a:r>
            <a:endParaRPr lang="tr-TR" sz="2400" b="1" dirty="0"/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CA1C1337-41D2-4115-949C-C6821EB2C431}"/>
              </a:ext>
            </a:extLst>
          </p:cNvPr>
          <p:cNvSpPr txBox="1"/>
          <p:nvPr/>
        </p:nvSpPr>
        <p:spPr>
          <a:xfrm>
            <a:off x="2936200" y="3391434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(Ormansızlaşma)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79EA7F7F-03D3-4376-89BC-5B375E818721}"/>
              </a:ext>
            </a:extLst>
          </p:cNvPr>
          <p:cNvSpPr txBox="1"/>
          <p:nvPr/>
        </p:nvSpPr>
        <p:spPr>
          <a:xfrm>
            <a:off x="6216411" y="3114435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Energy</a:t>
            </a:r>
            <a:r>
              <a:rPr lang="tr-TR" sz="2400" b="1" dirty="0"/>
              <a:t> </a:t>
            </a:r>
            <a:r>
              <a:rPr lang="tr-TR" sz="2400" b="1" dirty="0" err="1"/>
              <a:t>Shortage</a:t>
            </a:r>
            <a:endParaRPr lang="tr-TR" sz="2400" b="1" dirty="0"/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6168F33E-7C4D-45F0-812F-E7D0C8995F25}"/>
              </a:ext>
            </a:extLst>
          </p:cNvPr>
          <p:cNvSpPr txBox="1"/>
          <p:nvPr/>
        </p:nvSpPr>
        <p:spPr>
          <a:xfrm>
            <a:off x="6216411" y="3424218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(Enerji Kıtlığı)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9E685CEB-5D2B-499B-B152-07A1C0274B6F}"/>
              </a:ext>
            </a:extLst>
          </p:cNvPr>
          <p:cNvSpPr txBox="1"/>
          <p:nvPr/>
        </p:nvSpPr>
        <p:spPr>
          <a:xfrm>
            <a:off x="9192558" y="3114435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Global </a:t>
            </a:r>
            <a:r>
              <a:rPr lang="tr-TR" sz="2400" b="1" dirty="0" err="1"/>
              <a:t>Warming</a:t>
            </a:r>
            <a:endParaRPr lang="tr-TR" sz="2400" b="1" dirty="0"/>
          </a:p>
        </p:txBody>
      </p: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1424B58F-C01E-4E31-9C91-821FEDDDE477}"/>
              </a:ext>
            </a:extLst>
          </p:cNvPr>
          <p:cNvSpPr txBox="1"/>
          <p:nvPr/>
        </p:nvSpPr>
        <p:spPr>
          <a:xfrm>
            <a:off x="9192558" y="3424218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(Küresel Isınma)</a:t>
            </a:r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41D0C0D5-1C88-4FA0-B36C-5F1BA59521C0}"/>
              </a:ext>
            </a:extLst>
          </p:cNvPr>
          <p:cNvSpPr txBox="1"/>
          <p:nvPr/>
        </p:nvSpPr>
        <p:spPr>
          <a:xfrm>
            <a:off x="353682" y="5838140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Overpopulation</a:t>
            </a:r>
            <a:endParaRPr lang="tr-TR" sz="2400" b="1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B96A9963-875E-4AAA-A313-409DAED5D44E}"/>
              </a:ext>
            </a:extLst>
          </p:cNvPr>
          <p:cNvSpPr txBox="1"/>
          <p:nvPr/>
        </p:nvSpPr>
        <p:spPr>
          <a:xfrm>
            <a:off x="353682" y="6147923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(Aşırı Nüfus Artışı)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D3A1D5E4-AFCD-4A15-ACE8-7AB3FFAE2958}"/>
              </a:ext>
            </a:extLst>
          </p:cNvPr>
          <p:cNvSpPr txBox="1"/>
          <p:nvPr/>
        </p:nvSpPr>
        <p:spPr>
          <a:xfrm>
            <a:off x="3167810" y="5805356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Soil</a:t>
            </a:r>
            <a:r>
              <a:rPr lang="tr-TR" sz="2400" b="1" dirty="0"/>
              <a:t> </a:t>
            </a:r>
            <a:r>
              <a:rPr lang="tr-TR" sz="2400" b="1" dirty="0" err="1"/>
              <a:t>Contamination</a:t>
            </a:r>
            <a:endParaRPr lang="tr-TR" sz="2400" b="1" dirty="0"/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439D06A3-0FE4-4BC7-935B-8646D9AF00B0}"/>
              </a:ext>
            </a:extLst>
          </p:cNvPr>
          <p:cNvSpPr txBox="1"/>
          <p:nvPr/>
        </p:nvSpPr>
        <p:spPr>
          <a:xfrm>
            <a:off x="3167810" y="6115139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(Toprak Kirlenmesi)</a:t>
            </a: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77E2ED11-80A2-4BC0-BFC4-B782517C2778}"/>
              </a:ext>
            </a:extLst>
          </p:cNvPr>
          <p:cNvSpPr txBox="1"/>
          <p:nvPr/>
        </p:nvSpPr>
        <p:spPr>
          <a:xfrm>
            <a:off x="6277230" y="5805356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Toxic</a:t>
            </a:r>
            <a:r>
              <a:rPr lang="tr-TR" sz="2400" b="1" dirty="0"/>
              <a:t> </a:t>
            </a:r>
            <a:r>
              <a:rPr lang="tr-TR" sz="2400" b="1" dirty="0" err="1"/>
              <a:t>Waste</a:t>
            </a:r>
            <a:endParaRPr lang="tr-TR" sz="2400" b="1" dirty="0"/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B19723C2-F0FF-4715-9171-D4806233B3EF}"/>
              </a:ext>
            </a:extLst>
          </p:cNvPr>
          <p:cNvSpPr txBox="1"/>
          <p:nvPr/>
        </p:nvSpPr>
        <p:spPr>
          <a:xfrm>
            <a:off x="6277230" y="6115139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(Zehirli Atık)</a:t>
            </a: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B4B8D850-B58C-4DAC-9D10-70B88CB3853D}"/>
              </a:ext>
            </a:extLst>
          </p:cNvPr>
          <p:cNvSpPr txBox="1"/>
          <p:nvPr/>
        </p:nvSpPr>
        <p:spPr>
          <a:xfrm>
            <a:off x="9192558" y="5653474"/>
            <a:ext cx="275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/>
              <a:t>Water</a:t>
            </a:r>
            <a:r>
              <a:rPr lang="tr-TR" sz="2400" b="1" dirty="0"/>
              <a:t> </a:t>
            </a:r>
            <a:r>
              <a:rPr lang="tr-TR" sz="2400" b="1" dirty="0" err="1"/>
              <a:t>Shortage</a:t>
            </a:r>
            <a:endParaRPr lang="tr-TR" sz="2400" b="1" dirty="0"/>
          </a:p>
        </p:txBody>
      </p: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88D650CB-A208-476F-8D44-BD26014636F3}"/>
              </a:ext>
            </a:extLst>
          </p:cNvPr>
          <p:cNvSpPr txBox="1"/>
          <p:nvPr/>
        </p:nvSpPr>
        <p:spPr>
          <a:xfrm>
            <a:off x="9192558" y="5963257"/>
            <a:ext cx="275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(Su kıtlığı)</a:t>
            </a: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81EDBB54-E582-4CC2-94F9-D25C94F1A3F3}"/>
              </a:ext>
            </a:extLst>
          </p:cNvPr>
          <p:cNvSpPr txBox="1"/>
          <p:nvPr/>
        </p:nvSpPr>
        <p:spPr>
          <a:xfrm>
            <a:off x="2938732" y="65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19800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ikdörtgen 35">
            <a:extLst>
              <a:ext uri="{FF2B5EF4-FFF2-40B4-BE49-F238E27FC236}">
                <a16:creationId xmlns:a16="http://schemas.microsoft.com/office/drawing/2014/main" id="{3D0B3BE9-D7FA-41E9-AE97-AD6C06E6655D}"/>
              </a:ext>
            </a:extLst>
          </p:cNvPr>
          <p:cNvSpPr/>
          <p:nvPr/>
        </p:nvSpPr>
        <p:spPr>
          <a:xfrm>
            <a:off x="0" y="4934308"/>
            <a:ext cx="2130725" cy="1923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E339F0A-DA13-41B5-BF65-96FCAA4AA388}"/>
              </a:ext>
            </a:extLst>
          </p:cNvPr>
          <p:cNvSpPr txBox="1"/>
          <p:nvPr/>
        </p:nvSpPr>
        <p:spPr>
          <a:xfrm>
            <a:off x="621101" y="172276"/>
            <a:ext cx="7606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bg1"/>
                </a:solidFill>
              </a:rPr>
              <a:t>Precautions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to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Take</a:t>
            </a:r>
            <a:endParaRPr lang="tr-TR" sz="4000" b="1" dirty="0">
              <a:solidFill>
                <a:schemeClr val="bg1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59DB3BF-0C3F-4C57-B9F8-792A5303677D}"/>
              </a:ext>
            </a:extLst>
          </p:cNvPr>
          <p:cNvSpPr txBox="1"/>
          <p:nvPr/>
        </p:nvSpPr>
        <p:spPr>
          <a:xfrm>
            <a:off x="6711226" y="295386"/>
            <a:ext cx="2720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(Alınacak Önlemler)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1E0AA0A-3526-45EF-8543-ADB1609AB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1822247"/>
            <a:ext cx="328908" cy="30149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E908C8A-78B0-45B8-9356-B1A732039E14}"/>
              </a:ext>
            </a:extLst>
          </p:cNvPr>
          <p:cNvSpPr txBox="1"/>
          <p:nvPr/>
        </p:nvSpPr>
        <p:spPr>
          <a:xfrm>
            <a:off x="1065362" y="1772942"/>
            <a:ext cx="5645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Educate</a:t>
            </a:r>
            <a:r>
              <a:rPr lang="tr-TR" sz="2000" b="1" dirty="0"/>
              <a:t> </a:t>
            </a:r>
            <a:r>
              <a:rPr lang="tr-TR" sz="2000" b="1" dirty="0" err="1"/>
              <a:t>people</a:t>
            </a:r>
            <a:r>
              <a:rPr lang="tr-TR" sz="2000" b="1" dirty="0"/>
              <a:t>: İnsanları eğitmek</a:t>
            </a:r>
          </a:p>
        </p:txBody>
      </p:sp>
      <p:pic>
        <p:nvPicPr>
          <p:cNvPr id="34" name="Resim 33">
            <a:extLst>
              <a:ext uri="{FF2B5EF4-FFF2-40B4-BE49-F238E27FC236}">
                <a16:creationId xmlns:a16="http://schemas.microsoft.com/office/drawing/2014/main" id="{C236FC66-1472-4F6E-A567-5A721CE78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2356375"/>
            <a:ext cx="328908" cy="301499"/>
          </a:xfrm>
          <a:prstGeom prst="rect">
            <a:avLst/>
          </a:prstGeom>
        </p:spPr>
      </p:pic>
      <p:sp>
        <p:nvSpPr>
          <p:cNvPr id="38" name="Metin kutusu 37">
            <a:extLst>
              <a:ext uri="{FF2B5EF4-FFF2-40B4-BE49-F238E27FC236}">
                <a16:creationId xmlns:a16="http://schemas.microsoft.com/office/drawing/2014/main" id="{7EB7B9B0-0BDE-444C-9215-1E41D3051C58}"/>
              </a:ext>
            </a:extLst>
          </p:cNvPr>
          <p:cNvSpPr txBox="1"/>
          <p:nvPr/>
        </p:nvSpPr>
        <p:spPr>
          <a:xfrm>
            <a:off x="1065362" y="2307070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Recycle</a:t>
            </a:r>
            <a:r>
              <a:rPr lang="tr-TR" sz="2000" b="1" dirty="0"/>
              <a:t> </a:t>
            </a:r>
            <a:r>
              <a:rPr lang="tr-TR" sz="2000" b="1" dirty="0" err="1"/>
              <a:t>trash</a:t>
            </a:r>
            <a:r>
              <a:rPr lang="tr-TR" sz="2000" b="1" dirty="0"/>
              <a:t>: Çöpleri geri dönüştürmek</a:t>
            </a:r>
          </a:p>
        </p:txBody>
      </p:sp>
      <p:pic>
        <p:nvPicPr>
          <p:cNvPr id="40" name="Resim 39">
            <a:extLst>
              <a:ext uri="{FF2B5EF4-FFF2-40B4-BE49-F238E27FC236}">
                <a16:creationId xmlns:a16="http://schemas.microsoft.com/office/drawing/2014/main" id="{F8941D77-A034-4956-8DE1-299F62726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2911158"/>
            <a:ext cx="328908" cy="301499"/>
          </a:xfrm>
          <a:prstGeom prst="rect">
            <a:avLst/>
          </a:prstGeom>
        </p:spPr>
      </p:pic>
      <p:sp>
        <p:nvSpPr>
          <p:cNvPr id="58" name="Metin kutusu 57">
            <a:extLst>
              <a:ext uri="{FF2B5EF4-FFF2-40B4-BE49-F238E27FC236}">
                <a16:creationId xmlns:a16="http://schemas.microsoft.com/office/drawing/2014/main" id="{AAD58867-9F38-4DA7-90CC-798630E31F58}"/>
              </a:ext>
            </a:extLst>
          </p:cNvPr>
          <p:cNvSpPr txBox="1"/>
          <p:nvPr/>
        </p:nvSpPr>
        <p:spPr>
          <a:xfrm>
            <a:off x="1065362" y="2861853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Use</a:t>
            </a:r>
            <a:r>
              <a:rPr lang="tr-TR" sz="2000" b="1" dirty="0"/>
              <a:t> </a:t>
            </a:r>
            <a:r>
              <a:rPr lang="tr-TR" sz="2000" b="1" dirty="0" err="1"/>
              <a:t>less</a:t>
            </a:r>
            <a:r>
              <a:rPr lang="tr-TR" sz="2000" b="1" dirty="0"/>
              <a:t> </a:t>
            </a:r>
            <a:r>
              <a:rPr lang="tr-TR" sz="2000" b="1" dirty="0" err="1"/>
              <a:t>water</a:t>
            </a:r>
            <a:r>
              <a:rPr lang="tr-TR" sz="2000" b="1" dirty="0"/>
              <a:t>: Daha az su kullanmak</a:t>
            </a:r>
          </a:p>
        </p:txBody>
      </p:sp>
      <p:pic>
        <p:nvPicPr>
          <p:cNvPr id="59" name="Resim 58">
            <a:extLst>
              <a:ext uri="{FF2B5EF4-FFF2-40B4-BE49-F238E27FC236}">
                <a16:creationId xmlns:a16="http://schemas.microsoft.com/office/drawing/2014/main" id="{6C2FCF0D-802B-4F29-9CED-303B8DDC4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3454488"/>
            <a:ext cx="328908" cy="301499"/>
          </a:xfrm>
          <a:prstGeom prst="rect">
            <a:avLst/>
          </a:prstGeom>
        </p:spPr>
      </p:pic>
      <p:sp>
        <p:nvSpPr>
          <p:cNvPr id="60" name="Metin kutusu 59">
            <a:extLst>
              <a:ext uri="{FF2B5EF4-FFF2-40B4-BE49-F238E27FC236}">
                <a16:creationId xmlns:a16="http://schemas.microsoft.com/office/drawing/2014/main" id="{8793A1DD-92A7-4E96-AC9F-9DF2603F864E}"/>
              </a:ext>
            </a:extLst>
          </p:cNvPr>
          <p:cNvSpPr txBox="1"/>
          <p:nvPr/>
        </p:nvSpPr>
        <p:spPr>
          <a:xfrm>
            <a:off x="1065362" y="3405183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Switch </a:t>
            </a:r>
            <a:r>
              <a:rPr lang="tr-TR" sz="2000" b="1" dirty="0" err="1"/>
              <a:t>off</a:t>
            </a:r>
            <a:r>
              <a:rPr lang="tr-TR" sz="2000" b="1" dirty="0"/>
              <a:t> </a:t>
            </a:r>
            <a:r>
              <a:rPr lang="tr-TR" sz="2000" b="1" dirty="0" err="1"/>
              <a:t>lights</a:t>
            </a:r>
            <a:r>
              <a:rPr lang="tr-TR" sz="2000" b="1" dirty="0"/>
              <a:t>: Işıkları kapatmak</a:t>
            </a:r>
          </a:p>
        </p:txBody>
      </p:sp>
      <p:pic>
        <p:nvPicPr>
          <p:cNvPr id="61" name="Resim 60">
            <a:extLst>
              <a:ext uri="{FF2B5EF4-FFF2-40B4-BE49-F238E27FC236}">
                <a16:creationId xmlns:a16="http://schemas.microsoft.com/office/drawing/2014/main" id="{CD847CC4-5BA2-4B06-BB5B-405A6B2D2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4098681"/>
            <a:ext cx="328908" cy="301499"/>
          </a:xfrm>
          <a:prstGeom prst="rect">
            <a:avLst/>
          </a:prstGeom>
        </p:spPr>
      </p:pic>
      <p:sp>
        <p:nvSpPr>
          <p:cNvPr id="62" name="Metin kutusu 61">
            <a:extLst>
              <a:ext uri="{FF2B5EF4-FFF2-40B4-BE49-F238E27FC236}">
                <a16:creationId xmlns:a16="http://schemas.microsoft.com/office/drawing/2014/main" id="{D325793F-1E1D-4C80-B44C-FA87EEC6244A}"/>
              </a:ext>
            </a:extLst>
          </p:cNvPr>
          <p:cNvSpPr txBox="1"/>
          <p:nvPr/>
        </p:nvSpPr>
        <p:spPr>
          <a:xfrm>
            <a:off x="1065362" y="404937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Plant</a:t>
            </a:r>
            <a:r>
              <a:rPr lang="tr-TR" sz="2000" b="1" dirty="0"/>
              <a:t> </a:t>
            </a:r>
            <a:r>
              <a:rPr lang="tr-TR" sz="2000" b="1" dirty="0" err="1"/>
              <a:t>Trees</a:t>
            </a:r>
            <a:r>
              <a:rPr lang="tr-TR" sz="2000" b="1" dirty="0"/>
              <a:t>: Ağaç dikmek </a:t>
            </a:r>
          </a:p>
        </p:txBody>
      </p:sp>
      <p:pic>
        <p:nvPicPr>
          <p:cNvPr id="63" name="Resim 62">
            <a:extLst>
              <a:ext uri="{FF2B5EF4-FFF2-40B4-BE49-F238E27FC236}">
                <a16:creationId xmlns:a16="http://schemas.microsoft.com/office/drawing/2014/main" id="{D5EE1749-74E6-4221-A8D1-CE788E112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4632809"/>
            <a:ext cx="328908" cy="301499"/>
          </a:xfrm>
          <a:prstGeom prst="rect">
            <a:avLst/>
          </a:prstGeom>
        </p:spPr>
      </p:pic>
      <p:sp>
        <p:nvSpPr>
          <p:cNvPr id="64" name="Metin kutusu 63">
            <a:extLst>
              <a:ext uri="{FF2B5EF4-FFF2-40B4-BE49-F238E27FC236}">
                <a16:creationId xmlns:a16="http://schemas.microsoft.com/office/drawing/2014/main" id="{A045B670-99C3-43FD-8307-48E87CF1F5DA}"/>
              </a:ext>
            </a:extLst>
          </p:cNvPr>
          <p:cNvSpPr txBox="1"/>
          <p:nvPr/>
        </p:nvSpPr>
        <p:spPr>
          <a:xfrm>
            <a:off x="1065362" y="4583504"/>
            <a:ext cx="6336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Use</a:t>
            </a:r>
            <a:r>
              <a:rPr lang="tr-TR" sz="2000" b="1" dirty="0"/>
              <a:t> </a:t>
            </a:r>
            <a:r>
              <a:rPr lang="tr-TR" sz="2000" b="1" dirty="0" err="1"/>
              <a:t>renewable</a:t>
            </a:r>
            <a:r>
              <a:rPr lang="tr-TR" sz="2000" b="1" dirty="0"/>
              <a:t> </a:t>
            </a:r>
            <a:r>
              <a:rPr lang="tr-TR" sz="2000" b="1" dirty="0" err="1"/>
              <a:t>energy</a:t>
            </a:r>
            <a:r>
              <a:rPr lang="tr-TR" sz="2000" b="1" dirty="0"/>
              <a:t>: Yenilenebilir enerji kullanmak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BD665E64-41BC-4C9B-975E-903629706A61}"/>
              </a:ext>
            </a:extLst>
          </p:cNvPr>
          <p:cNvSpPr txBox="1"/>
          <p:nvPr/>
        </p:nvSpPr>
        <p:spPr>
          <a:xfrm>
            <a:off x="1065362" y="5138287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Save</a:t>
            </a:r>
            <a:r>
              <a:rPr lang="tr-TR" sz="2000" b="1" dirty="0"/>
              <a:t> </a:t>
            </a:r>
            <a:r>
              <a:rPr lang="tr-TR" sz="2000" b="1" dirty="0" err="1"/>
              <a:t>nature</a:t>
            </a:r>
            <a:r>
              <a:rPr lang="tr-TR" sz="2000" b="1" dirty="0"/>
              <a:t>: Doğayı korumak</a:t>
            </a:r>
          </a:p>
        </p:txBody>
      </p:sp>
      <p:pic>
        <p:nvPicPr>
          <p:cNvPr id="66" name="Resim 65">
            <a:extLst>
              <a:ext uri="{FF2B5EF4-FFF2-40B4-BE49-F238E27FC236}">
                <a16:creationId xmlns:a16="http://schemas.microsoft.com/office/drawing/2014/main" id="{7EFE573C-880D-4C7D-B99B-D5FA3991D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5730922"/>
            <a:ext cx="328908" cy="301499"/>
          </a:xfrm>
          <a:prstGeom prst="rect">
            <a:avLst/>
          </a:prstGeom>
        </p:spPr>
      </p:pic>
      <p:sp>
        <p:nvSpPr>
          <p:cNvPr id="67" name="Metin kutusu 66">
            <a:extLst>
              <a:ext uri="{FF2B5EF4-FFF2-40B4-BE49-F238E27FC236}">
                <a16:creationId xmlns:a16="http://schemas.microsoft.com/office/drawing/2014/main" id="{D4F5EC8D-CEC6-40A3-A4B0-DAECD8847D50}"/>
              </a:ext>
            </a:extLst>
          </p:cNvPr>
          <p:cNvSpPr txBox="1"/>
          <p:nvPr/>
        </p:nvSpPr>
        <p:spPr>
          <a:xfrm>
            <a:off x="1065362" y="5681617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Drive </a:t>
            </a:r>
            <a:r>
              <a:rPr lang="tr-TR" sz="2000" b="1" dirty="0" err="1"/>
              <a:t>less</a:t>
            </a:r>
            <a:r>
              <a:rPr lang="tr-TR" sz="2000" b="1" dirty="0"/>
              <a:t>: Daha az araba kullanmak</a:t>
            </a:r>
          </a:p>
        </p:txBody>
      </p:sp>
      <p:pic>
        <p:nvPicPr>
          <p:cNvPr id="68" name="Resim 67">
            <a:extLst>
              <a:ext uri="{FF2B5EF4-FFF2-40B4-BE49-F238E27FC236}">
                <a16:creationId xmlns:a16="http://schemas.microsoft.com/office/drawing/2014/main" id="{CC566D46-2885-4182-BB94-31362FC5C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" y="5176139"/>
            <a:ext cx="328908" cy="301499"/>
          </a:xfrm>
          <a:prstGeom prst="rect">
            <a:avLst/>
          </a:prstGeom>
        </p:spPr>
      </p:pic>
      <p:sp>
        <p:nvSpPr>
          <p:cNvPr id="71" name="Metin kutusu 70">
            <a:extLst>
              <a:ext uri="{FF2B5EF4-FFF2-40B4-BE49-F238E27FC236}">
                <a16:creationId xmlns:a16="http://schemas.microsoft.com/office/drawing/2014/main" id="{8C88AD5D-91D7-4EC8-A36D-933F23516F97}"/>
              </a:ext>
            </a:extLst>
          </p:cNvPr>
          <p:cNvSpPr txBox="1"/>
          <p:nvPr/>
        </p:nvSpPr>
        <p:spPr>
          <a:xfrm>
            <a:off x="2938732" y="65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66760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8" grpId="0"/>
      <p:bldP spid="58" grpId="0"/>
      <p:bldP spid="60" grpId="0"/>
      <p:bldP spid="62" grpId="0"/>
      <p:bldP spid="64" grpId="0"/>
      <p:bldP spid="65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ikdörtgen 35">
            <a:extLst>
              <a:ext uri="{FF2B5EF4-FFF2-40B4-BE49-F238E27FC236}">
                <a16:creationId xmlns:a16="http://schemas.microsoft.com/office/drawing/2014/main" id="{3D0B3BE9-D7FA-41E9-AE97-AD6C06E6655D}"/>
              </a:ext>
            </a:extLst>
          </p:cNvPr>
          <p:cNvSpPr/>
          <p:nvPr/>
        </p:nvSpPr>
        <p:spPr>
          <a:xfrm>
            <a:off x="0" y="4934308"/>
            <a:ext cx="2130725" cy="1923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E339F0A-DA13-41B5-BF65-96FCAA4AA388}"/>
              </a:ext>
            </a:extLst>
          </p:cNvPr>
          <p:cNvSpPr txBox="1"/>
          <p:nvPr/>
        </p:nvSpPr>
        <p:spPr>
          <a:xfrm>
            <a:off x="430039" y="180982"/>
            <a:ext cx="7606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err="1">
                <a:solidFill>
                  <a:schemeClr val="bg1"/>
                </a:solidFill>
              </a:rPr>
              <a:t>Other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Important</a:t>
            </a:r>
            <a:r>
              <a:rPr lang="tr-TR" sz="4000" b="1" dirty="0">
                <a:solidFill>
                  <a:schemeClr val="bg1"/>
                </a:solidFill>
              </a:rPr>
              <a:t> </a:t>
            </a:r>
            <a:r>
              <a:rPr lang="tr-TR" sz="4000" b="1" dirty="0" err="1">
                <a:solidFill>
                  <a:schemeClr val="bg1"/>
                </a:solidFill>
              </a:rPr>
              <a:t>Words</a:t>
            </a:r>
            <a:endParaRPr lang="tr-TR" sz="4000" b="1" dirty="0">
              <a:solidFill>
                <a:schemeClr val="bg1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59DB3BF-0C3F-4C57-B9F8-792A5303677D}"/>
              </a:ext>
            </a:extLst>
          </p:cNvPr>
          <p:cNvSpPr txBox="1"/>
          <p:nvPr/>
        </p:nvSpPr>
        <p:spPr>
          <a:xfrm>
            <a:off x="6711226" y="366040"/>
            <a:ext cx="2812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(Diğer Önemli Kelimeler)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E908C8A-78B0-45B8-9356-B1A732039E14}"/>
              </a:ext>
            </a:extLst>
          </p:cNvPr>
          <p:cNvSpPr txBox="1"/>
          <p:nvPr/>
        </p:nvSpPr>
        <p:spPr>
          <a:xfrm>
            <a:off x="430039" y="1774946"/>
            <a:ext cx="5645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Magnitude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Deprem Büyüklüğü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7EB7B9B0-0BDE-444C-9215-1E41D3051C58}"/>
              </a:ext>
            </a:extLst>
          </p:cNvPr>
          <p:cNvSpPr txBox="1"/>
          <p:nvPr/>
        </p:nvSpPr>
        <p:spPr>
          <a:xfrm>
            <a:off x="430039" y="215003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Effect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Etki</a:t>
            </a:r>
          </a:p>
        </p:txBody>
      </p: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AAD58867-9F38-4DA7-90CC-798630E31F58}"/>
              </a:ext>
            </a:extLst>
          </p:cNvPr>
          <p:cNvSpPr txBox="1"/>
          <p:nvPr/>
        </p:nvSpPr>
        <p:spPr>
          <a:xfrm>
            <a:off x="408473" y="255014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Cope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with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(Bir şey ile) başa çıkmak</a:t>
            </a: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8793A1DD-92A7-4E96-AC9F-9DF2603F864E}"/>
              </a:ext>
            </a:extLst>
          </p:cNvPr>
          <p:cNvSpPr txBox="1"/>
          <p:nvPr/>
        </p:nvSpPr>
        <p:spPr>
          <a:xfrm>
            <a:off x="430039" y="2897864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Cause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Neden olmak</a:t>
            </a: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D325793F-1E1D-4C80-B44C-FA87EEC6244A}"/>
              </a:ext>
            </a:extLst>
          </p:cNvPr>
          <p:cNvSpPr txBox="1"/>
          <p:nvPr/>
        </p:nvSpPr>
        <p:spPr>
          <a:xfrm>
            <a:off x="430039" y="3271984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Extinction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yok olma, nesli tükenme</a:t>
            </a: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A045B670-99C3-43FD-8307-48E87CF1F5DA}"/>
              </a:ext>
            </a:extLst>
          </p:cNvPr>
          <p:cNvSpPr txBox="1"/>
          <p:nvPr/>
        </p:nvSpPr>
        <p:spPr>
          <a:xfrm>
            <a:off x="408473" y="3645692"/>
            <a:ext cx="6336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Result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sonuç</a:t>
            </a:r>
          </a:p>
        </p:txBody>
      </p: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BD665E64-41BC-4C9B-975E-903629706A61}"/>
              </a:ext>
            </a:extLst>
          </p:cNvPr>
          <p:cNvSpPr txBox="1"/>
          <p:nvPr/>
        </p:nvSpPr>
        <p:spPr>
          <a:xfrm>
            <a:off x="430039" y="3998092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Rechargable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Batteries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şarj edilebilir piller</a:t>
            </a:r>
          </a:p>
        </p:txBody>
      </p:sp>
      <p:sp>
        <p:nvSpPr>
          <p:cNvPr id="67" name="Metin kutusu 66">
            <a:extLst>
              <a:ext uri="{FF2B5EF4-FFF2-40B4-BE49-F238E27FC236}">
                <a16:creationId xmlns:a16="http://schemas.microsoft.com/office/drawing/2014/main" id="{D4F5EC8D-CEC6-40A3-A4B0-DAECD8847D50}"/>
              </a:ext>
            </a:extLst>
          </p:cNvPr>
          <p:cNvSpPr txBox="1"/>
          <p:nvPr/>
        </p:nvSpPr>
        <p:spPr>
          <a:xfrm>
            <a:off x="430039" y="4408497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Take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Precaution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önlem almak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E6FC0048-5FD9-4C19-8D6D-7ECDEDF7D419}"/>
              </a:ext>
            </a:extLst>
          </p:cNvPr>
          <p:cNvSpPr txBox="1"/>
          <p:nvPr/>
        </p:nvSpPr>
        <p:spPr>
          <a:xfrm>
            <a:off x="408473" y="5008749"/>
            <a:ext cx="2576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Trash</a:t>
            </a:r>
            <a:endParaRPr lang="tr-TR" sz="2000" b="1" dirty="0">
              <a:solidFill>
                <a:srgbClr val="FF0000"/>
              </a:solidFill>
            </a:endParaRPr>
          </a:p>
          <a:p>
            <a:r>
              <a:rPr lang="tr-TR" sz="2000" b="1" dirty="0" err="1">
                <a:solidFill>
                  <a:srgbClr val="FF0000"/>
                </a:solidFill>
              </a:rPr>
              <a:t>Garbage</a:t>
            </a:r>
            <a:endParaRPr lang="tr-TR" sz="2000" b="1" dirty="0">
              <a:solidFill>
                <a:srgbClr val="FF0000"/>
              </a:solidFill>
            </a:endParaRPr>
          </a:p>
          <a:p>
            <a:r>
              <a:rPr lang="tr-TR" sz="2000" b="1" dirty="0" err="1">
                <a:solidFill>
                  <a:srgbClr val="FF0000"/>
                </a:solidFill>
              </a:rPr>
              <a:t>Litter</a:t>
            </a:r>
            <a:endParaRPr lang="tr-TR" sz="2000" b="1" dirty="0">
              <a:solidFill>
                <a:srgbClr val="FF0000"/>
              </a:solidFill>
            </a:endParaRPr>
          </a:p>
          <a:p>
            <a:r>
              <a:rPr lang="tr-TR" sz="2000" b="1" dirty="0" err="1">
                <a:solidFill>
                  <a:srgbClr val="FF0000"/>
                </a:solidFill>
              </a:rPr>
              <a:t>Rubbish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4" name="Sağ Ayraç 3">
            <a:extLst>
              <a:ext uri="{FF2B5EF4-FFF2-40B4-BE49-F238E27FC236}">
                <a16:creationId xmlns:a16="http://schemas.microsoft.com/office/drawing/2014/main" id="{470D258D-C4CE-4FDA-9BBB-D847545D4230}"/>
              </a:ext>
            </a:extLst>
          </p:cNvPr>
          <p:cNvSpPr/>
          <p:nvPr/>
        </p:nvSpPr>
        <p:spPr>
          <a:xfrm>
            <a:off x="1787183" y="5016632"/>
            <a:ext cx="715993" cy="135658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CCA8253-F793-42C2-AEEC-9B90E104EEF3}"/>
              </a:ext>
            </a:extLst>
          </p:cNvPr>
          <p:cNvSpPr txBox="1"/>
          <p:nvPr/>
        </p:nvSpPr>
        <p:spPr>
          <a:xfrm>
            <a:off x="2707413" y="5494870"/>
            <a:ext cx="6336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Çöp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43D0A1D1-CA55-4DB7-8860-6D1A38811807}"/>
              </a:ext>
            </a:extLst>
          </p:cNvPr>
          <p:cNvSpPr txBox="1"/>
          <p:nvPr/>
        </p:nvSpPr>
        <p:spPr>
          <a:xfrm>
            <a:off x="5827299" y="1711446"/>
            <a:ext cx="5645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Increase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Artmak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6D11560-A704-4C16-853D-00D094247991}"/>
              </a:ext>
            </a:extLst>
          </p:cNvPr>
          <p:cNvSpPr txBox="1"/>
          <p:nvPr/>
        </p:nvSpPr>
        <p:spPr>
          <a:xfrm>
            <a:off x="5827299" y="208653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Decrease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Azalmak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10EA635F-2958-407B-95D6-A9BF2A0EE471}"/>
              </a:ext>
            </a:extLst>
          </p:cNvPr>
          <p:cNvSpPr txBox="1"/>
          <p:nvPr/>
        </p:nvSpPr>
        <p:spPr>
          <a:xfrm>
            <a:off x="5805733" y="248664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Eco-friendly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Çevre dostu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C494B064-0B98-45EC-9FED-7B23BE728CA3}"/>
              </a:ext>
            </a:extLst>
          </p:cNvPr>
          <p:cNvSpPr txBox="1"/>
          <p:nvPr/>
        </p:nvSpPr>
        <p:spPr>
          <a:xfrm>
            <a:off x="5827299" y="2834364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Wave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Dalga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AC23CB7-5D4D-411F-BCAF-261CFF7D6EE0}"/>
              </a:ext>
            </a:extLst>
          </p:cNvPr>
          <p:cNvSpPr txBox="1"/>
          <p:nvPr/>
        </p:nvSpPr>
        <p:spPr>
          <a:xfrm>
            <a:off x="5827299" y="3208484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Survivor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Hayatta kalan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8AFA24C3-B3B6-482F-A9E7-5431D87BBF1A}"/>
              </a:ext>
            </a:extLst>
          </p:cNvPr>
          <p:cNvSpPr txBox="1"/>
          <p:nvPr/>
        </p:nvSpPr>
        <p:spPr>
          <a:xfrm>
            <a:off x="5827299" y="3632488"/>
            <a:ext cx="5645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Erupt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Patlamak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B4814F7B-50DF-45D8-BD0A-3824944C6A5E}"/>
              </a:ext>
            </a:extLst>
          </p:cNvPr>
          <p:cNvSpPr txBox="1"/>
          <p:nvPr/>
        </p:nvSpPr>
        <p:spPr>
          <a:xfrm>
            <a:off x="5827299" y="4007578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Heat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up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Sıcaklığın artması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A975EEF-A820-4EF4-94FD-0E8714688CF7}"/>
              </a:ext>
            </a:extLst>
          </p:cNvPr>
          <p:cNvSpPr txBox="1"/>
          <p:nvPr/>
        </p:nvSpPr>
        <p:spPr>
          <a:xfrm>
            <a:off x="5805733" y="4407688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Suffer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Acı çekmek / </a:t>
            </a:r>
            <a:r>
              <a:rPr lang="tr-TR" sz="2000" b="1" dirty="0" err="1"/>
              <a:t>Muzdarip</a:t>
            </a:r>
            <a:r>
              <a:rPr lang="tr-TR" sz="2000" b="1" dirty="0"/>
              <a:t> olmak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2BB5E6D2-063E-43A2-B268-7CBD134613AD}"/>
              </a:ext>
            </a:extLst>
          </p:cNvPr>
          <p:cNvSpPr txBox="1"/>
          <p:nvPr/>
        </p:nvSpPr>
        <p:spPr>
          <a:xfrm>
            <a:off x="5827299" y="475540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Climate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dirty="0" err="1">
                <a:solidFill>
                  <a:srgbClr val="FF0000"/>
                </a:solidFill>
              </a:rPr>
              <a:t>Change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İklim Değişimi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48B6E43E-15BD-4CFC-96C3-41AF42F481E6}"/>
              </a:ext>
            </a:extLst>
          </p:cNvPr>
          <p:cNvSpPr txBox="1"/>
          <p:nvPr/>
        </p:nvSpPr>
        <p:spPr>
          <a:xfrm>
            <a:off x="5827299" y="5129526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Destructive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Yok edici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EE3A449C-FAB6-4DD5-9B44-8DA22C0ED274}"/>
              </a:ext>
            </a:extLst>
          </p:cNvPr>
          <p:cNvSpPr txBox="1"/>
          <p:nvPr/>
        </p:nvSpPr>
        <p:spPr>
          <a:xfrm>
            <a:off x="5875464" y="5513419"/>
            <a:ext cx="4921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0000"/>
                </a:solidFill>
              </a:rPr>
              <a:t>Destruction</a:t>
            </a:r>
            <a:r>
              <a:rPr lang="tr-TR" sz="2000" b="1" dirty="0">
                <a:solidFill>
                  <a:srgbClr val="FF0000"/>
                </a:solidFill>
              </a:rPr>
              <a:t>: </a:t>
            </a:r>
            <a:r>
              <a:rPr lang="tr-TR" sz="2000" b="1" dirty="0"/>
              <a:t>Yıkım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8004EE12-BC06-4595-A897-A45733D96666}"/>
              </a:ext>
            </a:extLst>
          </p:cNvPr>
          <p:cNvSpPr txBox="1"/>
          <p:nvPr/>
        </p:nvSpPr>
        <p:spPr>
          <a:xfrm>
            <a:off x="2938732" y="65312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2310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413B29E0-E241-4877-BADE-2985AC35C68A}"/>
              </a:ext>
            </a:extLst>
          </p:cNvPr>
          <p:cNvSpPr txBox="1"/>
          <p:nvPr/>
        </p:nvSpPr>
        <p:spPr>
          <a:xfrm>
            <a:off x="1692729" y="1159329"/>
            <a:ext cx="871945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3800" b="1" i="1" dirty="0">
                <a:solidFill>
                  <a:srgbClr val="FF0000"/>
                </a:solidFill>
              </a:rPr>
              <a:t>SAMPLE</a:t>
            </a:r>
          </a:p>
          <a:p>
            <a:pPr algn="ctr"/>
            <a:r>
              <a:rPr lang="tr-TR" sz="13800" b="1" i="1" dirty="0">
                <a:solidFill>
                  <a:srgbClr val="FF0000"/>
                </a:solidFill>
              </a:rPr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418797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61CA0A74-0A92-4566-9DA9-45A01B174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85" r="68479"/>
          <a:stretch/>
        </p:blipFill>
        <p:spPr>
          <a:xfrm>
            <a:off x="6904685" y="2995335"/>
            <a:ext cx="3257129" cy="205936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D95FDEB-364B-4827-A072-73DF686EC4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5" b="26274"/>
          <a:stretch/>
        </p:blipFill>
        <p:spPr>
          <a:xfrm>
            <a:off x="2030186" y="960068"/>
            <a:ext cx="5113984" cy="527812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732D4BF2-0664-45F5-B9E3-9FCA86F13ADF}"/>
              </a:ext>
            </a:extLst>
          </p:cNvPr>
          <p:cNvSpPr txBox="1"/>
          <p:nvPr/>
        </p:nvSpPr>
        <p:spPr>
          <a:xfrm>
            <a:off x="1387929" y="590736"/>
            <a:ext cx="831124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i="1" dirty="0"/>
              <a:t>Check the visual below and complete the sentence.</a:t>
            </a:r>
            <a:endParaRPr lang="tr-TR" i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0B510AC-87B3-40B0-8E06-146DA861D682}"/>
              </a:ext>
            </a:extLst>
          </p:cNvPr>
          <p:cNvSpPr/>
          <p:nvPr/>
        </p:nvSpPr>
        <p:spPr>
          <a:xfrm>
            <a:off x="7394541" y="3239277"/>
            <a:ext cx="391886" cy="37944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73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8379AF3-4A07-4F69-9159-125AE6742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7" y="482600"/>
            <a:ext cx="5715000" cy="57150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7557FD7-6372-4BE8-B080-CC0978FD78E1}"/>
              </a:ext>
            </a:extLst>
          </p:cNvPr>
          <p:cNvSpPr txBox="1"/>
          <p:nvPr/>
        </p:nvSpPr>
        <p:spPr>
          <a:xfrm>
            <a:off x="5257801" y="337234"/>
            <a:ext cx="6092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Bu, ve benzeri içerikler için:</a:t>
            </a:r>
            <a:br>
              <a:rPr lang="tr-TR" b="1" dirty="0"/>
            </a:br>
            <a:r>
              <a:rPr lang="tr-TR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/>
              <a:t>adresini ziyaret edebilirsiniz.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BABF03-DB9D-4540-BCC0-CCA8FE6B296D}"/>
              </a:ext>
            </a:extLst>
          </p:cNvPr>
          <p:cNvSpPr txBox="1"/>
          <p:nvPr/>
        </p:nvSpPr>
        <p:spPr>
          <a:xfrm>
            <a:off x="6651077" y="1456706"/>
            <a:ext cx="4101332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2800" b="1" i="1" u="sng" dirty="0">
                <a:solidFill>
                  <a:schemeClr val="tx1"/>
                </a:solidFill>
              </a:rPr>
            </a:br>
            <a:r>
              <a:rPr lang="tr-TR" sz="3600" b="1" dirty="0">
                <a:solidFill>
                  <a:schemeClr val="tx1"/>
                </a:solidFill>
              </a:rPr>
              <a:t>Ege </a:t>
            </a:r>
            <a:r>
              <a:rPr lang="tr-TR" sz="3600" b="1" dirty="0" err="1">
                <a:solidFill>
                  <a:schemeClr val="tx1"/>
                </a:solidFill>
              </a:rPr>
              <a:t>Tolgay</a:t>
            </a:r>
            <a:r>
              <a:rPr lang="tr-TR" sz="3600" b="1" dirty="0">
                <a:solidFill>
                  <a:schemeClr val="tx1"/>
                </a:solidFill>
              </a:rPr>
              <a:t> Altınay</a:t>
            </a:r>
            <a:br>
              <a:rPr lang="tr-TR" sz="2800" b="1" dirty="0">
                <a:solidFill>
                  <a:schemeClr val="tx1"/>
                </a:solidFill>
              </a:rPr>
            </a:br>
            <a:r>
              <a:rPr lang="tr-TR" sz="2400" b="1" dirty="0" err="1">
                <a:solidFill>
                  <a:srgbClr val="FF0000"/>
                </a:solidFill>
              </a:rPr>
              <a:t>Akköprü</a:t>
            </a:r>
            <a:r>
              <a:rPr lang="tr-TR" sz="2400" b="1" dirty="0">
                <a:solidFill>
                  <a:srgbClr val="FF0000"/>
                </a:solidFill>
              </a:rPr>
              <a:t> Ortaokulu  </a:t>
            </a:r>
            <a:r>
              <a:rPr lang="tr-TR" sz="2400" b="1" dirty="0" err="1">
                <a:solidFill>
                  <a:srgbClr val="FF0000"/>
                </a:solidFill>
              </a:rPr>
              <a:t>Tuşba</a:t>
            </a:r>
            <a:r>
              <a:rPr lang="tr-TR" sz="2400" b="1" dirty="0">
                <a:solidFill>
                  <a:srgbClr val="FF0000"/>
                </a:solidFill>
              </a:rPr>
              <a:t>/VAN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64596D6-C669-4D33-8BB3-3D05F8D2FB96}"/>
              </a:ext>
            </a:extLst>
          </p:cNvPr>
          <p:cNvSpPr txBox="1"/>
          <p:nvPr/>
        </p:nvSpPr>
        <p:spPr>
          <a:xfrm>
            <a:off x="6497020" y="4469006"/>
            <a:ext cx="4677323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Slaytların bazı içerikleri </a:t>
            </a:r>
            <a:r>
              <a:rPr lang="tr-TR" b="1" dirty="0">
                <a:solidFill>
                  <a:schemeClr val="tx1"/>
                </a:solidFill>
              </a:rPr>
              <a:t>Sümeyye Oğultekin</a:t>
            </a:r>
            <a:r>
              <a:rPr lang="tr-TR" dirty="0">
                <a:solidFill>
                  <a:schemeClr val="tx1"/>
                </a:solidFill>
              </a:rPr>
              <a:t>’in «</a:t>
            </a:r>
            <a:r>
              <a:rPr lang="tr-TR" dirty="0" err="1">
                <a:solidFill>
                  <a:schemeClr val="tx1"/>
                </a:solidFill>
              </a:rPr>
              <a:t>Unit</a:t>
            </a:r>
            <a:r>
              <a:rPr lang="tr-TR" dirty="0">
                <a:solidFill>
                  <a:schemeClr val="tx1"/>
                </a:solidFill>
              </a:rPr>
              <a:t> 10 – </a:t>
            </a:r>
            <a:r>
              <a:rPr lang="tr-TR" dirty="0" err="1">
                <a:solidFill>
                  <a:schemeClr val="tx1"/>
                </a:solidFill>
              </a:rPr>
              <a:t>Naural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Forces</a:t>
            </a:r>
            <a:r>
              <a:rPr lang="tr-TR" dirty="0">
                <a:solidFill>
                  <a:schemeClr val="tx1"/>
                </a:solidFill>
              </a:rPr>
              <a:t>» </a:t>
            </a:r>
            <a:r>
              <a:rPr lang="tr-TR" dirty="0" err="1">
                <a:solidFill>
                  <a:schemeClr val="tx1"/>
                </a:solidFill>
              </a:rPr>
              <a:t>dökümanından</a:t>
            </a:r>
            <a:r>
              <a:rPr lang="tr-TR" dirty="0">
                <a:solidFill>
                  <a:schemeClr val="tx1"/>
                </a:solidFill>
              </a:rPr>
              <a:t> alıntıdır. Kendisine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1961874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365</Words>
  <Application>Microsoft Office PowerPoint</Application>
  <PresentationFormat>Geniş ekran</PresentationFormat>
  <Paragraphs>94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8</cp:revision>
  <dcterms:created xsi:type="dcterms:W3CDTF">2022-04-21T16:48:39Z</dcterms:created>
  <dcterms:modified xsi:type="dcterms:W3CDTF">2022-04-22T12:02:54Z</dcterms:modified>
</cp:coreProperties>
</file>