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63" r:id="rId3"/>
    <p:sldId id="257" r:id="rId4"/>
    <p:sldId id="258" r:id="rId5"/>
    <p:sldId id="289" r:id="rId6"/>
    <p:sldId id="261" r:id="rId7"/>
    <p:sldId id="307" r:id="rId8"/>
    <p:sldId id="262" r:id="rId9"/>
    <p:sldId id="259" r:id="rId10"/>
    <p:sldId id="260" r:id="rId11"/>
    <p:sldId id="280" r:id="rId12"/>
    <p:sldId id="305" r:id="rId13"/>
    <p:sldId id="267" r:id="rId14"/>
    <p:sldId id="266" r:id="rId15"/>
    <p:sldId id="264" r:id="rId16"/>
    <p:sldId id="265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69" r:id="rId26"/>
    <p:sldId id="299" r:id="rId27"/>
    <p:sldId id="306" r:id="rId28"/>
    <p:sldId id="277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300" r:id="rId37"/>
    <p:sldId id="303" r:id="rId38"/>
    <p:sldId id="304" r:id="rId39"/>
    <p:sldId id="298" r:id="rId4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5: AT THE FAIR" id="{5B387D5F-5BD6-4488-9910-FDCB0A1A1652}">
          <p14:sldIdLst>
            <p14:sldId id="256"/>
          </p14:sldIdLst>
        </p14:section>
        <p14:section name="Fair Games" id="{5510BD26-DEB2-437B-AA24-C6C225EEF87F}">
          <p14:sldIdLst>
            <p14:sldId id="263"/>
            <p14:sldId id="257"/>
            <p14:sldId id="258"/>
            <p14:sldId id="289"/>
            <p14:sldId id="261"/>
            <p14:sldId id="307"/>
          </p14:sldIdLst>
        </p14:section>
        <p14:section name="Adjectives About Fair" id="{0FC477F7-D2F3-4964-9B13-5DD6C1AF23CD}">
          <p14:sldIdLst>
            <p14:sldId id="262"/>
            <p14:sldId id="259"/>
            <p14:sldId id="260"/>
            <p14:sldId id="280"/>
            <p14:sldId id="305"/>
          </p14:sldIdLst>
        </p14:section>
        <p14:section name="LIKES / DISLIKES / OPINIONS" id="{826E276D-D49C-47F3-BE0F-95FFC9D0F72A}">
          <p14:sldIdLst>
            <p14:sldId id="267"/>
            <p14:sldId id="266"/>
            <p14:sldId id="264"/>
            <p14:sldId id="265"/>
            <p14:sldId id="281"/>
          </p14:sldIdLst>
        </p14:section>
        <p14:section name="Comparatives" id="{10968FFA-2BA9-4A5B-B4FA-28AE4BBCBE9D}">
          <p14:sldIdLst>
            <p14:sldId id="282"/>
            <p14:sldId id="283"/>
            <p14:sldId id="284"/>
            <p14:sldId id="285"/>
            <p14:sldId id="286"/>
            <p14:sldId id="287"/>
            <p14:sldId id="288"/>
          </p14:sldIdLst>
        </p14:section>
        <p14:section name="OTHER IMPORTANT WORDS" id="{BAA51D1B-0B20-4F70-9A76-9F900DA058EF}">
          <p14:sldIdLst>
            <p14:sldId id="269"/>
            <p14:sldId id="299"/>
            <p14:sldId id="306"/>
          </p14:sldIdLst>
        </p14:section>
        <p14:section name="Sample Questions" id="{E8E2D639-7A99-4DEB-9F09-076357F7B344}">
          <p14:sldIdLst>
            <p14:sldId id="277"/>
            <p14:sldId id="290"/>
            <p14:sldId id="291"/>
            <p14:sldId id="292"/>
            <p14:sldId id="293"/>
            <p14:sldId id="294"/>
            <p14:sldId id="295"/>
            <p14:sldId id="296"/>
            <p14:sldId id="300"/>
            <p14:sldId id="303"/>
            <p14:sldId id="304"/>
          </p14:sldIdLst>
        </p14:section>
        <p14:section name="Thank you! :)" id="{2D7F7E5F-5AA8-4189-B41D-19A9D281122E}">
          <p14:sldIdLst>
            <p14:sldId id="29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65AC"/>
    <a:srgbClr val="E3C5E0"/>
    <a:srgbClr val="D19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1809A7-68C1-4465-A83D-57465665D823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B98607-7CC3-4487-876D-B5E54567926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4654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6745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3928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9685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5237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2696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0734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0912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4181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36443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60664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92400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37295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66268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84266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22384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60079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3895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43647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20298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24013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79405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20035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88978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56932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89217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25119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49222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17055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26487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06957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12855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96980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23595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02329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708694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99227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62475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6491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98607-7CC3-4487-876D-B5E54567926E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622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891BBE-E277-E706-E7AC-AFB1AC495F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163840C-BDC4-E216-571C-FA58E635A2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9818E3B-33D1-23E7-49D0-042A97439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8AB47-E32E-41C2-A593-AFB3594393A6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6F3EBBF-AA0B-4B53-9E88-8DDC6F309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2D1A56F-4EEC-9661-A1DC-A119F7852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5888F-7E0A-4C83-BA5D-562A0E5CFA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3994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D03A83E-5F9E-F4D0-1A89-B432A3457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F0E3711-6858-7098-3D7E-6685DBCFD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E09773D-6A5C-01CE-98E3-E3A7ED339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8AB47-E32E-41C2-A593-AFB3594393A6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7BC8C8-DA49-CCC2-896A-AA0D53FA1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006EF36-61D8-8BD5-4775-A2874FB05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5888F-7E0A-4C83-BA5D-562A0E5CFA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64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84E96C-9F87-A3D3-6209-1ACBB62D2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1038B9D-0ED9-736B-186A-57FD2DA51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3A0C57F-2ACC-F7EA-B229-13483563E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8AB47-E32E-41C2-A593-AFB3594393A6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915DB93-C1D8-EDAD-6E9D-115A94DE9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A81F029-A7B6-3452-DC8D-B8B0413B0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5888F-7E0A-4C83-BA5D-562A0E5CFA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7444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BA6CA6F-512F-5038-A813-CD52C7C0B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D0FC192-2C40-0C7E-7735-16ECB5115E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0C15D51-79B1-EB44-BD30-23D660CD33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A8B79DB-4F36-AC86-3FE6-B87E57BB6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8AB47-E32E-41C2-A593-AFB3594393A6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8337DED-E7CA-26DC-4BD7-A5A1397B4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1A2D06B-A625-583C-A6DC-84EFE0331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5888F-7E0A-4C83-BA5D-562A0E5CFA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9053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69E2944-7765-8725-181E-D0FD28C77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9B664BE-41EA-3676-53EB-0EC0597E7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B9FD0BD-7FE3-D6D2-FC39-3565B0EF8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BF88D81-2458-BC85-39A9-6618B1C10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91E567C6-DEE6-CC87-AB05-1ECCC61B32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AE62257E-8DEF-6CD8-1B16-4E79B8A2E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8AB47-E32E-41C2-A593-AFB3594393A6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4784CEF1-9B2A-08B1-9C93-83E132679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2680C44D-E514-2C5B-A48E-CB2059227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5888F-7E0A-4C83-BA5D-562A0E5CFA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8203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432EF49-69B8-4651-AA44-72820F743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18DA764C-6A34-746D-7AEA-EF11D5A6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8AB47-E32E-41C2-A593-AFB3594393A6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D92F2B0-EA45-A286-0009-E37AFF449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C4C9F85-63ED-0369-382D-BC15C6C81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5888F-7E0A-4C83-BA5D-562A0E5CFA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4690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BC9A871A-DCAF-6D1B-4FBF-F8685A0E2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8AB47-E32E-41C2-A593-AFB3594393A6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DF69C982-E66B-EB08-D433-4D3ECAA3B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62D0090-7EB9-89D0-8475-09B7078CC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5888F-7E0A-4C83-BA5D-562A0E5CFA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3139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30BFE7F-EFA1-04EC-C46A-68A1604D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3E09A0E-E232-6F86-947A-D2414C279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321AB0A-E6B8-8EBA-0892-3BC621EAE6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F3F67D9-883F-E592-0169-6B9F8807D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8AB47-E32E-41C2-A593-AFB3594393A6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055A1EA-C8D7-FDC0-0C85-FFA748BCD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AB7D5FD-744C-3E7A-C207-5EBE0CCC4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5888F-7E0A-4C83-BA5D-562A0E5CFA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7147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63FF026-AA70-3E06-F844-F4E2FBE9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E258458E-42DC-7561-70BC-EA5D8BDF6A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2AEC71A-83F7-AC7D-2130-3E46BAD14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4496BBC-D30F-5FCD-F41F-D62D46F5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8AB47-E32E-41C2-A593-AFB3594393A6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BCB0631-85F3-2A39-B4DE-921AF8EF0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323CC47-F8E8-9D33-984B-04D9E7D0B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5888F-7E0A-4C83-BA5D-562A0E5CFA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1327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19FB49-C529-66EF-1EF3-7FAD26439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0E38CE2-91C2-3C53-F09E-E2103EB106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EB93C76-046C-CD8B-6124-9765AFAF4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8AB47-E32E-41C2-A593-AFB3594393A6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AD43D3B-64EC-F74D-8E6A-A794AE0C0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183140-483E-E7A1-4716-C716E62E7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5888F-7E0A-4C83-BA5D-562A0E5CFA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2015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0092573F-A3D2-ABE7-2588-7741C42BA9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481CA2B-78E1-D09A-55BA-2D8790F1D1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DE8BD7A-BA80-1758-A030-B780DE10C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8AB47-E32E-41C2-A593-AFB3594393A6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9BB757B-9362-B582-8BB0-BF9F81F4A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F50FD44-16DF-1596-DFD8-C277524EA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5888F-7E0A-4C83-BA5D-562A0E5CFA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2955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99FF2533-DD5B-E9F7-E057-9792CF4DD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DA010FB-CF66-4F8F-60D1-179C0E9B8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EDCC33E-F7B4-6B59-8798-866E18F96F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8AB47-E32E-41C2-A593-AFB3594393A6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6CE6003-A621-E5A8-EAFF-6E1C9629DA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C11F711-C4FD-C737-7CE1-EB494E4F8C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5888F-7E0A-4C83-BA5D-562A0E5CFA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861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hyperlink" Target="https://www.egetolgayaltinay.com/lessons/128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s://www.egetolgayaltinay.com/lessons/142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hyperlink" Target="https://www.egetolgayaltinay.com/lessons/126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hyperlink" Target="https://www.egetolgayaltinay.com/lessons/125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hyperlink" Target="https://www.egetolgayaltinay.com/lessons/129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hyperlink" Target="https://www.egetolgayaltinay.com/lessons/78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hyperlink" Target="https://www.egetolgayaltinay.com/lessons/77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hyperlink" Target="https://www.egetolgayaltinay.com/lessons/127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hyperlink" Target="https://www.egetolgayaltinay.com/lessons/130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7.png"/><Relationship Id="rId4" Type="http://schemas.openxmlformats.org/officeDocument/2006/relationships/hyperlink" Target="http://www.egetolgayaltina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C4A54837-7CDF-18A8-C95D-28CD43D397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016" y="2382497"/>
            <a:ext cx="1611533" cy="161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33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E882B61-56A7-8670-D69A-988A95D2554C}"/>
              </a:ext>
            </a:extLst>
          </p:cNvPr>
          <p:cNvSpPr txBox="1"/>
          <p:nvPr/>
        </p:nvSpPr>
        <p:spPr>
          <a:xfrm>
            <a:off x="117895" y="1720840"/>
            <a:ext cx="1195621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3800" b="1" dirty="0">
                <a:solidFill>
                  <a:srgbClr val="B465AC"/>
                </a:solidFill>
              </a:rPr>
              <a:t>FAIR GAMES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61DEDE2A-A4FD-F620-690D-C41D254C75FD}"/>
              </a:ext>
            </a:extLst>
          </p:cNvPr>
          <p:cNvSpPr txBox="1"/>
          <p:nvPr/>
        </p:nvSpPr>
        <p:spPr>
          <a:xfrm>
            <a:off x="1256581" y="3429000"/>
            <a:ext cx="96788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000" b="1" dirty="0"/>
              <a:t>(PANAYIR OYUNLARI)</a:t>
            </a:r>
          </a:p>
        </p:txBody>
      </p:sp>
    </p:spTree>
    <p:extLst>
      <p:ext uri="{BB962C8B-B14F-4D97-AF65-F5344CB8AC3E}">
        <p14:creationId xmlns:p14="http://schemas.microsoft.com/office/powerpoint/2010/main" val="302484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98959CE2-AAD2-4912-BB05-9303EB2C1B7A}"/>
              </a:ext>
            </a:extLst>
          </p:cNvPr>
          <p:cNvSpPr/>
          <p:nvPr/>
        </p:nvSpPr>
        <p:spPr>
          <a:xfrm>
            <a:off x="712270" y="1944303"/>
            <a:ext cx="2590800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Bumper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Cars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3E663996-A0DB-3326-42A6-444EDECE6D0F}"/>
              </a:ext>
            </a:extLst>
          </p:cNvPr>
          <p:cNvSpPr/>
          <p:nvPr/>
        </p:nvSpPr>
        <p:spPr>
          <a:xfrm>
            <a:off x="712270" y="2444817"/>
            <a:ext cx="2590800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Çarpışan Arabalar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B1721EED-B4F9-0198-DC62-66CF4F483356}"/>
              </a:ext>
            </a:extLst>
          </p:cNvPr>
          <p:cNvSpPr/>
          <p:nvPr/>
        </p:nvSpPr>
        <p:spPr>
          <a:xfrm>
            <a:off x="3473117" y="1944303"/>
            <a:ext cx="2590800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Carnival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3A65F5DB-FE9A-4BB0-68F1-BB5680C1E198}"/>
              </a:ext>
            </a:extLst>
          </p:cNvPr>
          <p:cNvSpPr/>
          <p:nvPr/>
        </p:nvSpPr>
        <p:spPr>
          <a:xfrm>
            <a:off x="3473117" y="2444817"/>
            <a:ext cx="2590800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Karnaval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FE01A00F-B82C-D6EE-4535-7C8C6B78784D}"/>
              </a:ext>
            </a:extLst>
          </p:cNvPr>
          <p:cNvSpPr/>
          <p:nvPr/>
        </p:nvSpPr>
        <p:spPr>
          <a:xfrm>
            <a:off x="6283693" y="1915427"/>
            <a:ext cx="2590800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Carrousel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7B65950B-81BB-3E3C-7150-FF19CE976072}"/>
              </a:ext>
            </a:extLst>
          </p:cNvPr>
          <p:cNvSpPr/>
          <p:nvPr/>
        </p:nvSpPr>
        <p:spPr>
          <a:xfrm>
            <a:off x="6283693" y="2415941"/>
            <a:ext cx="2590800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Atlıkarınca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D076046C-2F10-6E30-F07C-3C4280FD7302}"/>
              </a:ext>
            </a:extLst>
          </p:cNvPr>
          <p:cNvSpPr/>
          <p:nvPr/>
        </p:nvSpPr>
        <p:spPr>
          <a:xfrm>
            <a:off x="9094269" y="1944303"/>
            <a:ext cx="2590800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Clown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BE740259-9920-9C10-7771-669632B86202}"/>
              </a:ext>
            </a:extLst>
          </p:cNvPr>
          <p:cNvSpPr/>
          <p:nvPr/>
        </p:nvSpPr>
        <p:spPr>
          <a:xfrm>
            <a:off x="9094269" y="2444817"/>
            <a:ext cx="2590800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Palyaço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8131108C-A854-2EAA-C8C9-E1153F964D71}"/>
              </a:ext>
            </a:extLst>
          </p:cNvPr>
          <p:cNvSpPr/>
          <p:nvPr/>
        </p:nvSpPr>
        <p:spPr>
          <a:xfrm>
            <a:off x="712270" y="5215288"/>
            <a:ext cx="2590800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Toys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DD4B9678-BE3B-F8CB-1780-AFF7BB25CAD9}"/>
              </a:ext>
            </a:extLst>
          </p:cNvPr>
          <p:cNvSpPr/>
          <p:nvPr/>
        </p:nvSpPr>
        <p:spPr>
          <a:xfrm>
            <a:off x="712270" y="5715802"/>
            <a:ext cx="2590800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Oyuncaklar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78CC70C5-4419-F1DB-A288-D327D8F4D8B2}"/>
              </a:ext>
            </a:extLst>
          </p:cNvPr>
          <p:cNvSpPr/>
          <p:nvPr/>
        </p:nvSpPr>
        <p:spPr>
          <a:xfrm>
            <a:off x="3473117" y="5215288"/>
            <a:ext cx="2590800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Ferris</a:t>
            </a:r>
            <a:r>
              <a:rPr lang="tr-TR" sz="2800" b="1" dirty="0">
                <a:solidFill>
                  <a:schemeClr val="tx1"/>
                </a:solidFill>
              </a:rPr>
              <a:t> Wheel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0EDAE894-D03A-C99E-21CA-4497BA91EC7C}"/>
              </a:ext>
            </a:extLst>
          </p:cNvPr>
          <p:cNvSpPr/>
          <p:nvPr/>
        </p:nvSpPr>
        <p:spPr>
          <a:xfrm>
            <a:off x="3473117" y="5715802"/>
            <a:ext cx="2590800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Dönme Dolap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73D02C42-C601-01F9-70B2-7E35DA29FAB9}"/>
              </a:ext>
            </a:extLst>
          </p:cNvPr>
          <p:cNvSpPr/>
          <p:nvPr/>
        </p:nvSpPr>
        <p:spPr>
          <a:xfrm>
            <a:off x="6283693" y="5186412"/>
            <a:ext cx="2590800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Funfair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BA483312-430D-00CC-A040-DEA50B4462A0}"/>
              </a:ext>
            </a:extLst>
          </p:cNvPr>
          <p:cNvSpPr/>
          <p:nvPr/>
        </p:nvSpPr>
        <p:spPr>
          <a:xfrm>
            <a:off x="6283693" y="5686926"/>
            <a:ext cx="2590800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Eğlence Parkı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F92568EB-9F30-9E4B-6708-8C0358692AA8}"/>
              </a:ext>
            </a:extLst>
          </p:cNvPr>
          <p:cNvSpPr/>
          <p:nvPr/>
        </p:nvSpPr>
        <p:spPr>
          <a:xfrm>
            <a:off x="9094269" y="5215288"/>
            <a:ext cx="2590800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Hall</a:t>
            </a:r>
            <a:r>
              <a:rPr lang="tr-TR" sz="2800" b="1" dirty="0">
                <a:solidFill>
                  <a:schemeClr val="tx1"/>
                </a:solidFill>
              </a:rPr>
              <a:t> of </a:t>
            </a:r>
            <a:r>
              <a:rPr lang="tr-TR" sz="2800" b="1" dirty="0" err="1">
                <a:solidFill>
                  <a:schemeClr val="tx1"/>
                </a:solidFill>
              </a:rPr>
              <a:t>Mirrors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A0F271E5-37D2-5E35-7F9B-FFDDA8C40D99}"/>
              </a:ext>
            </a:extLst>
          </p:cNvPr>
          <p:cNvSpPr/>
          <p:nvPr/>
        </p:nvSpPr>
        <p:spPr>
          <a:xfrm>
            <a:off x="9094269" y="5715802"/>
            <a:ext cx="2590800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Komik Aynalar</a:t>
            </a:r>
          </a:p>
        </p:txBody>
      </p:sp>
    </p:spTree>
    <p:extLst>
      <p:ext uri="{BB962C8B-B14F-4D97-AF65-F5344CB8AC3E}">
        <p14:creationId xmlns:p14="http://schemas.microsoft.com/office/powerpoint/2010/main" val="145079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641813A3-7E8F-5D8E-FCCC-1FEEC20B5D0A}"/>
              </a:ext>
            </a:extLst>
          </p:cNvPr>
          <p:cNvSpPr/>
          <p:nvPr/>
        </p:nvSpPr>
        <p:spPr>
          <a:xfrm>
            <a:off x="721895" y="4129237"/>
            <a:ext cx="2435192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Roller </a:t>
            </a:r>
            <a:r>
              <a:rPr lang="tr-TR" sz="2800" b="1" dirty="0" err="1">
                <a:solidFill>
                  <a:schemeClr val="tx1"/>
                </a:solidFill>
              </a:rPr>
              <a:t>Coaster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2AC5A26D-0043-DF94-33BE-C52A930459E5}"/>
              </a:ext>
            </a:extLst>
          </p:cNvPr>
          <p:cNvSpPr/>
          <p:nvPr/>
        </p:nvSpPr>
        <p:spPr>
          <a:xfrm>
            <a:off x="721895" y="4629751"/>
            <a:ext cx="2435192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Hız Treni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AFBAC462-6148-FFBB-89C9-882FD64C29E1}"/>
              </a:ext>
            </a:extLst>
          </p:cNvPr>
          <p:cNvSpPr/>
          <p:nvPr/>
        </p:nvSpPr>
        <p:spPr>
          <a:xfrm>
            <a:off x="3482742" y="4129237"/>
            <a:ext cx="2435192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Ghost</a:t>
            </a:r>
            <a:r>
              <a:rPr lang="tr-TR" sz="2800" b="1" dirty="0">
                <a:solidFill>
                  <a:schemeClr val="tx1"/>
                </a:solidFill>
              </a:rPr>
              <a:t> Train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5B46B123-DED1-D726-2AA3-961BD6C9BF31}"/>
              </a:ext>
            </a:extLst>
          </p:cNvPr>
          <p:cNvSpPr/>
          <p:nvPr/>
        </p:nvSpPr>
        <p:spPr>
          <a:xfrm>
            <a:off x="3482742" y="4629751"/>
            <a:ext cx="2435192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Korku Tüneli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16727B9C-F524-BED1-0C5C-40AE714760CE}"/>
              </a:ext>
            </a:extLst>
          </p:cNvPr>
          <p:cNvSpPr/>
          <p:nvPr/>
        </p:nvSpPr>
        <p:spPr>
          <a:xfrm>
            <a:off x="6293318" y="4100361"/>
            <a:ext cx="2435192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Ticket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E165EA83-065D-F822-ADCC-1D7F4815E86E}"/>
              </a:ext>
            </a:extLst>
          </p:cNvPr>
          <p:cNvSpPr/>
          <p:nvPr/>
        </p:nvSpPr>
        <p:spPr>
          <a:xfrm>
            <a:off x="6293318" y="4600875"/>
            <a:ext cx="2435192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Bilet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452F7744-0FD3-C86F-A72A-5FC1ABCEA195}"/>
              </a:ext>
            </a:extLst>
          </p:cNvPr>
          <p:cNvSpPr/>
          <p:nvPr/>
        </p:nvSpPr>
        <p:spPr>
          <a:xfrm>
            <a:off x="9103894" y="4129237"/>
            <a:ext cx="2435192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Train </a:t>
            </a:r>
            <a:r>
              <a:rPr lang="tr-TR" sz="2800" b="1" dirty="0" err="1">
                <a:solidFill>
                  <a:schemeClr val="tx1"/>
                </a:solidFill>
              </a:rPr>
              <a:t>Ride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9F947676-22C7-28D6-C1B7-A6AAEC78394B}"/>
              </a:ext>
            </a:extLst>
          </p:cNvPr>
          <p:cNvSpPr/>
          <p:nvPr/>
        </p:nvSpPr>
        <p:spPr>
          <a:xfrm>
            <a:off x="9103894" y="4629751"/>
            <a:ext cx="2435192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Tren Turu</a:t>
            </a:r>
          </a:p>
        </p:txBody>
      </p:sp>
    </p:spTree>
    <p:extLst>
      <p:ext uri="{BB962C8B-B14F-4D97-AF65-F5344CB8AC3E}">
        <p14:creationId xmlns:p14="http://schemas.microsoft.com/office/powerpoint/2010/main" val="351797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8BF22606-474F-CA40-9AB7-D30AF6925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984" y="1317057"/>
            <a:ext cx="5759473" cy="33608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FDA65F45-3E12-6AB6-2367-011EFB049650}"/>
              </a:ext>
            </a:extLst>
          </p:cNvPr>
          <p:cNvSpPr/>
          <p:nvPr/>
        </p:nvSpPr>
        <p:spPr>
          <a:xfrm>
            <a:off x="7796463" y="2233061"/>
            <a:ext cx="3339065" cy="895148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Wave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Swinger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BF0A5FD7-9068-0EB1-48EF-6D70BBEB1A07}"/>
              </a:ext>
            </a:extLst>
          </p:cNvPr>
          <p:cNvSpPr/>
          <p:nvPr/>
        </p:nvSpPr>
        <p:spPr>
          <a:xfrm>
            <a:off x="7796463" y="3128209"/>
            <a:ext cx="3339065" cy="895148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Dönme Salıncak</a:t>
            </a:r>
          </a:p>
        </p:txBody>
      </p:sp>
    </p:spTree>
    <p:extLst>
      <p:ext uri="{BB962C8B-B14F-4D97-AF65-F5344CB8AC3E}">
        <p14:creationId xmlns:p14="http://schemas.microsoft.com/office/powerpoint/2010/main" val="303356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6442CED-265E-9479-AE5B-F37A1232D7FA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https://www.egetolgayaltinay.com/lessons/128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195EB44-E486-F14C-341D-96000B26E2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7638">
            <a:off x="7865272" y="3556918"/>
            <a:ext cx="3662763" cy="2381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18240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6442CED-265E-9479-AE5B-F37A1232D7FA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https://www.egetolgayaltinay.com/lessons/142</a:t>
            </a:r>
            <a:r>
              <a:rPr lang="tr-TR" sz="2400" b="1" i="1" dirty="0"/>
              <a:t>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4829BA3-D9E2-FEE3-11FB-4977EA095A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7487">
            <a:off x="7851475" y="2714265"/>
            <a:ext cx="3329796" cy="33297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73573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DC19C71C-9BC8-23B1-71AD-BA75B77D4AD0}"/>
              </a:ext>
            </a:extLst>
          </p:cNvPr>
          <p:cNvSpPr txBox="1"/>
          <p:nvPr/>
        </p:nvSpPr>
        <p:spPr>
          <a:xfrm>
            <a:off x="0" y="2288730"/>
            <a:ext cx="119562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800" b="1" dirty="0" err="1">
                <a:solidFill>
                  <a:srgbClr val="B465AC"/>
                </a:solidFill>
              </a:rPr>
              <a:t>Adjectives</a:t>
            </a:r>
            <a:r>
              <a:rPr lang="tr-TR" sz="8800" b="1" dirty="0">
                <a:solidFill>
                  <a:srgbClr val="B465AC"/>
                </a:solidFill>
              </a:rPr>
              <a:t> </a:t>
            </a:r>
            <a:r>
              <a:rPr lang="tr-TR" sz="8800" b="1" dirty="0" err="1">
                <a:solidFill>
                  <a:srgbClr val="B465AC"/>
                </a:solidFill>
              </a:rPr>
              <a:t>About</a:t>
            </a:r>
            <a:r>
              <a:rPr lang="tr-TR" sz="8800" b="1" dirty="0">
                <a:solidFill>
                  <a:srgbClr val="B465AC"/>
                </a:solidFill>
              </a:rPr>
              <a:t> </a:t>
            </a:r>
            <a:r>
              <a:rPr lang="tr-TR" sz="8800" b="1" dirty="0" err="1">
                <a:solidFill>
                  <a:srgbClr val="B465AC"/>
                </a:solidFill>
              </a:rPr>
              <a:t>Fair</a:t>
            </a:r>
            <a:endParaRPr lang="tr-TR" sz="8800" b="1" dirty="0">
              <a:solidFill>
                <a:srgbClr val="B465AC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C33B31E-857B-0836-D1B7-77C9383877E3}"/>
              </a:ext>
            </a:extLst>
          </p:cNvPr>
          <p:cNvSpPr txBox="1"/>
          <p:nvPr/>
        </p:nvSpPr>
        <p:spPr>
          <a:xfrm>
            <a:off x="1256581" y="3429000"/>
            <a:ext cx="96788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000" b="1" dirty="0"/>
              <a:t>(Panayır Hakkındaki Sıfatlar)</a:t>
            </a:r>
          </a:p>
        </p:txBody>
      </p:sp>
    </p:spTree>
    <p:extLst>
      <p:ext uri="{BB962C8B-B14F-4D97-AF65-F5344CB8AC3E}">
        <p14:creationId xmlns:p14="http://schemas.microsoft.com/office/powerpoint/2010/main" val="2969269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358B4588-7C29-8A91-B02A-7116F1E5B37F}"/>
              </a:ext>
            </a:extLst>
          </p:cNvPr>
          <p:cNvSpPr/>
          <p:nvPr/>
        </p:nvSpPr>
        <p:spPr>
          <a:xfrm>
            <a:off x="442762" y="1944303"/>
            <a:ext cx="1751797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Amazing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C2DA5DA9-C192-CFAA-9359-E5A066E77678}"/>
              </a:ext>
            </a:extLst>
          </p:cNvPr>
          <p:cNvSpPr/>
          <p:nvPr/>
        </p:nvSpPr>
        <p:spPr>
          <a:xfrm>
            <a:off x="442762" y="2444817"/>
            <a:ext cx="1751797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Harika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34204514-808E-D06B-85E7-6784FCC3672C}"/>
              </a:ext>
            </a:extLst>
          </p:cNvPr>
          <p:cNvSpPr/>
          <p:nvPr/>
        </p:nvSpPr>
        <p:spPr>
          <a:xfrm>
            <a:off x="2876349" y="1925053"/>
            <a:ext cx="1751797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Crazy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2958E84F-976A-2570-39D6-509647979AF9}"/>
              </a:ext>
            </a:extLst>
          </p:cNvPr>
          <p:cNvSpPr/>
          <p:nvPr/>
        </p:nvSpPr>
        <p:spPr>
          <a:xfrm>
            <a:off x="2876349" y="2425567"/>
            <a:ext cx="1751797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Çılgın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A32FB373-FD98-164A-905A-2C50DEF5A24E}"/>
              </a:ext>
            </a:extLst>
          </p:cNvPr>
          <p:cNvSpPr/>
          <p:nvPr/>
        </p:nvSpPr>
        <p:spPr>
          <a:xfrm>
            <a:off x="5094171" y="1944303"/>
            <a:ext cx="2003658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Dangerous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428CC36C-F9C6-5489-4FEE-355DB9C90DF4}"/>
              </a:ext>
            </a:extLst>
          </p:cNvPr>
          <p:cNvSpPr/>
          <p:nvPr/>
        </p:nvSpPr>
        <p:spPr>
          <a:xfrm>
            <a:off x="5094171" y="2444817"/>
            <a:ext cx="2003658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Tehlikeli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5F0D740C-36F1-4C8F-1DB7-D103FD7A5190}"/>
              </a:ext>
            </a:extLst>
          </p:cNvPr>
          <p:cNvSpPr/>
          <p:nvPr/>
        </p:nvSpPr>
        <p:spPr>
          <a:xfrm>
            <a:off x="7610375" y="1925053"/>
            <a:ext cx="1751797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Dull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57639FF3-6A1D-D6E6-3703-92B1551E25BC}"/>
              </a:ext>
            </a:extLst>
          </p:cNvPr>
          <p:cNvSpPr/>
          <p:nvPr/>
        </p:nvSpPr>
        <p:spPr>
          <a:xfrm>
            <a:off x="7610375" y="2425567"/>
            <a:ext cx="1751797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Sıkıcı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A76C9C4D-E942-011D-2A28-5354E3942141}"/>
              </a:ext>
            </a:extLst>
          </p:cNvPr>
          <p:cNvSpPr/>
          <p:nvPr/>
        </p:nvSpPr>
        <p:spPr>
          <a:xfrm>
            <a:off x="9910814" y="1944303"/>
            <a:ext cx="1751797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Fantastic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7D9AAF43-7141-B36E-9B1D-C00CD77765DF}"/>
              </a:ext>
            </a:extLst>
          </p:cNvPr>
          <p:cNvSpPr/>
          <p:nvPr/>
        </p:nvSpPr>
        <p:spPr>
          <a:xfrm>
            <a:off x="9910814" y="2444817"/>
            <a:ext cx="1751797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Harika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2C27FBA9-9812-ED1A-ED1E-22ADE468F06C}"/>
              </a:ext>
            </a:extLst>
          </p:cNvPr>
          <p:cNvSpPr/>
          <p:nvPr/>
        </p:nvSpPr>
        <p:spPr>
          <a:xfrm>
            <a:off x="442762" y="5186412"/>
            <a:ext cx="1751797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Slow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DED90D94-4485-74BD-EFFA-9F8433914C52}"/>
              </a:ext>
            </a:extLst>
          </p:cNvPr>
          <p:cNvSpPr/>
          <p:nvPr/>
        </p:nvSpPr>
        <p:spPr>
          <a:xfrm>
            <a:off x="442762" y="5686926"/>
            <a:ext cx="1751797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Yavaş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F22C895C-9CE1-72D3-5CA6-575132E5524E}"/>
              </a:ext>
            </a:extLst>
          </p:cNvPr>
          <p:cNvSpPr/>
          <p:nvPr/>
        </p:nvSpPr>
        <p:spPr>
          <a:xfrm>
            <a:off x="2876349" y="5167162"/>
            <a:ext cx="1751797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Fast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CC83357E-60D0-FC3B-45E7-6B0B0B33D8B2}"/>
              </a:ext>
            </a:extLst>
          </p:cNvPr>
          <p:cNvSpPr/>
          <p:nvPr/>
        </p:nvSpPr>
        <p:spPr>
          <a:xfrm>
            <a:off x="2876349" y="5667676"/>
            <a:ext cx="1751797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Hızlı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96BFE528-F231-7177-9E04-21C6508E94B6}"/>
              </a:ext>
            </a:extLst>
          </p:cNvPr>
          <p:cNvSpPr/>
          <p:nvPr/>
        </p:nvSpPr>
        <p:spPr>
          <a:xfrm>
            <a:off x="5176788" y="5186412"/>
            <a:ext cx="1751797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Fresh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22D54D61-4DB1-A505-38F5-784A3CB08D4B}"/>
              </a:ext>
            </a:extLst>
          </p:cNvPr>
          <p:cNvSpPr/>
          <p:nvPr/>
        </p:nvSpPr>
        <p:spPr>
          <a:xfrm>
            <a:off x="5176788" y="5686926"/>
            <a:ext cx="1751797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Taze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27DF1D26-66CD-6323-8405-3A9DE0084FC9}"/>
              </a:ext>
            </a:extLst>
          </p:cNvPr>
          <p:cNvSpPr/>
          <p:nvPr/>
        </p:nvSpPr>
        <p:spPr>
          <a:xfrm>
            <a:off x="7367337" y="5167162"/>
            <a:ext cx="2104724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Frightening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89E03F34-1F8E-3DD4-1813-9C461B97D9F4}"/>
              </a:ext>
            </a:extLst>
          </p:cNvPr>
          <p:cNvSpPr/>
          <p:nvPr/>
        </p:nvSpPr>
        <p:spPr>
          <a:xfrm>
            <a:off x="7367337" y="5667676"/>
            <a:ext cx="2104724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Korkutucu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94C54E3E-55C1-EAAE-2318-C1E3225BB98B}"/>
              </a:ext>
            </a:extLst>
          </p:cNvPr>
          <p:cNvSpPr/>
          <p:nvPr/>
        </p:nvSpPr>
        <p:spPr>
          <a:xfrm>
            <a:off x="9821781" y="5186412"/>
            <a:ext cx="1994835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Terrifying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633B3DB4-EA7D-6695-9F8B-538EE79ACEE7}"/>
              </a:ext>
            </a:extLst>
          </p:cNvPr>
          <p:cNvSpPr/>
          <p:nvPr/>
        </p:nvSpPr>
        <p:spPr>
          <a:xfrm>
            <a:off x="9821781" y="5686926"/>
            <a:ext cx="1994835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Korkutucu</a:t>
            </a:r>
          </a:p>
        </p:txBody>
      </p:sp>
    </p:spTree>
    <p:extLst>
      <p:ext uri="{BB962C8B-B14F-4D97-AF65-F5344CB8AC3E}">
        <p14:creationId xmlns:p14="http://schemas.microsoft.com/office/powerpoint/2010/main" val="2293000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3AD5EF2-8B04-0232-EAA6-DCA611F7E26C}"/>
              </a:ext>
            </a:extLst>
          </p:cNvPr>
          <p:cNvSpPr/>
          <p:nvPr/>
        </p:nvSpPr>
        <p:spPr>
          <a:xfrm>
            <a:off x="279132" y="1780673"/>
            <a:ext cx="1751797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Old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BBD72C47-6618-D2B6-49F4-6F7B33C1B75C}"/>
              </a:ext>
            </a:extLst>
          </p:cNvPr>
          <p:cNvSpPr/>
          <p:nvPr/>
        </p:nvSpPr>
        <p:spPr>
          <a:xfrm>
            <a:off x="279132" y="2281187"/>
            <a:ext cx="1751797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Yaşlı, Eski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27FF179D-1D25-E96C-9E5A-B38EA78AA45D}"/>
              </a:ext>
            </a:extLst>
          </p:cNvPr>
          <p:cNvSpPr/>
          <p:nvPr/>
        </p:nvSpPr>
        <p:spPr>
          <a:xfrm>
            <a:off x="3434614" y="1780673"/>
            <a:ext cx="1751797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Noisy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8DE45716-3413-BA00-8885-A44E4FE2A8F4}"/>
              </a:ext>
            </a:extLst>
          </p:cNvPr>
          <p:cNvSpPr/>
          <p:nvPr/>
        </p:nvSpPr>
        <p:spPr>
          <a:xfrm>
            <a:off x="3434614" y="2281187"/>
            <a:ext cx="1751797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Gürültülü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BED8DA4F-9D88-949E-99F8-B8A9B435DA3A}"/>
              </a:ext>
            </a:extLst>
          </p:cNvPr>
          <p:cNvSpPr/>
          <p:nvPr/>
        </p:nvSpPr>
        <p:spPr>
          <a:xfrm>
            <a:off x="6497052" y="1780673"/>
            <a:ext cx="2233061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Interesting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EBD609DA-A595-56A7-9F71-339527AC719F}"/>
              </a:ext>
            </a:extLst>
          </p:cNvPr>
          <p:cNvSpPr/>
          <p:nvPr/>
        </p:nvSpPr>
        <p:spPr>
          <a:xfrm>
            <a:off x="6497052" y="2281187"/>
            <a:ext cx="2233061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Yaşlı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80976724-0BB4-6E97-26FE-6265C446F6A3}"/>
              </a:ext>
            </a:extLst>
          </p:cNvPr>
          <p:cNvSpPr/>
          <p:nvPr/>
        </p:nvSpPr>
        <p:spPr>
          <a:xfrm>
            <a:off x="9678200" y="1905801"/>
            <a:ext cx="2093497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Similar</a:t>
            </a:r>
            <a:r>
              <a:rPr lang="tr-TR" sz="2400" b="1" dirty="0">
                <a:solidFill>
                  <a:schemeClr val="tx1"/>
                </a:solidFill>
              </a:rPr>
              <a:t>/</a:t>
            </a:r>
            <a:r>
              <a:rPr lang="tr-TR" sz="2400" b="1" dirty="0" err="1">
                <a:solidFill>
                  <a:schemeClr val="tx1"/>
                </a:solidFill>
              </a:rPr>
              <a:t>Same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2FC3386B-42F5-2C1C-9B6C-81F880C7CD7E}"/>
              </a:ext>
            </a:extLst>
          </p:cNvPr>
          <p:cNvSpPr/>
          <p:nvPr/>
        </p:nvSpPr>
        <p:spPr>
          <a:xfrm>
            <a:off x="9678200" y="2406315"/>
            <a:ext cx="2093497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Benzer/Aynı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9807DDA6-8261-77C1-6DA6-385F140E6DC2}"/>
              </a:ext>
            </a:extLst>
          </p:cNvPr>
          <p:cNvSpPr/>
          <p:nvPr/>
        </p:nvSpPr>
        <p:spPr>
          <a:xfrm>
            <a:off x="628849" y="5080533"/>
            <a:ext cx="2133602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Horrible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FB8DBB2D-FE9D-DDC7-6D0E-01F91DD62C3A}"/>
              </a:ext>
            </a:extLst>
          </p:cNvPr>
          <p:cNvSpPr/>
          <p:nvPr/>
        </p:nvSpPr>
        <p:spPr>
          <a:xfrm>
            <a:off x="628849" y="5581047"/>
            <a:ext cx="2133602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Korkunç, berbat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5D84E2A5-174D-E324-00E2-471581987248}"/>
              </a:ext>
            </a:extLst>
          </p:cNvPr>
          <p:cNvSpPr/>
          <p:nvPr/>
        </p:nvSpPr>
        <p:spPr>
          <a:xfrm>
            <a:off x="3611076" y="5080533"/>
            <a:ext cx="1751797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Better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DCAA22D8-0B70-5BB3-1606-D3B87B8C9467}"/>
              </a:ext>
            </a:extLst>
          </p:cNvPr>
          <p:cNvSpPr/>
          <p:nvPr/>
        </p:nvSpPr>
        <p:spPr>
          <a:xfrm>
            <a:off x="3611076" y="5581047"/>
            <a:ext cx="1751797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Daha iyi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A971D667-E45E-39AA-AEA6-B9462D14612F}"/>
              </a:ext>
            </a:extLst>
          </p:cNvPr>
          <p:cNvSpPr/>
          <p:nvPr/>
        </p:nvSpPr>
        <p:spPr>
          <a:xfrm>
            <a:off x="6583678" y="5080533"/>
            <a:ext cx="1751797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Worse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339D62CE-28A3-84B6-8D30-6E4280C42E70}"/>
              </a:ext>
            </a:extLst>
          </p:cNvPr>
          <p:cNvSpPr/>
          <p:nvPr/>
        </p:nvSpPr>
        <p:spPr>
          <a:xfrm>
            <a:off x="6583678" y="5581047"/>
            <a:ext cx="1751797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Daha kötü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F55DEB10-F314-165B-7FBE-DDC249422D4D}"/>
              </a:ext>
            </a:extLst>
          </p:cNvPr>
          <p:cNvSpPr/>
          <p:nvPr/>
        </p:nvSpPr>
        <p:spPr>
          <a:xfrm>
            <a:off x="9209770" y="5080533"/>
            <a:ext cx="2093497" cy="500514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Thrilling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B6E3EA84-B557-0CD1-E089-483A7F3B4BBA}"/>
              </a:ext>
            </a:extLst>
          </p:cNvPr>
          <p:cNvSpPr/>
          <p:nvPr/>
        </p:nvSpPr>
        <p:spPr>
          <a:xfrm>
            <a:off x="9209770" y="5581047"/>
            <a:ext cx="2093497" cy="500514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Nefes kesici</a:t>
            </a:r>
          </a:p>
        </p:txBody>
      </p:sp>
    </p:spTree>
    <p:extLst>
      <p:ext uri="{BB962C8B-B14F-4D97-AF65-F5344CB8AC3E}">
        <p14:creationId xmlns:p14="http://schemas.microsoft.com/office/powerpoint/2010/main" val="379359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59A878B-1759-B6A3-A390-50B14F08C73D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https://www.egetolgayaltinay.com/lessons/126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B3BDE69-4BED-EF7B-44F3-066CA55E79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6400">
            <a:off x="7787890" y="3591765"/>
            <a:ext cx="4023683" cy="2571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09539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59A878B-1759-B6A3-A390-50B14F08C73D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https://www.egetolgayaltinay.com/lessons/125</a:t>
            </a:r>
            <a:r>
              <a:rPr lang="tr-TR" sz="2400" b="1" i="1" dirty="0"/>
              <a:t>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BF1FF94-58DB-87E1-3FB4-EE20D74A8B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8718">
            <a:off x="8031079" y="3840059"/>
            <a:ext cx="3766705" cy="23833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50895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BA804F0-2657-A432-5F7E-2131AD20CBC0}"/>
              </a:ext>
            </a:extLst>
          </p:cNvPr>
          <p:cNvSpPr txBox="1"/>
          <p:nvPr/>
        </p:nvSpPr>
        <p:spPr>
          <a:xfrm>
            <a:off x="-93861" y="2477415"/>
            <a:ext cx="1195621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600" b="1" dirty="0">
                <a:solidFill>
                  <a:srgbClr val="B465AC"/>
                </a:solidFill>
              </a:rPr>
              <a:t>LIKES / DISLIKES / OPINIONS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AD69DBC-7A7E-4AC0-34CE-18BFE945A4F3}"/>
              </a:ext>
            </a:extLst>
          </p:cNvPr>
          <p:cNvSpPr txBox="1"/>
          <p:nvPr/>
        </p:nvSpPr>
        <p:spPr>
          <a:xfrm>
            <a:off x="1044825" y="3489158"/>
            <a:ext cx="9678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(SEVDİKLERİM / SEVMEDİKLERİM / FİKİRLERİM)</a:t>
            </a:r>
          </a:p>
        </p:txBody>
      </p:sp>
    </p:spTree>
    <p:extLst>
      <p:ext uri="{BB962C8B-B14F-4D97-AF65-F5344CB8AC3E}">
        <p14:creationId xmlns:p14="http://schemas.microsoft.com/office/powerpoint/2010/main" val="174007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356FBB-1DB4-38B2-1D97-304B3193299E}"/>
              </a:ext>
            </a:extLst>
          </p:cNvPr>
          <p:cNvSpPr/>
          <p:nvPr/>
        </p:nvSpPr>
        <p:spPr>
          <a:xfrm>
            <a:off x="872564" y="94216"/>
            <a:ext cx="203748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6600" b="1" dirty="0">
                <a:ln w="0"/>
                <a:solidFill>
                  <a:srgbClr val="B465A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LIKES</a:t>
            </a:r>
            <a:endParaRPr lang="en-US" sz="6600" b="1" dirty="0">
              <a:ln w="0"/>
              <a:solidFill>
                <a:srgbClr val="B465A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B650553A-743A-B2CE-232A-3416595A5386}"/>
              </a:ext>
            </a:extLst>
          </p:cNvPr>
          <p:cNvSpPr txBox="1"/>
          <p:nvPr/>
        </p:nvSpPr>
        <p:spPr>
          <a:xfrm>
            <a:off x="803553" y="1320477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1) LIKE: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411D6665-0BD4-780E-67FC-4905E177F8B0}"/>
              </a:ext>
            </a:extLst>
          </p:cNvPr>
          <p:cNvSpPr txBox="1"/>
          <p:nvPr/>
        </p:nvSpPr>
        <p:spPr>
          <a:xfrm>
            <a:off x="2107642" y="1401569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Sevmek / Beğenmek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328E7350-0237-D4CF-C3DB-3510CC5D80CD}"/>
              </a:ext>
            </a:extLst>
          </p:cNvPr>
          <p:cNvSpPr txBox="1"/>
          <p:nvPr/>
        </p:nvSpPr>
        <p:spPr>
          <a:xfrm>
            <a:off x="1276418" y="1957891"/>
            <a:ext cx="7030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 err="1"/>
              <a:t>ex</a:t>
            </a:r>
            <a:r>
              <a:rPr lang="tr-TR" sz="3200" b="1" u="sng" dirty="0"/>
              <a:t>:</a:t>
            </a:r>
            <a:r>
              <a:rPr lang="tr-TR" sz="3200" dirty="0"/>
              <a:t>  </a:t>
            </a:r>
            <a:r>
              <a:rPr lang="tr-TR" sz="3200" dirty="0" err="1"/>
              <a:t>She</a:t>
            </a:r>
            <a:r>
              <a:rPr lang="tr-TR" sz="3200" dirty="0"/>
              <a:t> </a:t>
            </a:r>
            <a:r>
              <a:rPr lang="tr-TR" sz="3200" dirty="0" err="1">
                <a:solidFill>
                  <a:srgbClr val="FF0000"/>
                </a:solidFill>
              </a:rPr>
              <a:t>like</a:t>
            </a:r>
            <a:r>
              <a:rPr lang="tr-TR" sz="3200" dirty="0"/>
              <a:t> </a:t>
            </a:r>
            <a:r>
              <a:rPr lang="tr-TR" sz="3200" dirty="0" err="1"/>
              <a:t>Ferris</a:t>
            </a:r>
            <a:r>
              <a:rPr lang="tr-TR" sz="3200" dirty="0"/>
              <a:t> Wheel. </a:t>
            </a: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DCB5D83B-D60F-8D21-55C3-6AA408A19071}"/>
              </a:ext>
            </a:extLst>
          </p:cNvPr>
          <p:cNvSpPr txBox="1"/>
          <p:nvPr/>
        </p:nvSpPr>
        <p:spPr>
          <a:xfrm>
            <a:off x="780470" y="2941473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2) LOVE: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146FCE8F-22DE-72ED-EFF4-B174260F2CDC}"/>
              </a:ext>
            </a:extLst>
          </p:cNvPr>
          <p:cNvSpPr txBox="1"/>
          <p:nvPr/>
        </p:nvSpPr>
        <p:spPr>
          <a:xfrm>
            <a:off x="2343079" y="3036130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…-</a:t>
            </a:r>
            <a:r>
              <a:rPr lang="tr-TR" sz="2400" b="1" dirty="0" err="1"/>
              <a:t>yı</a:t>
            </a:r>
            <a:r>
              <a:rPr lang="tr-TR" sz="2400" b="1" dirty="0"/>
              <a:t> çok sevmek</a:t>
            </a: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13F3615C-06FE-3B30-8ED0-4AB50A00B1BE}"/>
              </a:ext>
            </a:extLst>
          </p:cNvPr>
          <p:cNvSpPr txBox="1"/>
          <p:nvPr/>
        </p:nvSpPr>
        <p:spPr>
          <a:xfrm>
            <a:off x="1493926" y="3497795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</a:t>
            </a:r>
            <a:r>
              <a:rPr lang="tr-TR" sz="3200" dirty="0" err="1"/>
              <a:t>love</a:t>
            </a:r>
            <a:r>
              <a:rPr lang="tr-TR" sz="3200" dirty="0"/>
              <a:t> </a:t>
            </a:r>
            <a:r>
              <a:rPr lang="tr-TR" sz="3200" dirty="0" err="1"/>
              <a:t>Bumper</a:t>
            </a:r>
            <a:r>
              <a:rPr lang="tr-TR" sz="3200" dirty="0"/>
              <a:t> </a:t>
            </a:r>
            <a:r>
              <a:rPr lang="tr-TR" sz="3200" dirty="0" err="1"/>
              <a:t>Cars</a:t>
            </a:r>
            <a:r>
              <a:rPr lang="tr-TR" sz="3200" dirty="0"/>
              <a:t>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EACEF4DC-1C1F-E3B8-AA08-738E8E1016E2}"/>
              </a:ext>
            </a:extLst>
          </p:cNvPr>
          <p:cNvSpPr txBox="1"/>
          <p:nvPr/>
        </p:nvSpPr>
        <p:spPr>
          <a:xfrm>
            <a:off x="2910045" y="375176"/>
            <a:ext cx="5325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(Sevdiğimiz Şeyler)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1B5AD1C0-206A-EEE6-1259-ECED6AF7F5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888" y="1719284"/>
            <a:ext cx="3566730" cy="3566730"/>
          </a:xfrm>
          <a:prstGeom prst="rect">
            <a:avLst/>
          </a:prstGeom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id="{5755D94A-CD68-1276-6083-9D69489BC402}"/>
              </a:ext>
            </a:extLst>
          </p:cNvPr>
          <p:cNvSpPr txBox="1"/>
          <p:nvPr/>
        </p:nvSpPr>
        <p:spPr>
          <a:xfrm>
            <a:off x="737078" y="4782331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3) PREFER: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D2F51E03-FC7B-E190-C5E3-0DD9133F3CEF}"/>
              </a:ext>
            </a:extLst>
          </p:cNvPr>
          <p:cNvSpPr txBox="1"/>
          <p:nvPr/>
        </p:nvSpPr>
        <p:spPr>
          <a:xfrm>
            <a:off x="2805332" y="4814641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…-</a:t>
            </a:r>
            <a:r>
              <a:rPr lang="tr-TR" sz="2400" b="1" dirty="0" err="1"/>
              <a:t>yı</a:t>
            </a:r>
            <a:r>
              <a:rPr lang="tr-TR" sz="2400" b="1" dirty="0"/>
              <a:t> tercih etmek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03811F3E-4C99-2218-A98E-B8B28F6AA473}"/>
              </a:ext>
            </a:extLst>
          </p:cNvPr>
          <p:cNvSpPr txBox="1"/>
          <p:nvPr/>
        </p:nvSpPr>
        <p:spPr>
          <a:xfrm>
            <a:off x="1450534" y="5338653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</a:t>
            </a:r>
            <a:r>
              <a:rPr lang="tr-TR" sz="3200" dirty="0" err="1"/>
              <a:t>prefer</a:t>
            </a:r>
            <a:r>
              <a:rPr lang="tr-TR" sz="3200" dirty="0"/>
              <a:t> </a:t>
            </a:r>
            <a:r>
              <a:rPr lang="tr-TR" sz="3200" dirty="0" err="1"/>
              <a:t>Bumper</a:t>
            </a:r>
            <a:r>
              <a:rPr lang="tr-TR" sz="3200" dirty="0"/>
              <a:t> </a:t>
            </a:r>
            <a:r>
              <a:rPr lang="tr-TR" sz="3200" dirty="0" err="1"/>
              <a:t>Cars</a:t>
            </a:r>
            <a:r>
              <a:rPr lang="tr-TR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9132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EA966D-4DA5-15D3-E1CE-69B196980CCD}"/>
              </a:ext>
            </a:extLst>
          </p:cNvPr>
          <p:cNvSpPr/>
          <p:nvPr/>
        </p:nvSpPr>
        <p:spPr>
          <a:xfrm>
            <a:off x="196237" y="-81965"/>
            <a:ext cx="319805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6600" b="1" dirty="0">
                <a:ln w="0"/>
                <a:solidFill>
                  <a:srgbClr val="B465A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DISLIKES</a:t>
            </a:r>
            <a:endParaRPr lang="en-US" sz="6600" b="1" dirty="0">
              <a:ln w="0"/>
              <a:solidFill>
                <a:srgbClr val="B465A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2361B39-E260-B39B-7776-CB8A35802AD0}"/>
              </a:ext>
            </a:extLst>
          </p:cNvPr>
          <p:cNvSpPr txBox="1"/>
          <p:nvPr/>
        </p:nvSpPr>
        <p:spPr>
          <a:xfrm>
            <a:off x="3433346" y="218933"/>
            <a:ext cx="5325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(Sevmediğimiz Şeyler)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D523ED-5812-11F2-0449-C199831F1122}"/>
              </a:ext>
            </a:extLst>
          </p:cNvPr>
          <p:cNvSpPr txBox="1"/>
          <p:nvPr/>
        </p:nvSpPr>
        <p:spPr>
          <a:xfrm>
            <a:off x="468658" y="1107996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1) DON’T LIKE: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E3D333-8E2D-1E32-4AB2-1E80BF840F0F}"/>
              </a:ext>
            </a:extLst>
          </p:cNvPr>
          <p:cNvSpPr txBox="1"/>
          <p:nvPr/>
        </p:nvSpPr>
        <p:spPr>
          <a:xfrm>
            <a:off x="3282052" y="1207970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Sevmemek / beğenmemek.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C425E40-7FFA-FA48-4DAC-08E0A21FB189}"/>
              </a:ext>
            </a:extLst>
          </p:cNvPr>
          <p:cNvSpPr txBox="1"/>
          <p:nvPr/>
        </p:nvSpPr>
        <p:spPr>
          <a:xfrm>
            <a:off x="1105151" y="1725873"/>
            <a:ext cx="10799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</a:t>
            </a:r>
            <a:r>
              <a:rPr lang="tr-TR" sz="3200" b="1" dirty="0"/>
              <a:t>don’t </a:t>
            </a:r>
            <a:r>
              <a:rPr lang="tr-TR" sz="3200" b="1" dirty="0" err="1"/>
              <a:t>like</a:t>
            </a:r>
            <a:r>
              <a:rPr lang="tr-TR" sz="3200" b="1" dirty="0"/>
              <a:t> </a:t>
            </a:r>
            <a:r>
              <a:rPr lang="tr-TR" sz="3200" dirty="0" err="1"/>
              <a:t>Carnivals</a:t>
            </a:r>
            <a:r>
              <a:rPr lang="tr-TR" sz="3200" dirty="0"/>
              <a:t>, they </a:t>
            </a:r>
            <a:r>
              <a:rPr lang="tr-TR" sz="3200" dirty="0" err="1"/>
              <a:t>are</a:t>
            </a:r>
            <a:r>
              <a:rPr lang="tr-TR" sz="3200" dirty="0"/>
              <a:t> </a:t>
            </a:r>
            <a:r>
              <a:rPr lang="tr-TR" sz="3200" dirty="0" err="1"/>
              <a:t>dull</a:t>
            </a:r>
            <a:r>
              <a:rPr lang="tr-TR" sz="3200" dirty="0"/>
              <a:t>.</a:t>
            </a:r>
            <a:endParaRPr lang="tr-TR" sz="3200" b="1" u="sng" dirty="0"/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E9E01464-4352-5F90-8256-25FD0D8137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4"/>
          <a:stretch/>
        </p:blipFill>
        <p:spPr>
          <a:xfrm>
            <a:off x="8464616" y="2492689"/>
            <a:ext cx="2409078" cy="1736411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1B804992-2CFC-5240-02D4-FB79AEA31CCB}"/>
              </a:ext>
            </a:extLst>
          </p:cNvPr>
          <p:cNvSpPr txBox="1"/>
          <p:nvPr/>
        </p:nvSpPr>
        <p:spPr>
          <a:xfrm>
            <a:off x="468658" y="3954935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2) HATE:</a:t>
            </a: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7B3081AF-10C3-7834-CECB-C50699F1B2E2}"/>
              </a:ext>
            </a:extLst>
          </p:cNvPr>
          <p:cNvSpPr txBox="1"/>
          <p:nvPr/>
        </p:nvSpPr>
        <p:spPr>
          <a:xfrm>
            <a:off x="2024575" y="4030545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Nefret etmek.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4016B42E-D09A-B463-7CEB-CCFF87DAB792}"/>
              </a:ext>
            </a:extLst>
          </p:cNvPr>
          <p:cNvSpPr txBox="1"/>
          <p:nvPr/>
        </p:nvSpPr>
        <p:spPr>
          <a:xfrm>
            <a:off x="1105152" y="4572812"/>
            <a:ext cx="97037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</a:t>
            </a:r>
            <a:r>
              <a:rPr lang="tr-TR" sz="3200" b="1" dirty="0" err="1"/>
              <a:t>hate</a:t>
            </a:r>
            <a:r>
              <a:rPr lang="tr-TR" sz="3200" b="1" dirty="0"/>
              <a:t> </a:t>
            </a:r>
            <a:r>
              <a:rPr lang="tr-TR" sz="3200" dirty="0" err="1"/>
              <a:t>Ghost</a:t>
            </a:r>
            <a:r>
              <a:rPr lang="tr-TR" sz="3200" dirty="0"/>
              <a:t> </a:t>
            </a:r>
            <a:r>
              <a:rPr lang="tr-TR" sz="3200" dirty="0" err="1"/>
              <a:t>Trains</a:t>
            </a:r>
            <a:r>
              <a:rPr lang="tr-TR" sz="3200" dirty="0"/>
              <a:t>, they </a:t>
            </a:r>
            <a:r>
              <a:rPr lang="tr-TR" sz="3200" dirty="0" err="1"/>
              <a:t>are</a:t>
            </a:r>
            <a:r>
              <a:rPr lang="tr-TR" sz="3200" dirty="0"/>
              <a:t> </a:t>
            </a:r>
            <a:r>
              <a:rPr lang="tr-TR" sz="3200" dirty="0" err="1"/>
              <a:t>terrifying</a:t>
            </a:r>
            <a:r>
              <a:rPr lang="tr-TR" sz="3200" dirty="0"/>
              <a:t>.</a:t>
            </a:r>
            <a:endParaRPr lang="tr-TR" sz="3200" b="1" u="sng" dirty="0"/>
          </a:p>
        </p:txBody>
      </p:sp>
    </p:spTree>
    <p:extLst>
      <p:ext uri="{BB962C8B-B14F-4D97-AF65-F5344CB8AC3E}">
        <p14:creationId xmlns:p14="http://schemas.microsoft.com/office/powerpoint/2010/main" val="247111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10FC0-A046-1166-603C-6A43652F0CDE}"/>
              </a:ext>
            </a:extLst>
          </p:cNvPr>
          <p:cNvSpPr txBox="1">
            <a:spLocks/>
          </p:cNvSpPr>
          <p:nvPr/>
        </p:nvSpPr>
        <p:spPr>
          <a:xfrm>
            <a:off x="14393" y="98714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7100" b="1" dirty="0">
                <a:solidFill>
                  <a:srgbClr val="B465AC"/>
                </a:solidFill>
                <a:latin typeface="+mn-lt"/>
              </a:rPr>
              <a:t>PERSONAL OPINIONS</a:t>
            </a:r>
            <a:br>
              <a:rPr lang="tr-TR" dirty="0"/>
            </a:br>
            <a:r>
              <a:rPr lang="tr-TR" b="1" dirty="0">
                <a:latin typeface="+mn-lt"/>
              </a:rPr>
              <a:t>(Kişisel Görüşler)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CA9D38BC-1818-40A7-9A26-D4FA1F1AC3C2}"/>
              </a:ext>
            </a:extLst>
          </p:cNvPr>
          <p:cNvSpPr txBox="1"/>
          <p:nvPr/>
        </p:nvSpPr>
        <p:spPr>
          <a:xfrm>
            <a:off x="88556" y="2123877"/>
            <a:ext cx="42758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3200" b="1" dirty="0" err="1"/>
              <a:t>In</a:t>
            </a:r>
            <a:r>
              <a:rPr lang="tr-TR" sz="3200" b="1" dirty="0"/>
              <a:t> </a:t>
            </a:r>
            <a:r>
              <a:rPr lang="tr-TR" sz="3200" b="1" dirty="0" err="1"/>
              <a:t>my</a:t>
            </a:r>
            <a:r>
              <a:rPr lang="tr-TR" sz="3200" b="1" dirty="0"/>
              <a:t> </a:t>
            </a:r>
            <a:r>
              <a:rPr lang="tr-TR" sz="3200" b="1" dirty="0" err="1"/>
              <a:t>opinion</a:t>
            </a:r>
            <a:endParaRPr lang="tr-TR" sz="3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3200" b="1" dirty="0"/>
              <a:t>I </a:t>
            </a:r>
            <a:r>
              <a:rPr lang="tr-TR" sz="3200" b="1" dirty="0" err="1"/>
              <a:t>think</a:t>
            </a:r>
            <a:endParaRPr lang="tr-TR" sz="3200" b="1" dirty="0"/>
          </a:p>
        </p:txBody>
      </p:sp>
      <p:sp>
        <p:nvSpPr>
          <p:cNvPr id="4" name="Arrow: Right 7">
            <a:extLst>
              <a:ext uri="{FF2B5EF4-FFF2-40B4-BE49-F238E27FC236}">
                <a16:creationId xmlns:a16="http://schemas.microsoft.com/office/drawing/2014/main" id="{AF4C41BD-C6E3-E765-897B-E89A3188299D}"/>
              </a:ext>
            </a:extLst>
          </p:cNvPr>
          <p:cNvSpPr/>
          <p:nvPr/>
        </p:nvSpPr>
        <p:spPr>
          <a:xfrm>
            <a:off x="2905400" y="2274408"/>
            <a:ext cx="404844" cy="331971"/>
          </a:xfrm>
          <a:prstGeom prst="rightArrow">
            <a:avLst/>
          </a:prstGeom>
          <a:solidFill>
            <a:srgbClr val="B465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Arrow: Right 9">
            <a:extLst>
              <a:ext uri="{FF2B5EF4-FFF2-40B4-BE49-F238E27FC236}">
                <a16:creationId xmlns:a16="http://schemas.microsoft.com/office/drawing/2014/main" id="{9C11DCF1-CF94-4BE0-D6C1-408C5840FE5A}"/>
              </a:ext>
            </a:extLst>
          </p:cNvPr>
          <p:cNvSpPr/>
          <p:nvPr/>
        </p:nvSpPr>
        <p:spPr>
          <a:xfrm>
            <a:off x="1685908" y="2745275"/>
            <a:ext cx="404844" cy="331971"/>
          </a:xfrm>
          <a:prstGeom prst="rightArrow">
            <a:avLst/>
          </a:prstGeom>
          <a:solidFill>
            <a:srgbClr val="B465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D0683691-7473-4F5D-43A3-E01A542705FD}"/>
              </a:ext>
            </a:extLst>
          </p:cNvPr>
          <p:cNvSpPr txBox="1"/>
          <p:nvPr/>
        </p:nvSpPr>
        <p:spPr>
          <a:xfrm>
            <a:off x="3310244" y="2209562"/>
            <a:ext cx="3434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Benim fikrime göre</a:t>
            </a:r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id="{11A6F021-774E-A611-4B22-8611BD36B0F9}"/>
              </a:ext>
            </a:extLst>
          </p:cNvPr>
          <p:cNvSpPr txBox="1"/>
          <p:nvPr/>
        </p:nvSpPr>
        <p:spPr>
          <a:xfrm>
            <a:off x="2117831" y="2671225"/>
            <a:ext cx="3171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Bence</a:t>
            </a:r>
          </a:p>
        </p:txBody>
      </p:sp>
      <p:sp>
        <p:nvSpPr>
          <p:cNvPr id="14" name="Rectangle 41">
            <a:extLst>
              <a:ext uri="{FF2B5EF4-FFF2-40B4-BE49-F238E27FC236}">
                <a16:creationId xmlns:a16="http://schemas.microsoft.com/office/drawing/2014/main" id="{18DDB499-52DF-A74B-316A-7A13A73E9240}"/>
              </a:ext>
            </a:extLst>
          </p:cNvPr>
          <p:cNvSpPr/>
          <p:nvPr/>
        </p:nvSpPr>
        <p:spPr>
          <a:xfrm>
            <a:off x="360049" y="1762769"/>
            <a:ext cx="519680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b="1" dirty="0" err="1">
                <a:ln w="22225">
                  <a:noFill/>
                  <a:prstDash val="solid"/>
                </a:ln>
                <a:solidFill>
                  <a:srgbClr val="B465AC"/>
                </a:solidFill>
              </a:rPr>
              <a:t>Stating</a:t>
            </a:r>
            <a:r>
              <a:rPr lang="tr-TR" sz="2800" b="1" dirty="0">
                <a:ln w="22225">
                  <a:noFill/>
                  <a:prstDash val="solid"/>
                </a:ln>
                <a:solidFill>
                  <a:srgbClr val="B465AC"/>
                </a:solidFill>
              </a:rPr>
              <a:t> </a:t>
            </a:r>
            <a:r>
              <a:rPr lang="tr-TR" sz="2800" b="1" dirty="0" err="1">
                <a:ln w="22225">
                  <a:noFill/>
                  <a:prstDash val="solid"/>
                </a:ln>
                <a:solidFill>
                  <a:srgbClr val="B465AC"/>
                </a:solidFill>
              </a:rPr>
              <a:t>Opinions</a:t>
            </a:r>
            <a:r>
              <a:rPr lang="tr-TR" sz="2800" b="1" dirty="0">
                <a:ln w="22225">
                  <a:noFill/>
                  <a:prstDash val="solid"/>
                </a:ln>
                <a:solidFill>
                  <a:srgbClr val="B465AC"/>
                </a:solidFill>
              </a:rPr>
              <a:t> (Görüş Belirtme)</a:t>
            </a:r>
            <a:endParaRPr lang="en-US" sz="2800" b="1" dirty="0">
              <a:ln w="22225">
                <a:noFill/>
                <a:prstDash val="solid"/>
              </a:ln>
              <a:solidFill>
                <a:srgbClr val="B465AC"/>
              </a:solidFill>
            </a:endParaRPr>
          </a:p>
        </p:txBody>
      </p:sp>
      <p:sp>
        <p:nvSpPr>
          <p:cNvPr id="15" name="Rectangle 41">
            <a:extLst>
              <a:ext uri="{FF2B5EF4-FFF2-40B4-BE49-F238E27FC236}">
                <a16:creationId xmlns:a16="http://schemas.microsoft.com/office/drawing/2014/main" id="{1256C04D-35A5-BD81-2488-A8A5C9CBA133}"/>
              </a:ext>
            </a:extLst>
          </p:cNvPr>
          <p:cNvSpPr/>
          <p:nvPr/>
        </p:nvSpPr>
        <p:spPr>
          <a:xfrm>
            <a:off x="584302" y="3734126"/>
            <a:ext cx="30670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b="1" dirty="0" err="1">
                <a:ln w="22225">
                  <a:noFill/>
                  <a:prstDash val="solid"/>
                </a:ln>
                <a:solidFill>
                  <a:srgbClr val="B465AC"/>
                </a:solidFill>
              </a:rPr>
              <a:t>Agree</a:t>
            </a:r>
            <a:r>
              <a:rPr lang="tr-TR" sz="2800" b="1" dirty="0">
                <a:ln w="22225">
                  <a:noFill/>
                  <a:prstDash val="solid"/>
                </a:ln>
                <a:solidFill>
                  <a:srgbClr val="B465AC"/>
                </a:solidFill>
              </a:rPr>
              <a:t> (Kabul etme)</a:t>
            </a:r>
            <a:endParaRPr lang="en-US" sz="2800" b="1" dirty="0">
              <a:ln w="22225">
                <a:noFill/>
                <a:prstDash val="solid"/>
              </a:ln>
              <a:solidFill>
                <a:srgbClr val="B465AC"/>
              </a:solidFill>
            </a:endParaRP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id="{A3A3BA48-8338-C3A1-345A-66616541AAE6}"/>
              </a:ext>
            </a:extLst>
          </p:cNvPr>
          <p:cNvSpPr txBox="1"/>
          <p:nvPr/>
        </p:nvSpPr>
        <p:spPr>
          <a:xfrm>
            <a:off x="296122" y="4208862"/>
            <a:ext cx="26239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I agree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I think so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You are right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400" b="1" dirty="0"/>
          </a:p>
        </p:txBody>
      </p:sp>
      <p:sp>
        <p:nvSpPr>
          <p:cNvPr id="17" name="Arrow: Right 26">
            <a:extLst>
              <a:ext uri="{FF2B5EF4-FFF2-40B4-BE49-F238E27FC236}">
                <a16:creationId xmlns:a16="http://schemas.microsoft.com/office/drawing/2014/main" id="{D2B69933-1AFB-4FA8-1AA4-3C13D7A065F6}"/>
              </a:ext>
            </a:extLst>
          </p:cNvPr>
          <p:cNvSpPr/>
          <p:nvPr/>
        </p:nvSpPr>
        <p:spPr>
          <a:xfrm>
            <a:off x="1869145" y="4269038"/>
            <a:ext cx="404844" cy="331971"/>
          </a:xfrm>
          <a:prstGeom prst="rightArrow">
            <a:avLst/>
          </a:prstGeom>
          <a:solidFill>
            <a:srgbClr val="B465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TextBox 27">
            <a:extLst>
              <a:ext uri="{FF2B5EF4-FFF2-40B4-BE49-F238E27FC236}">
                <a16:creationId xmlns:a16="http://schemas.microsoft.com/office/drawing/2014/main" id="{368C4DBC-4014-9C08-B18C-8221C248B3CC}"/>
              </a:ext>
            </a:extLst>
          </p:cNvPr>
          <p:cNvSpPr txBox="1"/>
          <p:nvPr/>
        </p:nvSpPr>
        <p:spPr>
          <a:xfrm>
            <a:off x="2288873" y="4278362"/>
            <a:ext cx="3074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Katılıyorum</a:t>
            </a:r>
          </a:p>
        </p:txBody>
      </p:sp>
      <p:sp>
        <p:nvSpPr>
          <p:cNvPr id="19" name="Arrow: Right 28">
            <a:extLst>
              <a:ext uri="{FF2B5EF4-FFF2-40B4-BE49-F238E27FC236}">
                <a16:creationId xmlns:a16="http://schemas.microsoft.com/office/drawing/2014/main" id="{8D06E48F-EB74-64EA-C656-15263CCCA693}"/>
              </a:ext>
            </a:extLst>
          </p:cNvPr>
          <p:cNvSpPr/>
          <p:nvPr/>
        </p:nvSpPr>
        <p:spPr>
          <a:xfrm>
            <a:off x="2145293" y="4661721"/>
            <a:ext cx="404844" cy="331971"/>
          </a:xfrm>
          <a:prstGeom prst="rightArrow">
            <a:avLst/>
          </a:prstGeom>
          <a:solidFill>
            <a:srgbClr val="B465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TextBox 29">
            <a:extLst>
              <a:ext uri="{FF2B5EF4-FFF2-40B4-BE49-F238E27FC236}">
                <a16:creationId xmlns:a16="http://schemas.microsoft.com/office/drawing/2014/main" id="{9F18FC46-FD37-5C99-DCD1-CD2FE4393776}"/>
              </a:ext>
            </a:extLst>
          </p:cNvPr>
          <p:cNvSpPr txBox="1"/>
          <p:nvPr/>
        </p:nvSpPr>
        <p:spPr>
          <a:xfrm>
            <a:off x="2565020" y="4671045"/>
            <a:ext cx="3341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Ben de öyle düşünüyorum</a:t>
            </a:r>
          </a:p>
        </p:txBody>
      </p:sp>
      <p:sp>
        <p:nvSpPr>
          <p:cNvPr id="21" name="Arrow: Right 30">
            <a:extLst>
              <a:ext uri="{FF2B5EF4-FFF2-40B4-BE49-F238E27FC236}">
                <a16:creationId xmlns:a16="http://schemas.microsoft.com/office/drawing/2014/main" id="{BA76B890-AFEA-11E6-4638-2E5263D39E74}"/>
              </a:ext>
            </a:extLst>
          </p:cNvPr>
          <p:cNvSpPr/>
          <p:nvPr/>
        </p:nvSpPr>
        <p:spPr>
          <a:xfrm>
            <a:off x="2391027" y="5018233"/>
            <a:ext cx="404844" cy="331971"/>
          </a:xfrm>
          <a:prstGeom prst="rightArrow">
            <a:avLst/>
          </a:prstGeom>
          <a:solidFill>
            <a:srgbClr val="B465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TextBox 31">
            <a:extLst>
              <a:ext uri="{FF2B5EF4-FFF2-40B4-BE49-F238E27FC236}">
                <a16:creationId xmlns:a16="http://schemas.microsoft.com/office/drawing/2014/main" id="{E77D8006-AB67-C3E5-FB34-3BA87534B58C}"/>
              </a:ext>
            </a:extLst>
          </p:cNvPr>
          <p:cNvSpPr txBox="1"/>
          <p:nvPr/>
        </p:nvSpPr>
        <p:spPr>
          <a:xfrm>
            <a:off x="2923744" y="5018233"/>
            <a:ext cx="262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Haklısın.</a:t>
            </a:r>
          </a:p>
        </p:txBody>
      </p:sp>
      <p:sp>
        <p:nvSpPr>
          <p:cNvPr id="23" name="TextBox 32">
            <a:extLst>
              <a:ext uri="{FF2B5EF4-FFF2-40B4-BE49-F238E27FC236}">
                <a16:creationId xmlns:a16="http://schemas.microsoft.com/office/drawing/2014/main" id="{8A12B0FA-D486-99E1-25A8-16BAD7B8C4B7}"/>
              </a:ext>
            </a:extLst>
          </p:cNvPr>
          <p:cNvSpPr txBox="1"/>
          <p:nvPr/>
        </p:nvSpPr>
        <p:spPr>
          <a:xfrm>
            <a:off x="5903417" y="4036846"/>
            <a:ext cx="3687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I disagree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I don’t agree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I don’t think so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You are wrong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400" b="1" dirty="0"/>
          </a:p>
        </p:txBody>
      </p:sp>
      <p:sp>
        <p:nvSpPr>
          <p:cNvPr id="24" name="Arrow: Right 35">
            <a:extLst>
              <a:ext uri="{FF2B5EF4-FFF2-40B4-BE49-F238E27FC236}">
                <a16:creationId xmlns:a16="http://schemas.microsoft.com/office/drawing/2014/main" id="{3D937170-9BD3-0396-86C6-31C349E13975}"/>
              </a:ext>
            </a:extLst>
          </p:cNvPr>
          <p:cNvSpPr/>
          <p:nvPr/>
        </p:nvSpPr>
        <p:spPr>
          <a:xfrm>
            <a:off x="8281755" y="4310551"/>
            <a:ext cx="404844" cy="331971"/>
          </a:xfrm>
          <a:prstGeom prst="rightArrow">
            <a:avLst/>
          </a:prstGeom>
          <a:solidFill>
            <a:srgbClr val="B465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TextBox 36">
            <a:extLst>
              <a:ext uri="{FF2B5EF4-FFF2-40B4-BE49-F238E27FC236}">
                <a16:creationId xmlns:a16="http://schemas.microsoft.com/office/drawing/2014/main" id="{9AA2628D-DCB4-8B4D-7DCD-473198CC6FE2}"/>
              </a:ext>
            </a:extLst>
          </p:cNvPr>
          <p:cNvSpPr txBox="1"/>
          <p:nvPr/>
        </p:nvSpPr>
        <p:spPr>
          <a:xfrm>
            <a:off x="8599539" y="4257916"/>
            <a:ext cx="2046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Katılmıyorum</a:t>
            </a:r>
          </a:p>
        </p:txBody>
      </p:sp>
      <p:sp>
        <p:nvSpPr>
          <p:cNvPr id="26" name="Arrow: Right 37">
            <a:extLst>
              <a:ext uri="{FF2B5EF4-FFF2-40B4-BE49-F238E27FC236}">
                <a16:creationId xmlns:a16="http://schemas.microsoft.com/office/drawing/2014/main" id="{EC4259C8-46C3-0C92-B928-080EEFAFE37D}"/>
              </a:ext>
            </a:extLst>
          </p:cNvPr>
          <p:cNvSpPr/>
          <p:nvPr/>
        </p:nvSpPr>
        <p:spPr>
          <a:xfrm>
            <a:off x="8436842" y="4870928"/>
            <a:ext cx="404844" cy="331971"/>
          </a:xfrm>
          <a:prstGeom prst="rightArrow">
            <a:avLst/>
          </a:prstGeom>
          <a:solidFill>
            <a:srgbClr val="B465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TextBox 38">
            <a:extLst>
              <a:ext uri="{FF2B5EF4-FFF2-40B4-BE49-F238E27FC236}">
                <a16:creationId xmlns:a16="http://schemas.microsoft.com/office/drawing/2014/main" id="{C65DDE3D-6C11-0913-D6AD-D9D889104D4B}"/>
              </a:ext>
            </a:extLst>
          </p:cNvPr>
          <p:cNvSpPr txBox="1"/>
          <p:nvPr/>
        </p:nvSpPr>
        <p:spPr>
          <a:xfrm>
            <a:off x="8850619" y="4870928"/>
            <a:ext cx="3341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Ben öyle düşünmüyorum.</a:t>
            </a:r>
          </a:p>
        </p:txBody>
      </p:sp>
      <p:sp>
        <p:nvSpPr>
          <p:cNvPr id="28" name="Arrow: Right 39">
            <a:extLst>
              <a:ext uri="{FF2B5EF4-FFF2-40B4-BE49-F238E27FC236}">
                <a16:creationId xmlns:a16="http://schemas.microsoft.com/office/drawing/2014/main" id="{E59DA251-AE65-56AD-79F4-1D4E0993CA07}"/>
              </a:ext>
            </a:extLst>
          </p:cNvPr>
          <p:cNvSpPr/>
          <p:nvPr/>
        </p:nvSpPr>
        <p:spPr>
          <a:xfrm>
            <a:off x="8281755" y="5250368"/>
            <a:ext cx="404844" cy="331971"/>
          </a:xfrm>
          <a:prstGeom prst="rightArrow">
            <a:avLst/>
          </a:prstGeom>
          <a:solidFill>
            <a:srgbClr val="B465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TextBox 40">
            <a:extLst>
              <a:ext uri="{FF2B5EF4-FFF2-40B4-BE49-F238E27FC236}">
                <a16:creationId xmlns:a16="http://schemas.microsoft.com/office/drawing/2014/main" id="{955399E9-0BFE-0E48-1721-AA62E52D9323}"/>
              </a:ext>
            </a:extLst>
          </p:cNvPr>
          <p:cNvSpPr txBox="1"/>
          <p:nvPr/>
        </p:nvSpPr>
        <p:spPr>
          <a:xfrm>
            <a:off x="8695532" y="5238717"/>
            <a:ext cx="2046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Haksızsın.</a:t>
            </a:r>
          </a:p>
        </p:txBody>
      </p:sp>
      <p:sp>
        <p:nvSpPr>
          <p:cNvPr id="30" name="Rectangle 41">
            <a:extLst>
              <a:ext uri="{FF2B5EF4-FFF2-40B4-BE49-F238E27FC236}">
                <a16:creationId xmlns:a16="http://schemas.microsoft.com/office/drawing/2014/main" id="{62FED869-1297-3038-D5CB-EDFC4589B125}"/>
              </a:ext>
            </a:extLst>
          </p:cNvPr>
          <p:cNvSpPr/>
          <p:nvPr/>
        </p:nvSpPr>
        <p:spPr>
          <a:xfrm>
            <a:off x="6196393" y="3560311"/>
            <a:ext cx="332122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b="1" dirty="0" err="1">
                <a:ln w="22225">
                  <a:noFill/>
                  <a:prstDash val="solid"/>
                </a:ln>
                <a:solidFill>
                  <a:srgbClr val="B465AC"/>
                </a:solidFill>
              </a:rPr>
              <a:t>Disagree</a:t>
            </a:r>
            <a:r>
              <a:rPr lang="tr-TR" sz="2800" b="1" dirty="0">
                <a:ln w="22225">
                  <a:noFill/>
                  <a:prstDash val="solid"/>
                </a:ln>
                <a:solidFill>
                  <a:srgbClr val="B465AC"/>
                </a:solidFill>
              </a:rPr>
              <a:t> (Reddetme)</a:t>
            </a:r>
            <a:endParaRPr lang="en-US" sz="2800" b="1" dirty="0">
              <a:ln w="22225">
                <a:noFill/>
                <a:prstDash val="solid"/>
              </a:ln>
              <a:solidFill>
                <a:srgbClr val="B465AC"/>
              </a:solidFill>
            </a:endParaRPr>
          </a:p>
        </p:txBody>
      </p:sp>
      <p:sp>
        <p:nvSpPr>
          <p:cNvPr id="31" name="Sağ Ayraç 30">
            <a:extLst>
              <a:ext uri="{FF2B5EF4-FFF2-40B4-BE49-F238E27FC236}">
                <a16:creationId xmlns:a16="http://schemas.microsoft.com/office/drawing/2014/main" id="{16250B2F-A63E-C014-98A0-B15C85027F22}"/>
              </a:ext>
            </a:extLst>
          </p:cNvPr>
          <p:cNvSpPr/>
          <p:nvPr/>
        </p:nvSpPr>
        <p:spPr>
          <a:xfrm>
            <a:off x="8001524" y="4141659"/>
            <a:ext cx="660892" cy="674185"/>
          </a:xfrm>
          <a:prstGeom prst="rightBrace">
            <a:avLst/>
          </a:prstGeom>
          <a:noFill/>
          <a:ln w="76200">
            <a:solidFill>
              <a:srgbClr val="B465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248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9" grpId="0"/>
      <p:bldP spid="10" grpId="0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5EB5DE1-AEE0-55EB-75F8-04058262D23B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https://www.egetolgayaltinay.com/lessons/129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5911AB2-E3DD-E42D-F4D4-E6903D5FCD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7925">
            <a:off x="7635905" y="3377241"/>
            <a:ext cx="4221308" cy="27239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87557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391D787-E582-54D4-1369-56CE50CAF00C}"/>
              </a:ext>
            </a:extLst>
          </p:cNvPr>
          <p:cNvSpPr txBox="1"/>
          <p:nvPr/>
        </p:nvSpPr>
        <p:spPr>
          <a:xfrm>
            <a:off x="117895" y="1720840"/>
            <a:ext cx="1195621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3800" b="1" dirty="0" err="1">
                <a:solidFill>
                  <a:srgbClr val="B465AC"/>
                </a:solidFill>
              </a:rPr>
              <a:t>Comparatives</a:t>
            </a:r>
            <a:endParaRPr lang="tr-TR" sz="13800" b="1" dirty="0">
              <a:solidFill>
                <a:srgbClr val="B465AC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944B585-0F7C-60D4-E4F2-5FBB84C95E4F}"/>
              </a:ext>
            </a:extLst>
          </p:cNvPr>
          <p:cNvSpPr txBox="1"/>
          <p:nvPr/>
        </p:nvSpPr>
        <p:spPr>
          <a:xfrm>
            <a:off x="1256581" y="3429000"/>
            <a:ext cx="96788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000" b="1" dirty="0"/>
              <a:t>(Karşılaştırma Yapıları)</a:t>
            </a:r>
          </a:p>
        </p:txBody>
      </p:sp>
    </p:spTree>
    <p:extLst>
      <p:ext uri="{BB962C8B-B14F-4D97-AF65-F5344CB8AC3E}">
        <p14:creationId xmlns:p14="http://schemas.microsoft.com/office/powerpoint/2010/main" val="1753792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Resim 18">
            <a:extLst>
              <a:ext uri="{FF2B5EF4-FFF2-40B4-BE49-F238E27FC236}">
                <a16:creationId xmlns:a16="http://schemas.microsoft.com/office/drawing/2014/main" id="{0380FE61-0A96-3B98-5DE8-232ED1727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345" y="1482556"/>
            <a:ext cx="4028832" cy="3655249"/>
          </a:xfrm>
          <a:prstGeom prst="rect">
            <a:avLst/>
          </a:prstGeom>
        </p:spPr>
      </p:pic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82078F97-A2D4-4812-BC85-9A63015FB49E}"/>
              </a:ext>
            </a:extLst>
          </p:cNvPr>
          <p:cNvSpPr txBox="1">
            <a:spLocks/>
          </p:cNvSpPr>
          <p:nvPr/>
        </p:nvSpPr>
        <p:spPr>
          <a:xfrm>
            <a:off x="3465095" y="1109632"/>
            <a:ext cx="8653111" cy="1007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000" b="1" dirty="0"/>
              <a:t>«</a:t>
            </a:r>
            <a:r>
              <a:rPr lang="tr-TR" sz="2000" b="1" dirty="0" err="1"/>
              <a:t>Comparatives</a:t>
            </a:r>
            <a:r>
              <a:rPr lang="tr-TR" sz="2000" b="1" dirty="0"/>
              <a:t>» İngilizcedeki karşılaştırma yapılarıdır. En az iki şeyi birbiriyle kıyaslarken kullanılır. Cümle içindeki kullanımı şu şekildedir: </a:t>
            </a:r>
            <a:br>
              <a:rPr lang="tr-TR" sz="2000" b="1" dirty="0"/>
            </a:br>
            <a:r>
              <a:rPr lang="tr-TR" sz="2000" b="1" dirty="0"/>
              <a:t>(Türkçede «daha» yapısıyla kullanılır)</a:t>
            </a:r>
          </a:p>
          <a:p>
            <a:endParaRPr lang="tr-TR" sz="2000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3DA5CFA-476A-58BF-B7C3-FFC6566D8606}"/>
              </a:ext>
            </a:extLst>
          </p:cNvPr>
          <p:cNvSpPr txBox="1"/>
          <p:nvPr/>
        </p:nvSpPr>
        <p:spPr>
          <a:xfrm>
            <a:off x="3872564" y="0"/>
            <a:ext cx="4446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err="1"/>
              <a:t>Comparatives</a:t>
            </a:r>
            <a:endParaRPr lang="tr-TR" sz="4000" b="1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3F61BB96-A076-5078-16A5-4505C2B4FE07}"/>
              </a:ext>
            </a:extLst>
          </p:cNvPr>
          <p:cNvSpPr txBox="1"/>
          <p:nvPr/>
        </p:nvSpPr>
        <p:spPr>
          <a:xfrm>
            <a:off x="3872564" y="446276"/>
            <a:ext cx="4446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(Karşılaştırma)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2CBA59C4-514D-7058-A792-B7322602923A}"/>
              </a:ext>
            </a:extLst>
          </p:cNvPr>
          <p:cNvSpPr txBox="1"/>
          <p:nvPr/>
        </p:nvSpPr>
        <p:spPr>
          <a:xfrm>
            <a:off x="1575365" y="5046900"/>
            <a:ext cx="1090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TALL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011D558-4EE5-47A7-DB7F-486DF30CB599}"/>
              </a:ext>
            </a:extLst>
          </p:cNvPr>
          <p:cNvSpPr txBox="1"/>
          <p:nvPr/>
        </p:nvSpPr>
        <p:spPr>
          <a:xfrm>
            <a:off x="2550725" y="5046900"/>
            <a:ext cx="1501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SHORT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D877AB60-09E7-A0AA-594D-B540555BABF2}"/>
              </a:ext>
            </a:extLst>
          </p:cNvPr>
          <p:cNvSpPr txBox="1"/>
          <p:nvPr/>
        </p:nvSpPr>
        <p:spPr>
          <a:xfrm>
            <a:off x="5147944" y="3176243"/>
            <a:ext cx="5256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Enes is </a:t>
            </a:r>
            <a:r>
              <a:rPr lang="tr-TR" sz="3600" b="1" dirty="0" err="1"/>
              <a:t>tall</a:t>
            </a:r>
            <a:r>
              <a:rPr lang="tr-TR" sz="3600" b="1" dirty="0" err="1">
                <a:solidFill>
                  <a:srgbClr val="FF0000"/>
                </a:solidFill>
              </a:rPr>
              <a:t>er</a:t>
            </a:r>
            <a:r>
              <a:rPr lang="tr-TR" sz="3600" b="1" dirty="0">
                <a:solidFill>
                  <a:srgbClr val="DA6D00"/>
                </a:solidFill>
              </a:rPr>
              <a:t> </a:t>
            </a:r>
            <a:r>
              <a:rPr lang="tr-TR" sz="3600" b="1" dirty="0" err="1">
                <a:solidFill>
                  <a:srgbClr val="DA6D00"/>
                </a:solidFill>
              </a:rPr>
              <a:t>than</a:t>
            </a:r>
            <a:r>
              <a:rPr lang="tr-TR" sz="3600" b="1" dirty="0"/>
              <a:t> Pelin.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B2248D-030F-C249-D493-FADC38C4DCE2}"/>
              </a:ext>
            </a:extLst>
          </p:cNvPr>
          <p:cNvSpPr txBox="1"/>
          <p:nvPr/>
        </p:nvSpPr>
        <p:spPr>
          <a:xfrm>
            <a:off x="5227075" y="3779887"/>
            <a:ext cx="4600319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/>
              <a:t>Enes, Pelin’</a:t>
            </a:r>
            <a:r>
              <a:rPr lang="tr-TR" sz="2000" b="1" dirty="0">
                <a:solidFill>
                  <a:srgbClr val="FFC000"/>
                </a:solidFill>
              </a:rPr>
              <a:t>den</a:t>
            </a:r>
            <a:r>
              <a:rPr lang="tr-TR" sz="2000" b="1" dirty="0"/>
              <a:t> </a:t>
            </a:r>
            <a:r>
              <a:rPr lang="tr-TR" sz="2000" b="1" dirty="0">
                <a:solidFill>
                  <a:srgbClr val="FF0000"/>
                </a:solidFill>
              </a:rPr>
              <a:t>daha</a:t>
            </a:r>
            <a:r>
              <a:rPr lang="tr-TR" sz="2000" b="1" dirty="0"/>
              <a:t> uzundur.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33425BD6-956D-4D73-5A92-10B1BDA9C35B}"/>
              </a:ext>
            </a:extLst>
          </p:cNvPr>
          <p:cNvSpPr txBox="1"/>
          <p:nvPr/>
        </p:nvSpPr>
        <p:spPr>
          <a:xfrm>
            <a:off x="4369870" y="2069674"/>
            <a:ext cx="2646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Enes is </a:t>
            </a:r>
            <a:r>
              <a:rPr lang="tr-TR" sz="3600" b="1" dirty="0" err="1"/>
              <a:t>tall</a:t>
            </a:r>
            <a:r>
              <a:rPr lang="tr-TR" sz="3600" b="1" dirty="0"/>
              <a:t>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045D798F-F242-36B5-A9CD-4951B31BC409}"/>
              </a:ext>
            </a:extLst>
          </p:cNvPr>
          <p:cNvSpPr txBox="1"/>
          <p:nvPr/>
        </p:nvSpPr>
        <p:spPr>
          <a:xfrm>
            <a:off x="8102869" y="2052838"/>
            <a:ext cx="3264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Pelin is </a:t>
            </a:r>
            <a:r>
              <a:rPr lang="tr-TR" sz="3600" b="1" dirty="0" err="1"/>
              <a:t>short</a:t>
            </a:r>
            <a:r>
              <a:rPr lang="tr-TR" sz="3600" b="1" dirty="0"/>
              <a:t>.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9CBAA141-C681-865F-7572-A24429203236}"/>
              </a:ext>
            </a:extLst>
          </p:cNvPr>
          <p:cNvSpPr txBox="1"/>
          <p:nvPr/>
        </p:nvSpPr>
        <p:spPr>
          <a:xfrm>
            <a:off x="4369870" y="2615119"/>
            <a:ext cx="2406314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/>
              <a:t>Enes uzundur.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CB3236E9-3ED1-63B8-0E40-85B0C6E11E4D}"/>
              </a:ext>
            </a:extLst>
          </p:cNvPr>
          <p:cNvSpPr txBox="1"/>
          <p:nvPr/>
        </p:nvSpPr>
        <p:spPr>
          <a:xfrm>
            <a:off x="8133350" y="2598284"/>
            <a:ext cx="2646947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/>
              <a:t>Pelin kısadır.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0AE5A2B1-CED3-B49A-E375-6506C13BBA30}"/>
              </a:ext>
            </a:extLst>
          </p:cNvPr>
          <p:cNvSpPr txBox="1"/>
          <p:nvPr/>
        </p:nvSpPr>
        <p:spPr>
          <a:xfrm>
            <a:off x="6594687" y="4954559"/>
            <a:ext cx="187554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3600" b="1" dirty="0"/>
              <a:t>TALL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EA77F703-D6F6-E4B6-767C-76EDBB234A01}"/>
              </a:ext>
            </a:extLst>
          </p:cNvPr>
          <p:cNvSpPr txBox="1"/>
          <p:nvPr/>
        </p:nvSpPr>
        <p:spPr>
          <a:xfrm>
            <a:off x="5005136" y="5758663"/>
            <a:ext cx="55730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dirty="0"/>
              <a:t>Sıfatın sonuna « –er » eki gelir.</a:t>
            </a:r>
            <a:br>
              <a:rPr lang="tr-TR" b="1" dirty="0"/>
            </a:br>
            <a:r>
              <a:rPr lang="tr-TR" b="1" dirty="0"/>
              <a:t>Karşılaştırma yapılan şeyin öncesine ise «</a:t>
            </a:r>
            <a:r>
              <a:rPr lang="tr-TR" b="1" dirty="0" err="1"/>
              <a:t>than</a:t>
            </a:r>
            <a:r>
              <a:rPr lang="tr-TR" b="1" dirty="0"/>
              <a:t>» yazılır.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5A8DF795-B9C4-4177-98A7-B2B8325DEF3F}"/>
              </a:ext>
            </a:extLst>
          </p:cNvPr>
          <p:cNvSpPr txBox="1"/>
          <p:nvPr/>
        </p:nvSpPr>
        <p:spPr>
          <a:xfrm>
            <a:off x="7463612" y="4954558"/>
            <a:ext cx="1615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-ER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FC5BDD82-A743-E136-161D-35004DE87E49}"/>
              </a:ext>
            </a:extLst>
          </p:cNvPr>
          <p:cNvSpPr txBox="1"/>
          <p:nvPr/>
        </p:nvSpPr>
        <p:spPr>
          <a:xfrm>
            <a:off x="5147944" y="4357847"/>
            <a:ext cx="5926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Karşılaştırmada kullanılan sıfat </a:t>
            </a:r>
            <a:r>
              <a:rPr lang="tr-TR" sz="3600" b="1" dirty="0">
                <a:solidFill>
                  <a:srgbClr val="FF0000"/>
                </a:solidFill>
              </a:rPr>
              <a:t>1</a:t>
            </a:r>
            <a:r>
              <a:rPr lang="tr-TR" sz="2000" b="1" dirty="0">
                <a:solidFill>
                  <a:srgbClr val="FF0000"/>
                </a:solidFill>
              </a:rPr>
              <a:t> heceliyse:</a:t>
            </a:r>
          </a:p>
        </p:txBody>
      </p:sp>
    </p:spTree>
    <p:extLst>
      <p:ext uri="{BB962C8B-B14F-4D97-AF65-F5344CB8AC3E}">
        <p14:creationId xmlns:p14="http://schemas.microsoft.com/office/powerpoint/2010/main" val="334457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/>
      <p:bldP spid="8" grpId="0" animBg="1"/>
      <p:bldP spid="9" grpId="0"/>
      <p:bldP spid="10" grpId="0"/>
      <p:bldP spid="11" grpId="0" animBg="1"/>
      <p:bldP spid="12" grpId="0" animBg="1"/>
      <p:bldP spid="13" grpId="0" animBg="1"/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719B794-A86E-9729-6839-6924F969B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45" y="1514467"/>
            <a:ext cx="4271446" cy="336209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3E118D51-34D4-A5B8-D150-F1E4096F1019}"/>
              </a:ext>
            </a:extLst>
          </p:cNvPr>
          <p:cNvSpPr txBox="1"/>
          <p:nvPr/>
        </p:nvSpPr>
        <p:spPr>
          <a:xfrm>
            <a:off x="551145" y="4721223"/>
            <a:ext cx="2304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HANDSOME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D807498-5999-6317-471F-C500D6A95C57}"/>
              </a:ext>
            </a:extLst>
          </p:cNvPr>
          <p:cNvSpPr txBox="1"/>
          <p:nvPr/>
        </p:nvSpPr>
        <p:spPr>
          <a:xfrm>
            <a:off x="2720169" y="4721222"/>
            <a:ext cx="2304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UGLY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C6AD7B74-6935-2CB3-3A38-61FDE69A3F1D}"/>
              </a:ext>
            </a:extLst>
          </p:cNvPr>
          <p:cNvSpPr txBox="1"/>
          <p:nvPr/>
        </p:nvSpPr>
        <p:spPr>
          <a:xfrm>
            <a:off x="4388283" y="1143970"/>
            <a:ext cx="4129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John is </a:t>
            </a:r>
            <a:r>
              <a:rPr lang="tr-TR" sz="3600" b="1" dirty="0" err="1"/>
              <a:t>handsome</a:t>
            </a:r>
            <a:r>
              <a:rPr lang="tr-TR" sz="3600" b="1" dirty="0"/>
              <a:t>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41EDDD5-6C66-3EFE-94F1-4D68374FAAF2}"/>
              </a:ext>
            </a:extLst>
          </p:cNvPr>
          <p:cNvSpPr txBox="1"/>
          <p:nvPr/>
        </p:nvSpPr>
        <p:spPr>
          <a:xfrm>
            <a:off x="8795291" y="1143970"/>
            <a:ext cx="3931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Sam is </a:t>
            </a:r>
            <a:r>
              <a:rPr lang="tr-TR" sz="3600" b="1" dirty="0" err="1"/>
              <a:t>ugly</a:t>
            </a:r>
            <a:r>
              <a:rPr lang="tr-TR" sz="3600" b="1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1F5234-C882-3592-F42E-3E1DB91580F0}"/>
              </a:ext>
            </a:extLst>
          </p:cNvPr>
          <p:cNvSpPr txBox="1"/>
          <p:nvPr/>
        </p:nvSpPr>
        <p:spPr>
          <a:xfrm>
            <a:off x="4488491" y="1757313"/>
            <a:ext cx="3530319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/>
              <a:t>John yakışıklıdır.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68175D41-280D-84C1-F510-8FC0793D2FE5}"/>
              </a:ext>
            </a:extLst>
          </p:cNvPr>
          <p:cNvSpPr txBox="1"/>
          <p:nvPr/>
        </p:nvSpPr>
        <p:spPr>
          <a:xfrm>
            <a:off x="8795291" y="1790301"/>
            <a:ext cx="2315296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/>
              <a:t>Sam çirkindir.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BE582009-658F-D98A-6638-827EE49FC432}"/>
              </a:ext>
            </a:extLst>
          </p:cNvPr>
          <p:cNvSpPr txBox="1"/>
          <p:nvPr/>
        </p:nvSpPr>
        <p:spPr>
          <a:xfrm>
            <a:off x="4809994" y="2669677"/>
            <a:ext cx="7415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John is </a:t>
            </a:r>
            <a:r>
              <a:rPr lang="tr-TR" sz="3600" b="1" dirty="0" err="1">
                <a:solidFill>
                  <a:srgbClr val="FF0000"/>
                </a:solidFill>
              </a:rPr>
              <a:t>more</a:t>
            </a:r>
            <a:r>
              <a:rPr lang="tr-TR" sz="3600" b="1" dirty="0">
                <a:solidFill>
                  <a:srgbClr val="FF0000"/>
                </a:solidFill>
              </a:rPr>
              <a:t> </a:t>
            </a:r>
            <a:r>
              <a:rPr lang="tr-TR" sz="3600" b="1" dirty="0" err="1"/>
              <a:t>handsome</a:t>
            </a:r>
            <a:r>
              <a:rPr lang="tr-TR" sz="3600" b="1" dirty="0">
                <a:solidFill>
                  <a:srgbClr val="DA6D00"/>
                </a:solidFill>
              </a:rPr>
              <a:t> </a:t>
            </a:r>
            <a:r>
              <a:rPr lang="tr-TR" sz="3600" b="1" dirty="0" err="1">
                <a:solidFill>
                  <a:srgbClr val="DA6D00"/>
                </a:solidFill>
              </a:rPr>
              <a:t>than</a:t>
            </a:r>
            <a:r>
              <a:rPr lang="tr-TR" sz="3600" b="1" dirty="0"/>
              <a:t> Sam.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9430A545-14DD-C016-1F5C-AF20DEDDAAAC}"/>
              </a:ext>
            </a:extLst>
          </p:cNvPr>
          <p:cNvSpPr txBox="1"/>
          <p:nvPr/>
        </p:nvSpPr>
        <p:spPr>
          <a:xfrm>
            <a:off x="4809994" y="3283020"/>
            <a:ext cx="6551113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/>
              <a:t>John, </a:t>
            </a:r>
            <a:r>
              <a:rPr lang="tr-TR" sz="2000" b="1" dirty="0" err="1"/>
              <a:t>Sam’</a:t>
            </a:r>
            <a:r>
              <a:rPr lang="tr-TR" sz="2000" b="1" dirty="0" err="1">
                <a:solidFill>
                  <a:srgbClr val="FFC000"/>
                </a:solidFill>
              </a:rPr>
              <a:t>den</a:t>
            </a:r>
            <a:r>
              <a:rPr lang="tr-TR" sz="2000" b="1" dirty="0"/>
              <a:t> </a:t>
            </a:r>
            <a:r>
              <a:rPr lang="tr-TR" sz="2000" b="1" dirty="0">
                <a:solidFill>
                  <a:srgbClr val="FF0000"/>
                </a:solidFill>
              </a:rPr>
              <a:t>daha</a:t>
            </a:r>
            <a:r>
              <a:rPr lang="tr-TR" sz="2000" b="1" dirty="0"/>
              <a:t> yakışıklıdır.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FA7175C1-38DA-4BA5-D396-49FB624F5C56}"/>
              </a:ext>
            </a:extLst>
          </p:cNvPr>
          <p:cNvSpPr txBox="1"/>
          <p:nvPr/>
        </p:nvSpPr>
        <p:spPr>
          <a:xfrm>
            <a:off x="6732474" y="4673962"/>
            <a:ext cx="3401082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3600" b="1" dirty="0"/>
              <a:t>HANDSOME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376DCDF7-7F7E-53CB-9309-6C293E5DFD31}"/>
              </a:ext>
            </a:extLst>
          </p:cNvPr>
          <p:cNvSpPr txBox="1"/>
          <p:nvPr/>
        </p:nvSpPr>
        <p:spPr>
          <a:xfrm>
            <a:off x="5142923" y="5478066"/>
            <a:ext cx="55730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dirty="0"/>
              <a:t>Sıfattan önce MORE yazılır.</a:t>
            </a:r>
            <a:br>
              <a:rPr lang="tr-TR" b="1" dirty="0"/>
            </a:br>
            <a:r>
              <a:rPr lang="tr-TR" b="1" dirty="0"/>
              <a:t>Karşılaştırma yapılan şeyin öncesine ise «</a:t>
            </a:r>
            <a:r>
              <a:rPr lang="tr-TR" b="1" dirty="0" err="1"/>
              <a:t>than</a:t>
            </a:r>
            <a:r>
              <a:rPr lang="tr-TR" b="1" dirty="0"/>
              <a:t>» yazılır.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7F1D4979-0E3D-D044-0C26-56C546F5E4A8}"/>
              </a:ext>
            </a:extLst>
          </p:cNvPr>
          <p:cNvSpPr txBox="1"/>
          <p:nvPr/>
        </p:nvSpPr>
        <p:spPr>
          <a:xfrm>
            <a:off x="5195136" y="4673962"/>
            <a:ext cx="1801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MORE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05F2EA-8C82-F580-1431-C29789AFCE83}"/>
              </a:ext>
            </a:extLst>
          </p:cNvPr>
          <p:cNvSpPr txBox="1"/>
          <p:nvPr/>
        </p:nvSpPr>
        <p:spPr>
          <a:xfrm>
            <a:off x="4939004" y="4026680"/>
            <a:ext cx="7023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Karşılaştırmada kullanılan sıfat </a:t>
            </a:r>
            <a:r>
              <a:rPr lang="tr-TR" sz="3200" b="1" dirty="0">
                <a:solidFill>
                  <a:srgbClr val="FF0000"/>
                </a:solidFill>
              </a:rPr>
              <a:t>1</a:t>
            </a:r>
            <a:r>
              <a:rPr lang="tr-TR" sz="2000" b="1" dirty="0">
                <a:solidFill>
                  <a:srgbClr val="FF0000"/>
                </a:solidFill>
              </a:rPr>
              <a:t>den </a:t>
            </a:r>
            <a:r>
              <a:rPr lang="tr-TR" sz="2800" b="1" dirty="0">
                <a:solidFill>
                  <a:srgbClr val="FF0000"/>
                </a:solidFill>
              </a:rPr>
              <a:t>FAZLA</a:t>
            </a:r>
            <a:r>
              <a:rPr lang="tr-TR" sz="2000" b="1" dirty="0">
                <a:solidFill>
                  <a:srgbClr val="FF0000"/>
                </a:solidFill>
              </a:rPr>
              <a:t> heceliyse: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A4A13169-3210-C3C1-036F-CE31DDB91F35}"/>
              </a:ext>
            </a:extLst>
          </p:cNvPr>
          <p:cNvSpPr txBox="1"/>
          <p:nvPr/>
        </p:nvSpPr>
        <p:spPr>
          <a:xfrm>
            <a:off x="3872564" y="0"/>
            <a:ext cx="4446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err="1"/>
              <a:t>Comparatives</a:t>
            </a:r>
            <a:endParaRPr lang="tr-TR" sz="4000" b="1" dirty="0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68C007A2-F98A-20D6-635B-813BD89064AF}"/>
              </a:ext>
            </a:extLst>
          </p:cNvPr>
          <p:cNvSpPr txBox="1"/>
          <p:nvPr/>
        </p:nvSpPr>
        <p:spPr>
          <a:xfrm>
            <a:off x="3872564" y="446276"/>
            <a:ext cx="4446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(Karşılaştırma)</a:t>
            </a:r>
          </a:p>
        </p:txBody>
      </p:sp>
    </p:spTree>
    <p:extLst>
      <p:ext uri="{BB962C8B-B14F-4D97-AF65-F5344CB8AC3E}">
        <p14:creationId xmlns:p14="http://schemas.microsoft.com/office/powerpoint/2010/main" val="355133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/>
      <p:bldP spid="11" grpId="0" animBg="1"/>
      <p:bldP spid="12" grpId="0" animBg="1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FD10B4CB-0427-8BED-C852-DA20E7BB77D5}"/>
              </a:ext>
            </a:extLst>
          </p:cNvPr>
          <p:cNvSpPr txBox="1"/>
          <p:nvPr/>
        </p:nvSpPr>
        <p:spPr>
          <a:xfrm>
            <a:off x="133164" y="293093"/>
            <a:ext cx="119049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dirty="0"/>
              <a:t>Bazı sıfatlar </a:t>
            </a:r>
            <a:r>
              <a:rPr lang="tr-TR" sz="2800" b="1" dirty="0">
                <a:solidFill>
                  <a:srgbClr val="77989C"/>
                </a:solidFill>
              </a:rPr>
              <a:t>son harflerinden dolayı </a:t>
            </a:r>
            <a:r>
              <a:rPr lang="tr-TR" sz="2800" b="1" dirty="0"/>
              <a:t>kendilerine gelecek « –er» ekini değiştirirler.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DECE022-F900-8722-CDD5-E8CDFCB3C114}"/>
              </a:ext>
            </a:extLst>
          </p:cNvPr>
          <p:cNvSpPr txBox="1"/>
          <p:nvPr/>
        </p:nvSpPr>
        <p:spPr>
          <a:xfrm>
            <a:off x="303320" y="1579741"/>
            <a:ext cx="79277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/>
              <a:t>1) Bir sıfat </a:t>
            </a:r>
            <a:r>
              <a:rPr lang="tr-TR" sz="2200" b="1" dirty="0">
                <a:solidFill>
                  <a:srgbClr val="FF0000"/>
                </a:solidFill>
              </a:rPr>
              <a:t>–e</a:t>
            </a:r>
            <a:r>
              <a:rPr lang="tr-TR" sz="2200" b="1" dirty="0"/>
              <a:t> harfi ile bitiyorsa, sadece </a:t>
            </a:r>
            <a:r>
              <a:rPr lang="tr-TR" sz="2200" b="1" dirty="0">
                <a:solidFill>
                  <a:srgbClr val="FF0000"/>
                </a:solidFill>
              </a:rPr>
              <a:t>–r</a:t>
            </a:r>
            <a:r>
              <a:rPr lang="tr-TR" sz="2200" b="1" dirty="0"/>
              <a:t> eki alır.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6825AFC-FC60-7768-602D-30E93A327F83}"/>
              </a:ext>
            </a:extLst>
          </p:cNvPr>
          <p:cNvSpPr txBox="1"/>
          <p:nvPr/>
        </p:nvSpPr>
        <p:spPr>
          <a:xfrm>
            <a:off x="3482266" y="2034068"/>
            <a:ext cx="14359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/>
              <a:t>Safe</a:t>
            </a:r>
            <a:r>
              <a:rPr lang="tr-TR" sz="3200" b="1" dirty="0">
                <a:solidFill>
                  <a:srgbClr val="FF0000"/>
                </a:solidFill>
              </a:rPr>
              <a:t>r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69899BDD-7BC5-7A81-203A-7877ECE71D8D}"/>
              </a:ext>
            </a:extLst>
          </p:cNvPr>
          <p:cNvSpPr txBox="1"/>
          <p:nvPr/>
        </p:nvSpPr>
        <p:spPr>
          <a:xfrm>
            <a:off x="1566169" y="2034069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Safe</a:t>
            </a:r>
            <a:r>
              <a:rPr lang="tr-TR" sz="3200" b="1" dirty="0"/>
              <a:t> </a:t>
            </a:r>
            <a:endParaRPr lang="tr-TR" sz="3200" dirty="0"/>
          </a:p>
        </p:txBody>
      </p:sp>
      <p:sp>
        <p:nvSpPr>
          <p:cNvPr id="10" name="Ok: Sağ 9">
            <a:extLst>
              <a:ext uri="{FF2B5EF4-FFF2-40B4-BE49-F238E27FC236}">
                <a16:creationId xmlns:a16="http://schemas.microsoft.com/office/drawing/2014/main" id="{B8C24DD9-AA6F-0E97-F4A3-5EFADC2A423C}"/>
              </a:ext>
            </a:extLst>
          </p:cNvPr>
          <p:cNvSpPr/>
          <p:nvPr/>
        </p:nvSpPr>
        <p:spPr>
          <a:xfrm>
            <a:off x="2636668" y="2201662"/>
            <a:ext cx="692458" cy="275208"/>
          </a:xfrm>
          <a:prstGeom prst="rightArrow">
            <a:avLst/>
          </a:prstGeom>
          <a:solidFill>
            <a:srgbClr val="56727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FE2066CB-D5F7-0783-3D7C-615598BA9A87}"/>
              </a:ext>
            </a:extLst>
          </p:cNvPr>
          <p:cNvSpPr txBox="1"/>
          <p:nvPr/>
        </p:nvSpPr>
        <p:spPr>
          <a:xfrm>
            <a:off x="303320" y="2960699"/>
            <a:ext cx="115853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/>
              <a:t>2) Bir sıfat </a:t>
            </a:r>
            <a:r>
              <a:rPr lang="tr-TR" sz="2200" b="1" dirty="0">
                <a:solidFill>
                  <a:srgbClr val="FF0000"/>
                </a:solidFill>
              </a:rPr>
              <a:t>ünsüz harf </a:t>
            </a:r>
            <a:r>
              <a:rPr lang="tr-TR" sz="2200" b="1" dirty="0"/>
              <a:t>+ </a:t>
            </a:r>
            <a:r>
              <a:rPr lang="tr-TR" sz="2200" b="1" dirty="0">
                <a:solidFill>
                  <a:srgbClr val="FF0000"/>
                </a:solidFill>
              </a:rPr>
              <a:t>-y</a:t>
            </a:r>
            <a:r>
              <a:rPr lang="tr-TR" sz="2200" b="1" dirty="0"/>
              <a:t> harfi ile bitiyorsa, sadece </a:t>
            </a:r>
            <a:r>
              <a:rPr lang="tr-TR" sz="2200" b="1" dirty="0">
                <a:solidFill>
                  <a:srgbClr val="FF0000"/>
                </a:solidFill>
              </a:rPr>
              <a:t>–y </a:t>
            </a:r>
            <a:r>
              <a:rPr lang="tr-TR" sz="2200" b="1" dirty="0"/>
              <a:t>harfi düşer ve </a:t>
            </a:r>
            <a:r>
              <a:rPr lang="tr-TR" sz="2200" b="1" dirty="0">
                <a:solidFill>
                  <a:srgbClr val="FF0000"/>
                </a:solidFill>
              </a:rPr>
              <a:t>-</a:t>
            </a:r>
            <a:r>
              <a:rPr lang="tr-TR" sz="2200" b="1" dirty="0" err="1">
                <a:solidFill>
                  <a:srgbClr val="FF0000"/>
                </a:solidFill>
              </a:rPr>
              <a:t>ier</a:t>
            </a:r>
            <a:r>
              <a:rPr lang="tr-TR" sz="2200" b="1" dirty="0"/>
              <a:t> eki alır.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615830BD-3BBA-1375-3B46-4EC04D8AD989}"/>
              </a:ext>
            </a:extLst>
          </p:cNvPr>
          <p:cNvSpPr txBox="1"/>
          <p:nvPr/>
        </p:nvSpPr>
        <p:spPr>
          <a:xfrm>
            <a:off x="3481896" y="3429000"/>
            <a:ext cx="2368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Funn</a:t>
            </a:r>
            <a:r>
              <a:rPr lang="tr-TR" sz="3200" b="1" dirty="0" err="1">
                <a:solidFill>
                  <a:srgbClr val="FF0000"/>
                </a:solidFill>
              </a:rPr>
              <a:t>ier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06BA20B8-B52B-BBFD-27CC-870E1D8B1938}"/>
              </a:ext>
            </a:extLst>
          </p:cNvPr>
          <p:cNvSpPr txBox="1"/>
          <p:nvPr/>
        </p:nvSpPr>
        <p:spPr>
          <a:xfrm>
            <a:off x="1299839" y="3416945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Funny</a:t>
            </a:r>
            <a:r>
              <a:rPr lang="tr-TR" sz="3200" b="1" dirty="0"/>
              <a:t> </a:t>
            </a:r>
            <a:endParaRPr lang="tr-TR" sz="3200" dirty="0"/>
          </a:p>
        </p:txBody>
      </p:sp>
      <p:sp>
        <p:nvSpPr>
          <p:cNvPr id="14" name="Ok: Sağ 13">
            <a:extLst>
              <a:ext uri="{FF2B5EF4-FFF2-40B4-BE49-F238E27FC236}">
                <a16:creationId xmlns:a16="http://schemas.microsoft.com/office/drawing/2014/main" id="{EB0F5BE2-5116-2F14-6C7E-01D3AC377796}"/>
              </a:ext>
            </a:extLst>
          </p:cNvPr>
          <p:cNvSpPr/>
          <p:nvPr/>
        </p:nvSpPr>
        <p:spPr>
          <a:xfrm>
            <a:off x="2636668" y="3596594"/>
            <a:ext cx="692458" cy="275208"/>
          </a:xfrm>
          <a:prstGeom prst="rightArrow">
            <a:avLst/>
          </a:prstGeom>
          <a:solidFill>
            <a:srgbClr val="56727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1DEF6376-614B-A012-84DF-7DBEDEA9A521}"/>
              </a:ext>
            </a:extLst>
          </p:cNvPr>
          <p:cNvSpPr txBox="1"/>
          <p:nvPr/>
        </p:nvSpPr>
        <p:spPr>
          <a:xfrm>
            <a:off x="8159318" y="3478469"/>
            <a:ext cx="2368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Heav</a:t>
            </a:r>
            <a:r>
              <a:rPr lang="tr-TR" sz="3200" b="1" dirty="0" err="1">
                <a:solidFill>
                  <a:srgbClr val="FF0000"/>
                </a:solidFill>
              </a:rPr>
              <a:t>ier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3B72CE66-477F-9DF1-5751-BF45ADF291D6}"/>
              </a:ext>
            </a:extLst>
          </p:cNvPr>
          <p:cNvSpPr txBox="1"/>
          <p:nvPr/>
        </p:nvSpPr>
        <p:spPr>
          <a:xfrm>
            <a:off x="5977261" y="3466414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Heavy</a:t>
            </a:r>
            <a:r>
              <a:rPr lang="tr-TR" sz="3200" b="1" dirty="0"/>
              <a:t> </a:t>
            </a:r>
            <a:endParaRPr lang="tr-TR" sz="3200" dirty="0"/>
          </a:p>
        </p:txBody>
      </p:sp>
      <p:sp>
        <p:nvSpPr>
          <p:cNvPr id="17" name="Ok: Sağ 16">
            <a:extLst>
              <a:ext uri="{FF2B5EF4-FFF2-40B4-BE49-F238E27FC236}">
                <a16:creationId xmlns:a16="http://schemas.microsoft.com/office/drawing/2014/main" id="{A8A91636-62D4-6A74-4389-CDC3177C34DF}"/>
              </a:ext>
            </a:extLst>
          </p:cNvPr>
          <p:cNvSpPr/>
          <p:nvPr/>
        </p:nvSpPr>
        <p:spPr>
          <a:xfrm>
            <a:off x="7314090" y="3646063"/>
            <a:ext cx="692458" cy="275208"/>
          </a:xfrm>
          <a:prstGeom prst="rightArrow">
            <a:avLst/>
          </a:prstGeom>
          <a:solidFill>
            <a:srgbClr val="56727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825C6A84-CA61-2D26-1E23-AA006989054A}"/>
              </a:ext>
            </a:extLst>
          </p:cNvPr>
          <p:cNvSpPr txBox="1"/>
          <p:nvPr/>
        </p:nvSpPr>
        <p:spPr>
          <a:xfrm>
            <a:off x="292963" y="4230837"/>
            <a:ext cx="115853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/>
              <a:t>3) Bazı </a:t>
            </a:r>
            <a:r>
              <a:rPr lang="tr-TR" sz="2200" b="1" dirty="0">
                <a:solidFill>
                  <a:srgbClr val="FF0000"/>
                </a:solidFill>
              </a:rPr>
              <a:t>ünsüz harf </a:t>
            </a:r>
            <a:r>
              <a:rPr lang="tr-TR" sz="2200" b="1" dirty="0"/>
              <a:t>+ </a:t>
            </a:r>
            <a:r>
              <a:rPr lang="tr-TR" sz="2200" b="1" dirty="0">
                <a:solidFill>
                  <a:srgbClr val="FF0000"/>
                </a:solidFill>
              </a:rPr>
              <a:t>ünlü harf </a:t>
            </a:r>
            <a:r>
              <a:rPr lang="tr-TR" sz="2200" b="1" dirty="0"/>
              <a:t>+</a:t>
            </a:r>
            <a:r>
              <a:rPr lang="tr-TR" sz="2200" b="1" dirty="0">
                <a:solidFill>
                  <a:srgbClr val="FF0000"/>
                </a:solidFill>
              </a:rPr>
              <a:t> ünsüz harf</a:t>
            </a:r>
            <a:r>
              <a:rPr lang="tr-TR" sz="2200" b="1" dirty="0"/>
              <a:t> ile biten sıfatlarda, sondaki </a:t>
            </a:r>
            <a:r>
              <a:rPr lang="tr-TR" sz="2200" b="1" dirty="0">
                <a:solidFill>
                  <a:srgbClr val="FF0000"/>
                </a:solidFill>
              </a:rPr>
              <a:t>ünsüz harf </a:t>
            </a:r>
            <a:r>
              <a:rPr lang="tr-TR" sz="2200" b="1" dirty="0"/>
              <a:t>iki kere yazılır, daha sonra</a:t>
            </a:r>
            <a:r>
              <a:rPr lang="tr-TR" sz="2200" b="1" dirty="0">
                <a:solidFill>
                  <a:srgbClr val="FF0000"/>
                </a:solidFill>
              </a:rPr>
              <a:t> –er </a:t>
            </a:r>
            <a:r>
              <a:rPr lang="tr-TR" sz="2200" b="1" dirty="0"/>
              <a:t>eki alır. 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F3567DCA-E81C-7AD9-B872-8A2D2111D861}"/>
              </a:ext>
            </a:extLst>
          </p:cNvPr>
          <p:cNvSpPr txBox="1"/>
          <p:nvPr/>
        </p:nvSpPr>
        <p:spPr>
          <a:xfrm>
            <a:off x="3403477" y="5167871"/>
            <a:ext cx="2368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Hot</a:t>
            </a:r>
            <a:r>
              <a:rPr lang="tr-TR" sz="3200" b="1" dirty="0" err="1">
                <a:solidFill>
                  <a:srgbClr val="FF0000"/>
                </a:solidFill>
              </a:rPr>
              <a:t>ter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ACB4299E-EB0F-3F9C-3D5E-8042051215DF}"/>
              </a:ext>
            </a:extLst>
          </p:cNvPr>
          <p:cNvSpPr txBox="1"/>
          <p:nvPr/>
        </p:nvSpPr>
        <p:spPr>
          <a:xfrm>
            <a:off x="1566169" y="5167871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/>
              <a:t>Hot </a:t>
            </a:r>
            <a:endParaRPr lang="tr-TR" sz="3200" dirty="0"/>
          </a:p>
        </p:txBody>
      </p:sp>
      <p:sp>
        <p:nvSpPr>
          <p:cNvPr id="21" name="Ok: Sağ 20">
            <a:extLst>
              <a:ext uri="{FF2B5EF4-FFF2-40B4-BE49-F238E27FC236}">
                <a16:creationId xmlns:a16="http://schemas.microsoft.com/office/drawing/2014/main" id="{4CEA6FB6-5A2F-B826-A572-0167F3691B33}"/>
              </a:ext>
            </a:extLst>
          </p:cNvPr>
          <p:cNvSpPr/>
          <p:nvPr/>
        </p:nvSpPr>
        <p:spPr>
          <a:xfrm>
            <a:off x="2558249" y="5335465"/>
            <a:ext cx="692458" cy="275208"/>
          </a:xfrm>
          <a:prstGeom prst="rightArrow">
            <a:avLst/>
          </a:prstGeom>
          <a:solidFill>
            <a:srgbClr val="56727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1878A61C-51A8-DC73-726F-26AB0F588E7F}"/>
              </a:ext>
            </a:extLst>
          </p:cNvPr>
          <p:cNvSpPr txBox="1"/>
          <p:nvPr/>
        </p:nvSpPr>
        <p:spPr>
          <a:xfrm>
            <a:off x="7474256" y="5157016"/>
            <a:ext cx="2368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Thin</a:t>
            </a:r>
            <a:r>
              <a:rPr lang="tr-TR" sz="3200" b="1" dirty="0" err="1">
                <a:solidFill>
                  <a:srgbClr val="FF0000"/>
                </a:solidFill>
              </a:rPr>
              <a:t>ner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7DA36582-59F6-BA9D-559C-EFA13E3CB9DA}"/>
              </a:ext>
            </a:extLst>
          </p:cNvPr>
          <p:cNvSpPr txBox="1"/>
          <p:nvPr/>
        </p:nvSpPr>
        <p:spPr>
          <a:xfrm>
            <a:off x="5654335" y="5157016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Thin</a:t>
            </a:r>
            <a:r>
              <a:rPr lang="tr-TR" sz="3200" b="1" dirty="0"/>
              <a:t> </a:t>
            </a:r>
            <a:endParaRPr lang="tr-TR" sz="3200" dirty="0"/>
          </a:p>
        </p:txBody>
      </p:sp>
      <p:sp>
        <p:nvSpPr>
          <p:cNvPr id="24" name="Ok: Sağ 23">
            <a:extLst>
              <a:ext uri="{FF2B5EF4-FFF2-40B4-BE49-F238E27FC236}">
                <a16:creationId xmlns:a16="http://schemas.microsoft.com/office/drawing/2014/main" id="{9F2314E3-706F-B6C7-C818-37217CBFB79C}"/>
              </a:ext>
            </a:extLst>
          </p:cNvPr>
          <p:cNvSpPr/>
          <p:nvPr/>
        </p:nvSpPr>
        <p:spPr>
          <a:xfrm>
            <a:off x="6646415" y="5324610"/>
            <a:ext cx="692458" cy="275208"/>
          </a:xfrm>
          <a:prstGeom prst="rightArrow">
            <a:avLst/>
          </a:prstGeom>
          <a:solidFill>
            <a:srgbClr val="56727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31B84557-973C-836C-F67D-0ECB0E46C5FF}"/>
              </a:ext>
            </a:extLst>
          </p:cNvPr>
          <p:cNvSpPr txBox="1"/>
          <p:nvPr/>
        </p:nvSpPr>
        <p:spPr>
          <a:xfrm>
            <a:off x="5761608" y="5849092"/>
            <a:ext cx="2368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Big</a:t>
            </a:r>
            <a:r>
              <a:rPr lang="tr-TR" sz="3200" b="1" dirty="0" err="1">
                <a:solidFill>
                  <a:srgbClr val="FF0000"/>
                </a:solidFill>
              </a:rPr>
              <a:t>ger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97FB10CD-7F5A-14E3-5078-6F8C89F591E3}"/>
              </a:ext>
            </a:extLst>
          </p:cNvPr>
          <p:cNvSpPr txBox="1"/>
          <p:nvPr/>
        </p:nvSpPr>
        <p:spPr>
          <a:xfrm>
            <a:off x="3937617" y="5839529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Big</a:t>
            </a:r>
            <a:r>
              <a:rPr lang="tr-TR" sz="3200" b="1" dirty="0"/>
              <a:t> </a:t>
            </a:r>
            <a:endParaRPr lang="tr-TR" sz="3200" dirty="0"/>
          </a:p>
        </p:txBody>
      </p:sp>
      <p:sp>
        <p:nvSpPr>
          <p:cNvPr id="27" name="Ok: Sağ 26">
            <a:extLst>
              <a:ext uri="{FF2B5EF4-FFF2-40B4-BE49-F238E27FC236}">
                <a16:creationId xmlns:a16="http://schemas.microsoft.com/office/drawing/2014/main" id="{DCE820DE-426F-EDE4-8C96-06BE9EF044BD}"/>
              </a:ext>
            </a:extLst>
          </p:cNvPr>
          <p:cNvSpPr/>
          <p:nvPr/>
        </p:nvSpPr>
        <p:spPr>
          <a:xfrm>
            <a:off x="4929697" y="6007123"/>
            <a:ext cx="692458" cy="275208"/>
          </a:xfrm>
          <a:prstGeom prst="rightArrow">
            <a:avLst/>
          </a:prstGeom>
          <a:solidFill>
            <a:srgbClr val="56727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48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 animBg="1"/>
      <p:bldP spid="11" grpId="0"/>
      <p:bldP spid="12" grpId="0"/>
      <p:bldP spid="13" grpId="0"/>
      <p:bldP spid="14" grpId="0" animBg="1"/>
      <p:bldP spid="15" grpId="0"/>
      <p:bldP spid="16" grpId="0"/>
      <p:bldP spid="17" grpId="0" animBg="1"/>
      <p:bldP spid="18" grpId="0"/>
      <p:bldP spid="19" grpId="0"/>
      <p:bldP spid="20" grpId="0"/>
      <p:bldP spid="21" grpId="0" animBg="1"/>
      <p:bldP spid="22" grpId="0"/>
      <p:bldP spid="23" grpId="0"/>
      <p:bldP spid="24" grpId="0" animBg="1"/>
      <p:bldP spid="25" grpId="0"/>
      <p:bldP spid="26" grpId="0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63AB2FA-4B06-040B-736C-8BD87915E824}"/>
              </a:ext>
            </a:extLst>
          </p:cNvPr>
          <p:cNvSpPr txBox="1"/>
          <p:nvPr/>
        </p:nvSpPr>
        <p:spPr>
          <a:xfrm>
            <a:off x="2820377" y="0"/>
            <a:ext cx="7012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err="1"/>
              <a:t>Some</a:t>
            </a:r>
            <a:r>
              <a:rPr lang="tr-TR" sz="3600" b="1" dirty="0"/>
              <a:t> Rules of </a:t>
            </a:r>
            <a:r>
              <a:rPr lang="tr-TR" sz="3600" b="1" dirty="0" err="1"/>
              <a:t>Comparatives</a:t>
            </a:r>
            <a:endParaRPr lang="tr-TR" sz="3600" b="1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69FE4A4-BBA7-7C15-6425-3FDB1764B4B5}"/>
              </a:ext>
            </a:extLst>
          </p:cNvPr>
          <p:cNvSpPr txBox="1"/>
          <p:nvPr/>
        </p:nvSpPr>
        <p:spPr>
          <a:xfrm>
            <a:off x="3707703" y="446276"/>
            <a:ext cx="5060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(Karşılaştırma Yapılarının Bazı Kuralları 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8D50FD30-4D17-101C-BD94-6AE4859E02DA}"/>
              </a:ext>
            </a:extLst>
          </p:cNvPr>
          <p:cNvSpPr txBox="1"/>
          <p:nvPr/>
        </p:nvSpPr>
        <p:spPr>
          <a:xfrm>
            <a:off x="-1549119" y="1065375"/>
            <a:ext cx="7012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u="sng" dirty="0"/>
              <a:t>Düzensiz Sıfatlar:</a:t>
            </a: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5FDFE994-49A6-A6AA-6FB3-03E286A5598F}"/>
              </a:ext>
            </a:extLst>
          </p:cNvPr>
          <p:cNvSpPr txBox="1">
            <a:spLocks/>
          </p:cNvSpPr>
          <p:nvPr/>
        </p:nvSpPr>
        <p:spPr>
          <a:xfrm>
            <a:off x="3865928" y="1065375"/>
            <a:ext cx="7971167" cy="7612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b="1" dirty="0"/>
              <a:t>Bazı sıfatlar ne öncesine «</a:t>
            </a:r>
            <a:r>
              <a:rPr lang="tr-TR" b="1" dirty="0" err="1"/>
              <a:t>more</a:t>
            </a:r>
            <a:r>
              <a:rPr lang="tr-TR" b="1" dirty="0"/>
              <a:t>» ne de ardından «-er» eki alır. Bu sıfatlar, tamamen farklı kelimelere dönüşür.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13D673A6-0A4D-CE9A-2F7F-8A1F91B8CB48}"/>
              </a:ext>
            </a:extLst>
          </p:cNvPr>
          <p:cNvSpPr txBox="1"/>
          <p:nvPr/>
        </p:nvSpPr>
        <p:spPr>
          <a:xfrm>
            <a:off x="2469361" y="2003949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/>
              <a:t>1) </a:t>
            </a:r>
            <a:r>
              <a:rPr lang="tr-TR" sz="3600" b="1" i="1" dirty="0" err="1"/>
              <a:t>Good</a:t>
            </a:r>
            <a:endParaRPr lang="tr-TR" sz="3600" b="1" i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F8A4EE2-5CF4-56A8-30A7-85D364BBD22E}"/>
              </a:ext>
            </a:extLst>
          </p:cNvPr>
          <p:cNvSpPr txBox="1"/>
          <p:nvPr/>
        </p:nvSpPr>
        <p:spPr>
          <a:xfrm>
            <a:off x="2469361" y="2699989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/>
              <a:t>2) </a:t>
            </a:r>
            <a:r>
              <a:rPr lang="tr-TR" sz="3600" b="1" i="1" dirty="0" err="1"/>
              <a:t>Bad</a:t>
            </a:r>
            <a:endParaRPr lang="tr-TR" sz="3600" b="1" i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2757FB3B-4415-6E81-7113-D7E41E31C7EE}"/>
              </a:ext>
            </a:extLst>
          </p:cNvPr>
          <p:cNvSpPr txBox="1"/>
          <p:nvPr/>
        </p:nvSpPr>
        <p:spPr>
          <a:xfrm>
            <a:off x="2446329" y="3445738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/>
              <a:t>3) </a:t>
            </a:r>
            <a:r>
              <a:rPr lang="tr-TR" sz="3600" b="1" i="1" dirty="0" err="1"/>
              <a:t>Little</a:t>
            </a:r>
            <a:endParaRPr lang="tr-TR" sz="3600" b="1" i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00DECC8A-50F4-0A21-67B3-9FEEE38631A1}"/>
              </a:ext>
            </a:extLst>
          </p:cNvPr>
          <p:cNvSpPr txBox="1"/>
          <p:nvPr/>
        </p:nvSpPr>
        <p:spPr>
          <a:xfrm>
            <a:off x="2446329" y="4191487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/>
              <a:t>4) </a:t>
            </a:r>
            <a:r>
              <a:rPr lang="tr-TR" sz="3600" b="1" i="1" dirty="0" err="1"/>
              <a:t>Much</a:t>
            </a:r>
            <a:endParaRPr lang="tr-TR" sz="3600" b="1" i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06FFF0D7-2087-1E37-7749-3FE5D32F8AC7}"/>
              </a:ext>
            </a:extLst>
          </p:cNvPr>
          <p:cNvSpPr txBox="1"/>
          <p:nvPr/>
        </p:nvSpPr>
        <p:spPr>
          <a:xfrm>
            <a:off x="4070814" y="2053495"/>
            <a:ext cx="1428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(İyi)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E0CA6A4F-4894-B165-94AA-64D4F0D17C15}"/>
              </a:ext>
            </a:extLst>
          </p:cNvPr>
          <p:cNvSpPr txBox="1"/>
          <p:nvPr/>
        </p:nvSpPr>
        <p:spPr>
          <a:xfrm>
            <a:off x="3801303" y="2730766"/>
            <a:ext cx="1428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(Kötü)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80D5A655-AD97-CFBC-B24E-99A31A7CA978}"/>
              </a:ext>
            </a:extLst>
          </p:cNvPr>
          <p:cNvSpPr txBox="1"/>
          <p:nvPr/>
        </p:nvSpPr>
        <p:spPr>
          <a:xfrm>
            <a:off x="3990971" y="3469757"/>
            <a:ext cx="1428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(Az)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5FB4A7E8-A778-0900-64F9-78DB3EB70D7A}"/>
              </a:ext>
            </a:extLst>
          </p:cNvPr>
          <p:cNvSpPr txBox="1"/>
          <p:nvPr/>
        </p:nvSpPr>
        <p:spPr>
          <a:xfrm>
            <a:off x="4089401" y="4215460"/>
            <a:ext cx="1428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(Fazla)</a:t>
            </a:r>
          </a:p>
        </p:txBody>
      </p:sp>
      <p:sp>
        <p:nvSpPr>
          <p:cNvPr id="14" name="Ok: Sağ 13">
            <a:extLst>
              <a:ext uri="{FF2B5EF4-FFF2-40B4-BE49-F238E27FC236}">
                <a16:creationId xmlns:a16="http://schemas.microsoft.com/office/drawing/2014/main" id="{69F12E6C-E286-80D9-CE31-DC4F92D94AFA}"/>
              </a:ext>
            </a:extLst>
          </p:cNvPr>
          <p:cNvSpPr/>
          <p:nvPr/>
        </p:nvSpPr>
        <p:spPr>
          <a:xfrm>
            <a:off x="4974408" y="2125133"/>
            <a:ext cx="889348" cy="463428"/>
          </a:xfrm>
          <a:prstGeom prst="rightArrow">
            <a:avLst/>
          </a:prstGeom>
          <a:solidFill>
            <a:srgbClr val="B465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Ok: Sağ 14">
            <a:extLst>
              <a:ext uri="{FF2B5EF4-FFF2-40B4-BE49-F238E27FC236}">
                <a16:creationId xmlns:a16="http://schemas.microsoft.com/office/drawing/2014/main" id="{C316F369-1CF2-1472-9149-A5098709EFB5}"/>
              </a:ext>
            </a:extLst>
          </p:cNvPr>
          <p:cNvSpPr/>
          <p:nvPr/>
        </p:nvSpPr>
        <p:spPr>
          <a:xfrm>
            <a:off x="5054251" y="2811208"/>
            <a:ext cx="889348" cy="463428"/>
          </a:xfrm>
          <a:prstGeom prst="rightArrow">
            <a:avLst/>
          </a:prstGeom>
          <a:solidFill>
            <a:srgbClr val="B465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Ok: Sağ 15">
            <a:extLst>
              <a:ext uri="{FF2B5EF4-FFF2-40B4-BE49-F238E27FC236}">
                <a16:creationId xmlns:a16="http://schemas.microsoft.com/office/drawing/2014/main" id="{1F3E06D8-9103-CC8B-B2C5-429634007024}"/>
              </a:ext>
            </a:extLst>
          </p:cNvPr>
          <p:cNvSpPr/>
          <p:nvPr/>
        </p:nvSpPr>
        <p:spPr>
          <a:xfrm>
            <a:off x="4974408" y="3538188"/>
            <a:ext cx="889348" cy="463428"/>
          </a:xfrm>
          <a:prstGeom prst="rightArrow">
            <a:avLst/>
          </a:prstGeom>
          <a:solidFill>
            <a:srgbClr val="B465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7" name="Ok: Sağ 16">
            <a:extLst>
              <a:ext uri="{FF2B5EF4-FFF2-40B4-BE49-F238E27FC236}">
                <a16:creationId xmlns:a16="http://schemas.microsoft.com/office/drawing/2014/main" id="{A5803D3D-662B-ED37-181C-7303E88E414A}"/>
              </a:ext>
            </a:extLst>
          </p:cNvPr>
          <p:cNvSpPr/>
          <p:nvPr/>
        </p:nvSpPr>
        <p:spPr>
          <a:xfrm>
            <a:off x="5419082" y="4242419"/>
            <a:ext cx="889348" cy="463428"/>
          </a:xfrm>
          <a:prstGeom prst="rightArrow">
            <a:avLst/>
          </a:prstGeom>
          <a:solidFill>
            <a:srgbClr val="B465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8849D005-598C-73B9-9E93-E0BBA3E65A76}"/>
              </a:ext>
            </a:extLst>
          </p:cNvPr>
          <p:cNvSpPr txBox="1"/>
          <p:nvPr/>
        </p:nvSpPr>
        <p:spPr>
          <a:xfrm>
            <a:off x="5943599" y="2003949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 err="1"/>
              <a:t>Better</a:t>
            </a:r>
            <a:endParaRPr lang="tr-TR" sz="3600" b="1" i="1" dirty="0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EF21CB43-DDA0-90B5-F688-B738752DCB1E}"/>
              </a:ext>
            </a:extLst>
          </p:cNvPr>
          <p:cNvSpPr txBox="1"/>
          <p:nvPr/>
        </p:nvSpPr>
        <p:spPr>
          <a:xfrm>
            <a:off x="5943598" y="2650316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 err="1"/>
              <a:t>Worse</a:t>
            </a:r>
            <a:endParaRPr lang="tr-TR" sz="3600" b="1" i="1" dirty="0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45E3E415-E4D0-CD65-909B-4B70A5162B68}"/>
              </a:ext>
            </a:extLst>
          </p:cNvPr>
          <p:cNvSpPr txBox="1"/>
          <p:nvPr/>
        </p:nvSpPr>
        <p:spPr>
          <a:xfrm>
            <a:off x="5943598" y="3407866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 err="1"/>
              <a:t>Less</a:t>
            </a:r>
            <a:endParaRPr lang="tr-TR" sz="3600" b="1" i="1" dirty="0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0002418E-9121-422A-EC70-9A59BA266460}"/>
              </a:ext>
            </a:extLst>
          </p:cNvPr>
          <p:cNvSpPr txBox="1"/>
          <p:nvPr/>
        </p:nvSpPr>
        <p:spPr>
          <a:xfrm>
            <a:off x="6424962" y="4127540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 err="1"/>
              <a:t>More</a:t>
            </a:r>
            <a:endParaRPr lang="tr-TR" sz="3600" b="1" i="1" dirty="0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BE58B425-20DF-2600-5B38-7E4849154EF9}"/>
              </a:ext>
            </a:extLst>
          </p:cNvPr>
          <p:cNvSpPr txBox="1"/>
          <p:nvPr/>
        </p:nvSpPr>
        <p:spPr>
          <a:xfrm>
            <a:off x="7254657" y="2013436"/>
            <a:ext cx="2315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(Daha iyi)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C4074B48-69CD-D08F-28D4-4FBAEF8773BF}"/>
              </a:ext>
            </a:extLst>
          </p:cNvPr>
          <p:cNvSpPr txBox="1"/>
          <p:nvPr/>
        </p:nvSpPr>
        <p:spPr>
          <a:xfrm>
            <a:off x="7388828" y="2670554"/>
            <a:ext cx="2744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(Daha kötü)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8B3F133E-EA5B-B97F-84B5-52CA9FE9A071}"/>
              </a:ext>
            </a:extLst>
          </p:cNvPr>
          <p:cNvSpPr txBox="1"/>
          <p:nvPr/>
        </p:nvSpPr>
        <p:spPr>
          <a:xfrm>
            <a:off x="6944283" y="3447125"/>
            <a:ext cx="249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(Daha az)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A729C088-FD0F-72F7-73DC-A6426E38A740}"/>
              </a:ext>
            </a:extLst>
          </p:cNvPr>
          <p:cNvSpPr txBox="1"/>
          <p:nvPr/>
        </p:nvSpPr>
        <p:spPr>
          <a:xfrm>
            <a:off x="7599051" y="4165416"/>
            <a:ext cx="2744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(Daha fazla)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D49BC23E-1147-784B-EB7A-F68999DA8968}"/>
              </a:ext>
            </a:extLst>
          </p:cNvPr>
          <p:cNvSpPr txBox="1"/>
          <p:nvPr/>
        </p:nvSpPr>
        <p:spPr>
          <a:xfrm>
            <a:off x="2820377" y="5072140"/>
            <a:ext cx="7415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My car is </a:t>
            </a:r>
            <a:r>
              <a:rPr lang="tr-TR" sz="3600" b="1" dirty="0" err="1">
                <a:solidFill>
                  <a:srgbClr val="FF0000"/>
                </a:solidFill>
              </a:rPr>
              <a:t>better</a:t>
            </a:r>
            <a:r>
              <a:rPr lang="tr-TR" sz="3600" b="1" dirty="0">
                <a:solidFill>
                  <a:srgbClr val="FF0000"/>
                </a:solidFill>
              </a:rPr>
              <a:t> </a:t>
            </a:r>
            <a:r>
              <a:rPr lang="tr-TR" sz="3600" b="1" dirty="0" err="1">
                <a:solidFill>
                  <a:srgbClr val="DA6D00"/>
                </a:solidFill>
              </a:rPr>
              <a:t>than</a:t>
            </a:r>
            <a:r>
              <a:rPr lang="tr-TR" sz="3600" b="1" dirty="0"/>
              <a:t> </a:t>
            </a:r>
            <a:r>
              <a:rPr lang="tr-TR" sz="3600" b="1" dirty="0" err="1"/>
              <a:t>your</a:t>
            </a:r>
            <a:r>
              <a:rPr lang="tr-TR" sz="3600" b="1" dirty="0"/>
              <a:t> car.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7A6A1868-5F39-CAE5-4F35-50891B0EAFFD}"/>
              </a:ext>
            </a:extLst>
          </p:cNvPr>
          <p:cNvSpPr txBox="1"/>
          <p:nvPr/>
        </p:nvSpPr>
        <p:spPr>
          <a:xfrm>
            <a:off x="2714390" y="5755130"/>
            <a:ext cx="7971167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/>
              <a:t>Benim arabam, Senin araban</a:t>
            </a:r>
            <a:r>
              <a:rPr lang="tr-TR" sz="2800" b="1" dirty="0">
                <a:solidFill>
                  <a:srgbClr val="FFC000"/>
                </a:solidFill>
              </a:rPr>
              <a:t>dan</a:t>
            </a:r>
            <a:r>
              <a:rPr lang="tr-TR" sz="2800" b="1" dirty="0"/>
              <a:t> </a:t>
            </a:r>
            <a:r>
              <a:rPr lang="tr-TR" sz="2800" b="1" dirty="0">
                <a:solidFill>
                  <a:srgbClr val="FF0000"/>
                </a:solidFill>
              </a:rPr>
              <a:t>daha iyi</a:t>
            </a:r>
            <a:r>
              <a:rPr lang="tr-TR" sz="2800" b="1" dirty="0"/>
              <a:t>dir.</a:t>
            </a:r>
          </a:p>
        </p:txBody>
      </p:sp>
    </p:spTree>
    <p:extLst>
      <p:ext uri="{BB962C8B-B14F-4D97-AF65-F5344CB8AC3E}">
        <p14:creationId xmlns:p14="http://schemas.microsoft.com/office/powerpoint/2010/main" val="243400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1AF37E4-BF3D-0EEC-FEE5-788E258C09C5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https://www.egetolgayaltinay.com/lessons/78</a:t>
            </a:r>
            <a:r>
              <a:rPr lang="tr-TR" sz="2400" b="1" i="1" dirty="0"/>
              <a:t>  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EFEE487-767B-83CD-0A52-90FDDF83B3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622" y="2843868"/>
            <a:ext cx="2881618" cy="28816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658133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1AF37E4-BF3D-0EEC-FEE5-788E258C09C5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https://www.egetolgayaltinay.com/lessons/77</a:t>
            </a:r>
            <a:r>
              <a:rPr lang="tr-TR" sz="2400" b="1" i="1" dirty="0"/>
              <a:t>  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D8DF9B8-F2B7-A6D0-921E-FB503E8726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143" y="2867054"/>
            <a:ext cx="3227547" cy="32275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388120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C19159A-0AB8-6F82-3A40-66170C6748F7}"/>
              </a:ext>
            </a:extLst>
          </p:cNvPr>
          <p:cNvSpPr txBox="1"/>
          <p:nvPr/>
        </p:nvSpPr>
        <p:spPr>
          <a:xfrm>
            <a:off x="1380605" y="-107309"/>
            <a:ext cx="9353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B465AC"/>
                </a:solidFill>
              </a:rPr>
              <a:t>OTHER IMPORTANT WORDS</a:t>
            </a:r>
          </a:p>
          <a:p>
            <a:pPr algn="ctr"/>
            <a:r>
              <a:rPr lang="tr-TR" sz="2000" b="1" dirty="0"/>
              <a:t>(DİĞER ÖNEMLİ KELİMELER)</a:t>
            </a:r>
            <a:endParaRPr lang="tr-TR" sz="700" b="1" dirty="0"/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6708E0C0-E5D1-5456-D9E9-28305B204499}"/>
              </a:ext>
            </a:extLst>
          </p:cNvPr>
          <p:cNvSpPr/>
          <p:nvPr/>
        </p:nvSpPr>
        <p:spPr>
          <a:xfrm>
            <a:off x="1451810" y="1340317"/>
            <a:ext cx="2127183" cy="558265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Date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AD292B7E-DC6D-E34B-1C72-4E8F2AD67F4A}"/>
              </a:ext>
            </a:extLst>
          </p:cNvPr>
          <p:cNvSpPr/>
          <p:nvPr/>
        </p:nvSpPr>
        <p:spPr>
          <a:xfrm>
            <a:off x="1451810" y="1898581"/>
            <a:ext cx="2127183" cy="558265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Place</a:t>
            </a:r>
            <a:r>
              <a:rPr lang="tr-TR" sz="20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64E87C16-5346-5C43-EE10-2A4C3D6A9209}"/>
              </a:ext>
            </a:extLst>
          </p:cNvPr>
          <p:cNvSpPr/>
          <p:nvPr/>
        </p:nvSpPr>
        <p:spPr>
          <a:xfrm>
            <a:off x="3577385" y="1339114"/>
            <a:ext cx="2127183" cy="558265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Tarih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A6DDE62E-3D1E-D16E-1C8C-A94B09BC6DA7}"/>
              </a:ext>
            </a:extLst>
          </p:cNvPr>
          <p:cNvSpPr/>
          <p:nvPr/>
        </p:nvSpPr>
        <p:spPr>
          <a:xfrm>
            <a:off x="3578992" y="1898581"/>
            <a:ext cx="2127183" cy="558265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Yer, Mekan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131A9244-8095-EE22-0C3B-26EAF2AD50BD}"/>
              </a:ext>
            </a:extLst>
          </p:cNvPr>
          <p:cNvSpPr/>
          <p:nvPr/>
        </p:nvSpPr>
        <p:spPr>
          <a:xfrm>
            <a:off x="1451810" y="2456847"/>
            <a:ext cx="2127183" cy="558265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Time: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6241703C-7264-601B-95A8-3D915364A820}"/>
              </a:ext>
            </a:extLst>
          </p:cNvPr>
          <p:cNvSpPr/>
          <p:nvPr/>
        </p:nvSpPr>
        <p:spPr>
          <a:xfrm>
            <a:off x="1451810" y="3015111"/>
            <a:ext cx="2127183" cy="558265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Fee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BF41A84D-0D4B-F8B1-6C77-2B5FC51B14D0}"/>
              </a:ext>
            </a:extLst>
          </p:cNvPr>
          <p:cNvSpPr/>
          <p:nvPr/>
        </p:nvSpPr>
        <p:spPr>
          <a:xfrm>
            <a:off x="3578993" y="2456846"/>
            <a:ext cx="2127183" cy="558265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Saat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C48A7818-DA46-0248-61E1-2B917C7BA8D8}"/>
              </a:ext>
            </a:extLst>
          </p:cNvPr>
          <p:cNvSpPr/>
          <p:nvPr/>
        </p:nvSpPr>
        <p:spPr>
          <a:xfrm>
            <a:off x="3578992" y="3015111"/>
            <a:ext cx="2127183" cy="558265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Ücret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F69F00DA-1168-AE6A-3214-EE0C24488A34}"/>
              </a:ext>
            </a:extLst>
          </p:cNvPr>
          <p:cNvSpPr/>
          <p:nvPr/>
        </p:nvSpPr>
        <p:spPr>
          <a:xfrm>
            <a:off x="1451810" y="3575779"/>
            <a:ext cx="2127183" cy="558265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Together</a:t>
            </a:r>
            <a:r>
              <a:rPr lang="tr-TR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A076580F-D0C9-A11B-7801-1D5F68D63C73}"/>
              </a:ext>
            </a:extLst>
          </p:cNvPr>
          <p:cNvSpPr/>
          <p:nvPr/>
        </p:nvSpPr>
        <p:spPr>
          <a:xfrm>
            <a:off x="1451810" y="4134043"/>
            <a:ext cx="2127183" cy="558265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Everybody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18930920-649A-EC02-98D1-C7C1C26A5AAC}"/>
              </a:ext>
            </a:extLst>
          </p:cNvPr>
          <p:cNvSpPr/>
          <p:nvPr/>
        </p:nvSpPr>
        <p:spPr>
          <a:xfrm>
            <a:off x="3578993" y="3575778"/>
            <a:ext cx="2127183" cy="558265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Birlikte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E930C9C2-D7AE-E2E4-E11F-5FF27778A075}"/>
              </a:ext>
            </a:extLst>
          </p:cNvPr>
          <p:cNvSpPr/>
          <p:nvPr/>
        </p:nvSpPr>
        <p:spPr>
          <a:xfrm>
            <a:off x="3578992" y="4134043"/>
            <a:ext cx="2127183" cy="558265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Herkes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022DCA3C-25D6-25B3-BB1A-308421745ACC}"/>
              </a:ext>
            </a:extLst>
          </p:cNvPr>
          <p:cNvSpPr/>
          <p:nvPr/>
        </p:nvSpPr>
        <p:spPr>
          <a:xfrm>
            <a:off x="1451810" y="4692309"/>
            <a:ext cx="2127183" cy="558265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Same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5BF80980-1A98-DB74-CC2C-33BDC284BAC5}"/>
              </a:ext>
            </a:extLst>
          </p:cNvPr>
          <p:cNvSpPr/>
          <p:nvPr/>
        </p:nvSpPr>
        <p:spPr>
          <a:xfrm>
            <a:off x="3578993" y="4692308"/>
            <a:ext cx="2127183" cy="558265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Aynı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4947BDB8-7A6C-F1C7-872C-4C8A9D2D9582}"/>
              </a:ext>
            </a:extLst>
          </p:cNvPr>
          <p:cNvSpPr/>
          <p:nvPr/>
        </p:nvSpPr>
        <p:spPr>
          <a:xfrm>
            <a:off x="6485824" y="1340317"/>
            <a:ext cx="2127183" cy="558265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Want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E17D9C2C-B8EC-17A4-B5C8-DD5EDE1781EA}"/>
              </a:ext>
            </a:extLst>
          </p:cNvPr>
          <p:cNvSpPr/>
          <p:nvPr/>
        </p:nvSpPr>
        <p:spPr>
          <a:xfrm>
            <a:off x="6485824" y="1898581"/>
            <a:ext cx="2127183" cy="558265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Feel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1E2FBC27-6A23-F09A-4A78-2DCB4AA45902}"/>
              </a:ext>
            </a:extLst>
          </p:cNvPr>
          <p:cNvSpPr/>
          <p:nvPr/>
        </p:nvSpPr>
        <p:spPr>
          <a:xfrm>
            <a:off x="8613007" y="1340316"/>
            <a:ext cx="2127183" cy="558265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İstemek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2FFF24A6-FAEF-AE1A-9AD1-85E98DB14BD9}"/>
              </a:ext>
            </a:extLst>
          </p:cNvPr>
          <p:cNvSpPr/>
          <p:nvPr/>
        </p:nvSpPr>
        <p:spPr>
          <a:xfrm>
            <a:off x="8613006" y="1898581"/>
            <a:ext cx="2127183" cy="558265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Hissetmek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B608D5E0-A1E6-5315-D961-13E396D9D156}"/>
              </a:ext>
            </a:extLst>
          </p:cNvPr>
          <p:cNvSpPr/>
          <p:nvPr/>
        </p:nvSpPr>
        <p:spPr>
          <a:xfrm>
            <a:off x="6485824" y="2456847"/>
            <a:ext cx="2127183" cy="558265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Let’s</a:t>
            </a:r>
            <a:r>
              <a:rPr lang="tr-TR" sz="2400" b="1" dirty="0">
                <a:solidFill>
                  <a:sysClr val="windowText" lastClr="000000"/>
                </a:solidFill>
              </a:rPr>
              <a:t> …</a:t>
            </a:r>
            <a:r>
              <a:rPr lang="tr-TR" sz="20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23259D82-D0A9-7AAC-EE72-D640698912B7}"/>
              </a:ext>
            </a:extLst>
          </p:cNvPr>
          <p:cNvSpPr/>
          <p:nvPr/>
        </p:nvSpPr>
        <p:spPr>
          <a:xfrm>
            <a:off x="6485824" y="3015111"/>
            <a:ext cx="2127183" cy="558265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Think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E68A9E36-5856-0313-6CED-5E4D88335987}"/>
              </a:ext>
            </a:extLst>
          </p:cNvPr>
          <p:cNvSpPr/>
          <p:nvPr/>
        </p:nvSpPr>
        <p:spPr>
          <a:xfrm>
            <a:off x="8613007" y="2456846"/>
            <a:ext cx="2127183" cy="558265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Haydi …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E518110B-BE8D-4FBB-6230-D1B25AE43406}"/>
              </a:ext>
            </a:extLst>
          </p:cNvPr>
          <p:cNvSpPr/>
          <p:nvPr/>
        </p:nvSpPr>
        <p:spPr>
          <a:xfrm>
            <a:off x="8613006" y="3015111"/>
            <a:ext cx="2127183" cy="558265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Düşünmek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4D62141A-8CBB-8ADD-E12F-EF5E104740ED}"/>
              </a:ext>
            </a:extLst>
          </p:cNvPr>
          <p:cNvSpPr/>
          <p:nvPr/>
        </p:nvSpPr>
        <p:spPr>
          <a:xfrm>
            <a:off x="6485824" y="3575779"/>
            <a:ext cx="2127183" cy="558265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Open: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EC3819D6-2F2E-B559-0C3A-3959ACAC9D77}"/>
              </a:ext>
            </a:extLst>
          </p:cNvPr>
          <p:cNvSpPr/>
          <p:nvPr/>
        </p:nvSpPr>
        <p:spPr>
          <a:xfrm>
            <a:off x="6485824" y="4134043"/>
            <a:ext cx="2127183" cy="558265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Close:</a:t>
            </a: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28AAA17D-97D6-65F6-F63F-2C59FE114AC5}"/>
              </a:ext>
            </a:extLst>
          </p:cNvPr>
          <p:cNvSpPr/>
          <p:nvPr/>
        </p:nvSpPr>
        <p:spPr>
          <a:xfrm>
            <a:off x="8613007" y="3575778"/>
            <a:ext cx="2127183" cy="558265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Açık, açmak</a:t>
            </a: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44445B4C-A1B9-0565-DF61-FC03169F8B56}"/>
              </a:ext>
            </a:extLst>
          </p:cNvPr>
          <p:cNvSpPr/>
          <p:nvPr/>
        </p:nvSpPr>
        <p:spPr>
          <a:xfrm>
            <a:off x="8613006" y="4134043"/>
            <a:ext cx="2127183" cy="558265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Kapalı, kapatmak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9F81C5CD-CAC8-03B7-637D-3F400FB2936C}"/>
              </a:ext>
            </a:extLst>
          </p:cNvPr>
          <p:cNvSpPr/>
          <p:nvPr/>
        </p:nvSpPr>
        <p:spPr>
          <a:xfrm>
            <a:off x="6485824" y="4692309"/>
            <a:ext cx="2127183" cy="558265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Much</a:t>
            </a:r>
            <a:r>
              <a:rPr lang="tr-TR" sz="2400" b="1" dirty="0">
                <a:solidFill>
                  <a:sysClr val="windowText" lastClr="000000"/>
                </a:solidFill>
              </a:rPr>
              <a:t>/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Many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161CB1D5-7827-A8AE-37DF-E5CB205A40F0}"/>
              </a:ext>
            </a:extLst>
          </p:cNvPr>
          <p:cNvSpPr/>
          <p:nvPr/>
        </p:nvSpPr>
        <p:spPr>
          <a:xfrm>
            <a:off x="8613007" y="4692308"/>
            <a:ext cx="2127183" cy="558265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Çok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874A2A93-8077-5701-78F0-85A3A79AD73D}"/>
              </a:ext>
            </a:extLst>
          </p:cNvPr>
          <p:cNvSpPr/>
          <p:nvPr/>
        </p:nvSpPr>
        <p:spPr>
          <a:xfrm>
            <a:off x="1450204" y="5250572"/>
            <a:ext cx="2127183" cy="558265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Age:</a:t>
            </a: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88093FB4-E444-2B7B-3D11-CD3B69568EB5}"/>
              </a:ext>
            </a:extLst>
          </p:cNvPr>
          <p:cNvSpPr/>
          <p:nvPr/>
        </p:nvSpPr>
        <p:spPr>
          <a:xfrm>
            <a:off x="3577386" y="5250572"/>
            <a:ext cx="2127183" cy="558265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Yaş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DF406A13-D59A-34D9-1718-657224F53CD8}"/>
              </a:ext>
            </a:extLst>
          </p:cNvPr>
          <p:cNvSpPr/>
          <p:nvPr/>
        </p:nvSpPr>
        <p:spPr>
          <a:xfrm>
            <a:off x="1450204" y="5808838"/>
            <a:ext cx="2127183" cy="558265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Decide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516F48CE-319B-286B-BF04-0CBEC3C0F56B}"/>
              </a:ext>
            </a:extLst>
          </p:cNvPr>
          <p:cNvSpPr/>
          <p:nvPr/>
        </p:nvSpPr>
        <p:spPr>
          <a:xfrm>
            <a:off x="3577387" y="5808837"/>
            <a:ext cx="2127183" cy="558265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Karar vermek</a:t>
            </a: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4A53E6C3-76FC-EA18-27C1-EB87E6BCB728}"/>
              </a:ext>
            </a:extLst>
          </p:cNvPr>
          <p:cNvSpPr/>
          <p:nvPr/>
        </p:nvSpPr>
        <p:spPr>
          <a:xfrm>
            <a:off x="6484217" y="5250572"/>
            <a:ext cx="2127183" cy="558265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Get</a:t>
            </a:r>
            <a:r>
              <a:rPr lang="tr-TR" sz="2400" b="1" dirty="0">
                <a:solidFill>
                  <a:sysClr val="windowText" lastClr="000000"/>
                </a:solidFill>
              </a:rPr>
              <a:t> on:</a:t>
            </a: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7DC691F1-B750-1E0A-5F8E-00B2540CCDB7}"/>
              </a:ext>
            </a:extLst>
          </p:cNvPr>
          <p:cNvSpPr/>
          <p:nvPr/>
        </p:nvSpPr>
        <p:spPr>
          <a:xfrm>
            <a:off x="8611399" y="5250572"/>
            <a:ext cx="2127183" cy="558265"/>
          </a:xfrm>
          <a:prstGeom prst="roundRect">
            <a:avLst/>
          </a:prstGeom>
          <a:solidFill>
            <a:srgbClr val="E3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Binmek</a:t>
            </a:r>
          </a:p>
        </p:txBody>
      </p:sp>
      <p:sp>
        <p:nvSpPr>
          <p:cNvPr id="37" name="Dikdörtgen: Köşeleri Yuvarlatılmış 36">
            <a:extLst>
              <a:ext uri="{FF2B5EF4-FFF2-40B4-BE49-F238E27FC236}">
                <a16:creationId xmlns:a16="http://schemas.microsoft.com/office/drawing/2014/main" id="{FDCD5799-B9B5-E620-B105-E39CC9F75245}"/>
              </a:ext>
            </a:extLst>
          </p:cNvPr>
          <p:cNvSpPr/>
          <p:nvPr/>
        </p:nvSpPr>
        <p:spPr>
          <a:xfrm>
            <a:off x="6484217" y="5808838"/>
            <a:ext cx="2127183" cy="558265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Complete:</a:t>
            </a:r>
          </a:p>
        </p:txBody>
      </p: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7CC4B52B-478C-79DA-D423-FD44B951EF82}"/>
              </a:ext>
            </a:extLst>
          </p:cNvPr>
          <p:cNvSpPr/>
          <p:nvPr/>
        </p:nvSpPr>
        <p:spPr>
          <a:xfrm>
            <a:off x="8611400" y="5808837"/>
            <a:ext cx="2127183" cy="558265"/>
          </a:xfrm>
          <a:prstGeom prst="roundRect">
            <a:avLst/>
          </a:prstGeom>
          <a:solidFill>
            <a:srgbClr val="D19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Tamamlamak</a:t>
            </a:r>
          </a:p>
        </p:txBody>
      </p:sp>
      <p:pic>
        <p:nvPicPr>
          <p:cNvPr id="39" name="Resim 38">
            <a:extLst>
              <a:ext uri="{FF2B5EF4-FFF2-40B4-BE49-F238E27FC236}">
                <a16:creationId xmlns:a16="http://schemas.microsoft.com/office/drawing/2014/main" id="{8F092034-419D-58E4-0ABA-F5445C6B3B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215" r="-7571" b="25685"/>
          <a:stretch/>
        </p:blipFill>
        <p:spPr>
          <a:xfrm>
            <a:off x="5921816" y="2456846"/>
            <a:ext cx="348367" cy="266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82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3" grpId="0" animBg="1"/>
      <p:bldP spid="14" grpId="0" animBg="1"/>
      <p:bldP spid="16" grpId="0" animBg="1"/>
      <p:bldP spid="19" grpId="0" animBg="1"/>
      <p:bldP spid="20" grpId="0" animBg="1"/>
      <p:bldP spid="23" grpId="0" animBg="1"/>
      <p:bldP spid="24" grpId="0" animBg="1"/>
      <p:bldP spid="27" grpId="0" animBg="1"/>
      <p:bldP spid="28" grpId="0" animBg="1"/>
      <p:bldP spid="30" grpId="0" animBg="1"/>
      <p:bldP spid="32" grpId="0" animBg="1"/>
      <p:bldP spid="34" grpId="0" animBg="1"/>
      <p:bldP spid="36" grpId="0" animBg="1"/>
      <p:bldP spid="3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1AF37E4-BF3D-0EEC-FEE5-788E258C09C5}"/>
              </a:ext>
            </a:extLst>
          </p:cNvPr>
          <p:cNvSpPr txBox="1"/>
          <p:nvPr/>
        </p:nvSpPr>
        <p:spPr>
          <a:xfrm>
            <a:off x="243695" y="3178834"/>
            <a:ext cx="776161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https://www.egetolgayaltinay.com/lessons/127</a:t>
            </a:r>
            <a:r>
              <a:rPr lang="tr-TR" sz="2400" b="1" i="1" dirty="0"/>
              <a:t> </a:t>
            </a:r>
          </a:p>
          <a:p>
            <a:endParaRPr lang="tr-TR" sz="2400" b="1" i="1" dirty="0"/>
          </a:p>
          <a:p>
            <a:endParaRPr lang="tr-TR" sz="2400" b="1" i="1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E96D5B4-DF2D-8D8C-092D-E72BB08255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2935">
            <a:off x="7933178" y="3424687"/>
            <a:ext cx="3805213" cy="24483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88681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1AF37E4-BF3D-0EEC-FEE5-788E258C09C5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https://www.egetolgayaltinay.com/lessons/130</a:t>
            </a:r>
            <a:r>
              <a:rPr lang="tr-TR" sz="2400" b="1" i="1" dirty="0"/>
              <a:t> </a:t>
            </a:r>
          </a:p>
          <a:p>
            <a:endParaRPr lang="tr-TR" sz="2400" b="1" i="1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D4A94AA-0C7E-4EB2-9F28-84671F75A5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3984">
            <a:off x="8291422" y="3072441"/>
            <a:ext cx="3017808" cy="30178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7CA57DA9-E0B2-CB7D-7BB2-0BA1795A43A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14" b="40629"/>
          <a:stretch/>
        </p:blipFill>
        <p:spPr>
          <a:xfrm>
            <a:off x="1131498" y="5038587"/>
            <a:ext cx="5689121" cy="143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9978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AED77BB-A157-B2E0-4280-93FF85B2E051}"/>
              </a:ext>
            </a:extLst>
          </p:cNvPr>
          <p:cNvSpPr txBox="1"/>
          <p:nvPr/>
        </p:nvSpPr>
        <p:spPr>
          <a:xfrm>
            <a:off x="1627517" y="914400"/>
            <a:ext cx="893696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800" b="1" dirty="0"/>
              <a:t>SAMPLE</a:t>
            </a:r>
          </a:p>
          <a:p>
            <a:r>
              <a:rPr lang="tr-TR" sz="13800" b="1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8621356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68F7AE08-9F00-6A60-A9D7-BEADCD9C22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171" y="1515193"/>
            <a:ext cx="7095306" cy="341911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C3DCE7F7-2919-79CB-80DB-C21FB27D8DD3}"/>
              </a:ext>
            </a:extLst>
          </p:cNvPr>
          <p:cNvSpPr/>
          <p:nvPr/>
        </p:nvSpPr>
        <p:spPr>
          <a:xfrm>
            <a:off x="2587924" y="3631722"/>
            <a:ext cx="457200" cy="379562"/>
          </a:xfrm>
          <a:prstGeom prst="ellipse">
            <a:avLst/>
          </a:prstGeom>
          <a:solidFill>
            <a:srgbClr val="B465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003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7EEB54E-1222-E795-D075-70080F43A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665" y="1513126"/>
            <a:ext cx="6871646" cy="330904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922D45B-B355-200E-D167-A444B8E0282F}"/>
              </a:ext>
            </a:extLst>
          </p:cNvPr>
          <p:cNvSpPr/>
          <p:nvPr/>
        </p:nvSpPr>
        <p:spPr>
          <a:xfrm>
            <a:off x="2478489" y="3239219"/>
            <a:ext cx="457200" cy="379562"/>
          </a:xfrm>
          <a:prstGeom prst="ellipse">
            <a:avLst/>
          </a:prstGeom>
          <a:solidFill>
            <a:srgbClr val="B465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3237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D196509-C164-3405-20F0-0F99B819F9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467" y="1400714"/>
            <a:ext cx="8015144" cy="3593979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27F6023-BE97-D6AA-0E16-DDF29D7B8730}"/>
              </a:ext>
            </a:extLst>
          </p:cNvPr>
          <p:cNvSpPr/>
          <p:nvPr/>
        </p:nvSpPr>
        <p:spPr>
          <a:xfrm>
            <a:off x="2191108" y="3761118"/>
            <a:ext cx="457200" cy="379562"/>
          </a:xfrm>
          <a:prstGeom prst="ellipse">
            <a:avLst/>
          </a:prstGeom>
          <a:solidFill>
            <a:srgbClr val="B465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282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04F18CA-30DB-E911-8E48-34E97181F7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5"/>
          <a:stretch/>
        </p:blipFill>
        <p:spPr>
          <a:xfrm>
            <a:off x="2132612" y="790844"/>
            <a:ext cx="7418039" cy="4876711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B509830-2C1A-F4CA-9509-0D155D1C5BA9}"/>
              </a:ext>
            </a:extLst>
          </p:cNvPr>
          <p:cNvSpPr/>
          <p:nvPr/>
        </p:nvSpPr>
        <p:spPr>
          <a:xfrm>
            <a:off x="2412749" y="4891178"/>
            <a:ext cx="457200" cy="379562"/>
          </a:xfrm>
          <a:prstGeom prst="ellipse">
            <a:avLst/>
          </a:prstGeom>
          <a:solidFill>
            <a:srgbClr val="B465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205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478E87F-1A52-4C3B-2380-DAE2B93133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680" y="780511"/>
            <a:ext cx="5162550" cy="512445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67999FB-66AC-F3F8-77EA-0C8B43CACEF7}"/>
              </a:ext>
            </a:extLst>
          </p:cNvPr>
          <p:cNvSpPr/>
          <p:nvPr/>
        </p:nvSpPr>
        <p:spPr>
          <a:xfrm>
            <a:off x="3312543" y="5270741"/>
            <a:ext cx="457200" cy="379562"/>
          </a:xfrm>
          <a:prstGeom prst="ellipse">
            <a:avLst/>
          </a:prstGeom>
          <a:solidFill>
            <a:srgbClr val="B465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565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A4B8604-33D9-CB62-FCC2-98A03B52AC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171" y="1209403"/>
            <a:ext cx="8310148" cy="3975071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28E6E55-8680-F50E-D3EA-FFA9921F1DA0}"/>
              </a:ext>
            </a:extLst>
          </p:cNvPr>
          <p:cNvSpPr/>
          <p:nvPr/>
        </p:nvSpPr>
        <p:spPr>
          <a:xfrm>
            <a:off x="2123681" y="3429000"/>
            <a:ext cx="457200" cy="379562"/>
          </a:xfrm>
          <a:prstGeom prst="ellipse">
            <a:avLst/>
          </a:prstGeom>
          <a:solidFill>
            <a:srgbClr val="B465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022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B5CB7BB-645D-E747-4304-D8446450A7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040" y="481731"/>
            <a:ext cx="6670465" cy="570236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B97E66C-1514-BCB7-BD60-DF5EB7FEB2C4}"/>
              </a:ext>
            </a:extLst>
          </p:cNvPr>
          <p:cNvSpPr/>
          <p:nvPr/>
        </p:nvSpPr>
        <p:spPr>
          <a:xfrm>
            <a:off x="6745856" y="2234243"/>
            <a:ext cx="457200" cy="379562"/>
          </a:xfrm>
          <a:prstGeom prst="ellipse">
            <a:avLst/>
          </a:prstGeom>
          <a:solidFill>
            <a:srgbClr val="B465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700" dirty="0" err="1"/>
              <a:t>eta</a:t>
            </a:r>
            <a:endParaRPr lang="tr-TR" sz="7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8190EEB-2DF6-01C8-335D-2388FB7557B7}"/>
              </a:ext>
            </a:extLst>
          </p:cNvPr>
          <p:cNvSpPr/>
          <p:nvPr/>
        </p:nvSpPr>
        <p:spPr>
          <a:xfrm>
            <a:off x="2715074" y="5486401"/>
            <a:ext cx="457200" cy="379562"/>
          </a:xfrm>
          <a:prstGeom prst="ellipse">
            <a:avLst/>
          </a:prstGeom>
          <a:solidFill>
            <a:srgbClr val="B465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068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2AD5BCB-1282-1AC3-2FC4-523E860B36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30" y="629728"/>
            <a:ext cx="6666032" cy="54435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75F1C7A0-A16A-FC0D-3667-F98C3E1A09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270" y="1921189"/>
            <a:ext cx="3871014" cy="301562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C7E54B3-BE99-58A4-2674-36FBBAA38DBB}"/>
              </a:ext>
            </a:extLst>
          </p:cNvPr>
          <p:cNvSpPr/>
          <p:nvPr/>
        </p:nvSpPr>
        <p:spPr>
          <a:xfrm>
            <a:off x="7090913" y="4287330"/>
            <a:ext cx="457200" cy="379562"/>
          </a:xfrm>
          <a:prstGeom prst="ellipse">
            <a:avLst/>
          </a:prstGeom>
          <a:solidFill>
            <a:srgbClr val="B465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383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2AD5BCB-1282-1AC3-2FC4-523E860B36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3" y="0"/>
            <a:ext cx="6666032" cy="54435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536EC552-9EB5-C908-2239-6E736ACF78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"/>
          <a:stretch/>
        </p:blipFill>
        <p:spPr>
          <a:xfrm>
            <a:off x="6355481" y="4492161"/>
            <a:ext cx="5440029" cy="165847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AFA1799E-ED4F-0D59-28B2-D6C44CB70E25}"/>
              </a:ext>
            </a:extLst>
          </p:cNvPr>
          <p:cNvSpPr/>
          <p:nvPr/>
        </p:nvSpPr>
        <p:spPr>
          <a:xfrm>
            <a:off x="9980762" y="5555413"/>
            <a:ext cx="457200" cy="379562"/>
          </a:xfrm>
          <a:prstGeom prst="ellipse">
            <a:avLst/>
          </a:prstGeom>
          <a:solidFill>
            <a:srgbClr val="B465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371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2AD5BCB-1282-1AC3-2FC4-523E860B36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30" y="629728"/>
            <a:ext cx="6666032" cy="54435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1DBCED40-4809-1F7D-BFCF-1DBEB7BCF1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500" y="2338254"/>
            <a:ext cx="4913376" cy="260468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ACFE7897-A76C-3240-12D2-EFE5C33BECB7}"/>
              </a:ext>
            </a:extLst>
          </p:cNvPr>
          <p:cNvSpPr/>
          <p:nvPr/>
        </p:nvSpPr>
        <p:spPr>
          <a:xfrm>
            <a:off x="6877500" y="3864636"/>
            <a:ext cx="457200" cy="379562"/>
          </a:xfrm>
          <a:prstGeom prst="ellipse">
            <a:avLst/>
          </a:prstGeom>
          <a:solidFill>
            <a:srgbClr val="B465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346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5D650191-E93A-A292-B89A-82509D904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86" y="700606"/>
            <a:ext cx="4951320" cy="495132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B256B54E-2C27-901A-60EC-9B7FEC0F7430}"/>
              </a:ext>
            </a:extLst>
          </p:cNvPr>
          <p:cNvSpPr txBox="1"/>
          <p:nvPr/>
        </p:nvSpPr>
        <p:spPr>
          <a:xfrm>
            <a:off x="6476466" y="2793684"/>
            <a:ext cx="410133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</a:t>
            </a:r>
            <a:r>
              <a:rPr lang="tr-TR" sz="4000" b="1" dirty="0" err="1">
                <a:solidFill>
                  <a:schemeClr val="tx1"/>
                </a:solidFill>
              </a:rPr>
              <a:t>Tolgay</a:t>
            </a:r>
            <a:r>
              <a:rPr lang="tr-TR" sz="4000" b="1" dirty="0">
                <a:solidFill>
                  <a:schemeClr val="tx1"/>
                </a:solidFill>
              </a:rPr>
              <a:t>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Akköprü</a:t>
            </a:r>
            <a:r>
              <a:rPr lang="tr-TR" sz="2800" b="1" dirty="0">
                <a:solidFill>
                  <a:schemeClr val="tx1"/>
                </a:solidFill>
              </a:rPr>
              <a:t> Ortaokulu  </a:t>
            </a:r>
            <a:r>
              <a:rPr lang="tr-TR" sz="2800" b="1" dirty="0" err="1">
                <a:solidFill>
                  <a:schemeClr val="tx1"/>
                </a:solidFill>
              </a:rPr>
              <a:t>Tuşba</a:t>
            </a:r>
            <a:r>
              <a:rPr lang="tr-TR" sz="28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7155246-9B9F-B257-B1FD-EBF41CA6FAC9}"/>
              </a:ext>
            </a:extLst>
          </p:cNvPr>
          <p:cNvSpPr txBox="1"/>
          <p:nvPr/>
        </p:nvSpPr>
        <p:spPr>
          <a:xfrm>
            <a:off x="4340734" y="5803451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C705EFD2-3B45-927A-2113-B73C33787E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077" y="498188"/>
            <a:ext cx="2295496" cy="2295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FD5F7A64-7F21-261B-E481-26772BBC2E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989" y="346663"/>
            <a:ext cx="2548225" cy="25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134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931</Words>
  <Application>Microsoft Office PowerPoint</Application>
  <PresentationFormat>Geniş ekran</PresentationFormat>
  <Paragraphs>287</Paragraphs>
  <Slides>39</Slides>
  <Notes>39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8</cp:revision>
  <dcterms:created xsi:type="dcterms:W3CDTF">2022-12-13T15:08:22Z</dcterms:created>
  <dcterms:modified xsi:type="dcterms:W3CDTF">2022-12-17T17:07:37Z</dcterms:modified>
</cp:coreProperties>
</file>