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3" r:id="rId4"/>
    <p:sldId id="274" r:id="rId5"/>
    <p:sldId id="275" r:id="rId6"/>
    <p:sldId id="260" r:id="rId7"/>
    <p:sldId id="257" r:id="rId8"/>
    <p:sldId id="261" r:id="rId9"/>
    <p:sldId id="262" r:id="rId10"/>
    <p:sldId id="263" r:id="rId11"/>
    <p:sldId id="264" r:id="rId12"/>
    <p:sldId id="265" r:id="rId13"/>
    <p:sldId id="267" r:id="rId14"/>
    <p:sldId id="268" r:id="rId15"/>
    <p:sldId id="276" r:id="rId16"/>
    <p:sldId id="266" r:id="rId17"/>
    <p:sldId id="258" r:id="rId18"/>
    <p:sldId id="269" r:id="rId19"/>
    <p:sldId id="259" r:id="rId20"/>
    <p:sldId id="270" r:id="rId2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6663"/>
    <a:srgbClr val="45B1AB"/>
    <a:srgbClr val="66FFFF"/>
    <a:srgbClr val="0F9D9D"/>
    <a:srgbClr val="FFDB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74" autoAdjust="0"/>
    <p:restoredTop sz="94660"/>
  </p:normalViewPr>
  <p:slideViewPr>
    <p:cSldViewPr snapToGrid="0">
      <p:cViewPr varScale="1">
        <p:scale>
          <a:sx n="72" d="100"/>
          <a:sy n="72" d="100"/>
        </p:scale>
        <p:origin x="4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6FF8A2A-24BE-4380-B361-3D76FA9412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F6981A9-DA63-4160-831B-60789A73E2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F054369-320E-41A9-9FC6-7F95A27C1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3056-57DE-453F-A75B-43CFB5A39DC4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A3DEC81-F979-48BD-9856-F4B4F605A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42E4348-E80A-4189-BCA0-17BAE8102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DA8AB-31A9-48E1-A110-F0D77BF735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152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A281C86-DDDC-47B7-9757-17D8381F8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BCB3731-39B6-4A13-806C-071D8887B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88CBC6B-FE6A-41C2-B45B-5A329E893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3056-57DE-453F-A75B-43CFB5A39DC4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0B14988-3804-4075-AB41-70D43F0C4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9932572-20A3-4D81-B9C8-B3796E36B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DA8AB-31A9-48E1-A110-F0D77BF735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1468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17C748-0276-4D2E-B45A-25EB973D0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D548197-B1F1-4653-90E0-D175037D8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62EAFFE-9029-4E48-9565-7FF7F256D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3056-57DE-453F-A75B-43CFB5A39DC4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80CD28B-6ABF-4641-8D62-C47A94F93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996CF78-8179-47C2-A004-3240E9507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DA8AB-31A9-48E1-A110-F0D77BF735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02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904879-89A1-4401-8474-00CCB44DD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FD607FB-8007-4B2E-A697-32EB1E3DFA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7A8B981-6293-402F-886D-DBC626A05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EB0933B-B91D-4722-94B8-DD31CCB75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3056-57DE-453F-A75B-43CFB5A39DC4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4CF9A77-240D-461B-98A7-9F351A734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114CA3B-08B7-40EC-9C8E-144A453CB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DA8AB-31A9-48E1-A110-F0D77BF735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1433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475799-64DD-46A6-831B-2CE4A1CD7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12DFBC2-ED2B-4580-AEB9-4290A521B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4BF2E08-490B-4757-84E9-0AECBC4341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5941220-6CC6-4154-B5D0-70C907498E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29E35F82-058D-40C2-B2E6-29045EF3A3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B0CD7B46-4EE7-4357-868E-A4303C1DD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3056-57DE-453F-A75B-43CFB5A39DC4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CE3FD232-AC71-4600-930A-B15D4FC56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9153C9E2-C595-4894-837C-86EABEC86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DA8AB-31A9-48E1-A110-F0D77BF735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1995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CA66B1B-D89D-4727-8AC6-6BBBFCE98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8D221B8-1B67-4105-BC86-5787643D7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3056-57DE-453F-A75B-43CFB5A39DC4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C8EAC23-CC38-4436-8C4F-8172A30E8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8C8FC60-151D-4A76-8C6D-20E7FD90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DA8AB-31A9-48E1-A110-F0D77BF735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0838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0EE46329-A197-42C0-9A3F-DE51AFF16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3056-57DE-453F-A75B-43CFB5A39DC4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32B94CCF-2EE3-4E1D-9AAA-C7FC4FFC1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2C7D35D-0038-4FDB-9D29-970DE77C8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DA8AB-31A9-48E1-A110-F0D77BF735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7114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EF6919-FB27-4CB9-B4A2-AB1732C66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87AF723-0F7D-42AD-B9C5-4A73E67CFD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9CA4296-D74C-4B1E-BD83-E306E2FA37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C92D397-A2BE-49A8-A82B-14BF8099B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3056-57DE-453F-A75B-43CFB5A39DC4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EA72D33-FF37-46D1-A827-731ABC69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9976671-8196-40C4-B725-FC999A220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DA8AB-31A9-48E1-A110-F0D77BF735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4670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59CEA5-6FAB-45D6-BF42-4DE868D01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ED0AC3A-0E62-4967-B5CD-E6E811CF92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9DB6439-F47E-47ED-8032-1DC2CD3707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B4498B4-7911-410E-985D-8E20EBD44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3056-57DE-453F-A75B-43CFB5A39DC4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3AE7038-05EF-4AC6-BCDE-8340F8601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D1329AE-9AEB-4A67-81EB-E0A6E9B8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DA8AB-31A9-48E1-A110-F0D77BF735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7117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F6479F1-9880-4017-869D-DE1465CEE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9A25CF8-6ED5-40D1-AA10-A5BF11BF5B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CEF1633-7164-4DE6-A502-451482939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3056-57DE-453F-A75B-43CFB5A39DC4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DCDAEA7-530F-4A1D-A6AC-407FDF431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51876EA-28C3-4312-A921-5B93A294F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DA8AB-31A9-48E1-A110-F0D77BF735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8661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DA44435-77B7-4233-9EF0-7F58ECFBC2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409D7D2-4B9E-408D-8246-52AAE20D36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BE3CE61-858C-4AD0-BE19-B001F1399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3056-57DE-453F-A75B-43CFB5A39DC4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7642C40-234A-42AC-BB9E-0DEC310F5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6A0333D-339C-4274-882A-E14E7899D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DA8AB-31A9-48E1-A110-F0D77BF735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437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690DE2C5-66D4-4A50-BCC5-87F00A905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52E9FF7-D5D6-4448-AD9A-6F2C89E86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5046AB6-51E8-4911-8199-6E410FE391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33056-57DE-453F-A75B-43CFB5A39DC4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13EE77B-AA09-46A3-9AA8-AF63D7F664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A2B80AA-C5B3-41A3-8288-32BEB860E1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DA8AB-31A9-48E1-A110-F0D77BF735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2444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2E59993-668D-487B-9FC5-A1C189ED6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037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18" descr="It Could Be Worse: June 1 | Real Rock 97.7 QLZ">
            <a:extLst>
              <a:ext uri="{FF2B5EF4-FFF2-40B4-BE49-F238E27FC236}">
                <a16:creationId xmlns:a16="http://schemas.microsoft.com/office/drawing/2014/main" id="{EACAC927-66F4-49D9-AD9C-6BEC737BE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3979">
            <a:off x="1414797" y="595308"/>
            <a:ext cx="1084407" cy="90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t Could Be Worse: June 1 | Real Rock 97.7 QLZ">
            <a:extLst>
              <a:ext uri="{FF2B5EF4-FFF2-40B4-BE49-F238E27FC236}">
                <a16:creationId xmlns:a16="http://schemas.microsoft.com/office/drawing/2014/main" id="{9BCC5A2A-5D8A-4F99-9B84-E95E8D490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297691" y="3348227"/>
            <a:ext cx="1084407" cy="90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ostcard Clipart Clip Art PNG Image | Transparent PNG Free Download on  SeekPNG">
            <a:extLst>
              <a:ext uri="{FF2B5EF4-FFF2-40B4-BE49-F238E27FC236}">
                <a16:creationId xmlns:a16="http://schemas.microsoft.com/office/drawing/2014/main" id="{48A3BAD1-0A6E-4BF7-8CC9-5C30B6C0C2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1" t="7593" r="20535" b="6226"/>
          <a:stretch/>
        </p:blipFill>
        <p:spPr bwMode="auto">
          <a:xfrm>
            <a:off x="4645911" y="4864279"/>
            <a:ext cx="1490045" cy="108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aşlık 1">
            <a:extLst>
              <a:ext uri="{FF2B5EF4-FFF2-40B4-BE49-F238E27FC236}">
                <a16:creationId xmlns:a16="http://schemas.microsoft.com/office/drawing/2014/main" id="{E5A30330-0E7D-4454-A690-C762BB70A8D2}"/>
              </a:ext>
            </a:extLst>
          </p:cNvPr>
          <p:cNvSpPr txBox="1">
            <a:spLocks/>
          </p:cNvSpPr>
          <p:nvPr/>
        </p:nvSpPr>
        <p:spPr>
          <a:xfrm>
            <a:off x="2347912" y="95250"/>
            <a:ext cx="68484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b="1" dirty="0" err="1">
                <a:solidFill>
                  <a:srgbClr val="286663"/>
                </a:solidFill>
              </a:rPr>
              <a:t>Ways</a:t>
            </a:r>
            <a:r>
              <a:rPr lang="tr-TR" b="1" dirty="0">
                <a:solidFill>
                  <a:srgbClr val="286663"/>
                </a:solidFill>
              </a:rPr>
              <a:t> of </a:t>
            </a:r>
            <a:r>
              <a:rPr lang="tr-TR" b="1" dirty="0" err="1">
                <a:solidFill>
                  <a:srgbClr val="286663"/>
                </a:solidFill>
              </a:rPr>
              <a:t>Communication</a:t>
            </a:r>
            <a:endParaRPr lang="tr-TR" b="1" dirty="0">
              <a:solidFill>
                <a:srgbClr val="286663"/>
              </a:solidFill>
            </a:endParaRPr>
          </a:p>
        </p:txBody>
      </p:sp>
      <p:pic>
        <p:nvPicPr>
          <p:cNvPr id="1026" name="Picture 2" descr="Ancient Caveman with Stone Spear Character Icon Cartoon Design Vector  Illustration Stock Vector - Illustration of isolated, heritage: 112684476">
            <a:extLst>
              <a:ext uri="{FF2B5EF4-FFF2-40B4-BE49-F238E27FC236}">
                <a16:creationId xmlns:a16="http://schemas.microsoft.com/office/drawing/2014/main" id="{9EE4EEB1-2C93-4699-BB2D-319CF79C2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35386" y="4678196"/>
            <a:ext cx="1283179" cy="128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D8F9DF4C-58DF-4623-8FDA-B5DC545D0B4E}"/>
              </a:ext>
            </a:extLst>
          </p:cNvPr>
          <p:cNvSpPr/>
          <p:nvPr/>
        </p:nvSpPr>
        <p:spPr>
          <a:xfrm>
            <a:off x="648445" y="1191112"/>
            <a:ext cx="2491531" cy="622621"/>
          </a:xfrm>
          <a:prstGeom prst="rect">
            <a:avLst/>
          </a:prstGeom>
          <a:solidFill>
            <a:srgbClr val="286663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/>
              <a:t>In</a:t>
            </a:r>
            <a:r>
              <a:rPr lang="tr-TR" sz="2000" b="1" dirty="0"/>
              <a:t> </a:t>
            </a:r>
            <a:r>
              <a:rPr lang="tr-TR" sz="2000" b="1" dirty="0" err="1"/>
              <a:t>the</a:t>
            </a:r>
            <a:r>
              <a:rPr lang="tr-TR" sz="2000" b="1" dirty="0"/>
              <a:t> </a:t>
            </a:r>
            <a:r>
              <a:rPr lang="tr-TR" sz="2000" b="1" dirty="0" err="1"/>
              <a:t>Past</a:t>
            </a:r>
            <a:endParaRPr lang="tr-TR" sz="2000" b="1" dirty="0"/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D6B73709-B2D0-4258-B17E-0202F7364D36}"/>
              </a:ext>
            </a:extLst>
          </p:cNvPr>
          <p:cNvSpPr/>
          <p:nvPr/>
        </p:nvSpPr>
        <p:spPr>
          <a:xfrm>
            <a:off x="812929" y="1914215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Smoke</a:t>
            </a:r>
            <a:r>
              <a:rPr lang="tr-TR" dirty="0"/>
              <a:t> </a:t>
            </a:r>
            <a:r>
              <a:rPr lang="tr-TR" dirty="0" err="1"/>
              <a:t>Signals</a:t>
            </a:r>
            <a:endParaRPr lang="tr-TR" dirty="0"/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55DAD05C-2ED9-4C9F-A54B-27AC3AC51667}"/>
              </a:ext>
            </a:extLst>
          </p:cNvPr>
          <p:cNvSpPr/>
          <p:nvPr/>
        </p:nvSpPr>
        <p:spPr>
          <a:xfrm>
            <a:off x="805124" y="3212406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Messenger </a:t>
            </a:r>
            <a:r>
              <a:rPr lang="tr-TR" dirty="0" err="1"/>
              <a:t>Birds</a:t>
            </a:r>
            <a:endParaRPr lang="tr-TR" dirty="0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D62323F4-9740-482A-B367-7E1AA488AC7E}"/>
              </a:ext>
            </a:extLst>
          </p:cNvPr>
          <p:cNvSpPr/>
          <p:nvPr/>
        </p:nvSpPr>
        <p:spPr>
          <a:xfrm>
            <a:off x="3286959" y="1171878"/>
            <a:ext cx="2491531" cy="622621"/>
          </a:xfrm>
          <a:prstGeom prst="rect">
            <a:avLst/>
          </a:prstGeom>
          <a:solidFill>
            <a:srgbClr val="286663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/>
              <a:t>Old</a:t>
            </a:r>
            <a:r>
              <a:rPr lang="tr-TR" sz="2000" b="1" dirty="0"/>
              <a:t> </a:t>
            </a:r>
            <a:r>
              <a:rPr lang="tr-TR" sz="2000" b="1" dirty="0" err="1"/>
              <a:t>Fashioned</a:t>
            </a:r>
            <a:endParaRPr lang="tr-TR" sz="2000" b="1" dirty="0"/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9223F6BC-A65D-426A-BAD4-3FDF9E855171}"/>
              </a:ext>
            </a:extLst>
          </p:cNvPr>
          <p:cNvSpPr/>
          <p:nvPr/>
        </p:nvSpPr>
        <p:spPr>
          <a:xfrm>
            <a:off x="3459732" y="1877203"/>
            <a:ext cx="2105636" cy="662730"/>
          </a:xfrm>
          <a:prstGeom prst="roundRect">
            <a:avLst/>
          </a:prstGeom>
          <a:solidFill>
            <a:srgbClr val="45B1AB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Sending</a:t>
            </a:r>
            <a:r>
              <a:rPr lang="tr-TR" dirty="0"/>
              <a:t> </a:t>
            </a:r>
            <a:r>
              <a:rPr lang="tr-TR" dirty="0" err="1"/>
              <a:t>Letters</a:t>
            </a:r>
            <a:r>
              <a:rPr lang="tr-TR" dirty="0"/>
              <a:t> / </a:t>
            </a:r>
            <a:r>
              <a:rPr lang="tr-TR" dirty="0" err="1"/>
              <a:t>Postcards</a:t>
            </a:r>
            <a:endParaRPr lang="tr-TR" dirty="0"/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98D4B3BF-1E45-4075-BC76-170AC9DE44BD}"/>
              </a:ext>
            </a:extLst>
          </p:cNvPr>
          <p:cNvSpPr/>
          <p:nvPr/>
        </p:nvSpPr>
        <p:spPr>
          <a:xfrm>
            <a:off x="3479906" y="3235292"/>
            <a:ext cx="2105636" cy="662730"/>
          </a:xfrm>
          <a:prstGeom prst="roundRect">
            <a:avLst/>
          </a:prstGeom>
          <a:solidFill>
            <a:srgbClr val="45B1AB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Telegraph</a:t>
            </a:r>
            <a:endParaRPr lang="tr-TR" dirty="0"/>
          </a:p>
        </p:txBody>
      </p:sp>
      <p:pic>
        <p:nvPicPr>
          <p:cNvPr id="1030" name="Picture 6" descr="Telegraph Operator Royalty Free Cliparts, Vectors, And Stock Illustration.  Image 28346134.">
            <a:extLst>
              <a:ext uri="{FF2B5EF4-FFF2-40B4-BE49-F238E27FC236}">
                <a16:creationId xmlns:a16="http://schemas.microsoft.com/office/drawing/2014/main" id="{AC4721F7-5FC9-454B-BB84-38757EDFB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518" y="4802195"/>
            <a:ext cx="1558008" cy="136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Dikdörtgen 15">
            <a:extLst>
              <a:ext uri="{FF2B5EF4-FFF2-40B4-BE49-F238E27FC236}">
                <a16:creationId xmlns:a16="http://schemas.microsoft.com/office/drawing/2014/main" id="{DF06BB91-CAD4-4628-BD87-643FB63BC086}"/>
              </a:ext>
            </a:extLst>
          </p:cNvPr>
          <p:cNvSpPr/>
          <p:nvPr/>
        </p:nvSpPr>
        <p:spPr>
          <a:xfrm>
            <a:off x="6319657" y="1221467"/>
            <a:ext cx="4643001" cy="622621"/>
          </a:xfrm>
          <a:prstGeom prst="rect">
            <a:avLst/>
          </a:prstGeom>
          <a:solidFill>
            <a:srgbClr val="286663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/>
              <a:t>Modern </a:t>
            </a:r>
            <a:r>
              <a:rPr lang="tr-TR" sz="2000" b="1" dirty="0" err="1"/>
              <a:t>Ways</a:t>
            </a:r>
            <a:endParaRPr lang="tr-TR" sz="2000" b="1" dirty="0"/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2E1EC5A8-8F7C-41CB-9633-34DF818D4C7E}"/>
              </a:ext>
            </a:extLst>
          </p:cNvPr>
          <p:cNvSpPr/>
          <p:nvPr/>
        </p:nvSpPr>
        <p:spPr>
          <a:xfrm>
            <a:off x="6512605" y="1957996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Making phone calls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B5FF5484-5C41-4D3B-8CB2-7B63BF65E81A}"/>
              </a:ext>
            </a:extLst>
          </p:cNvPr>
          <p:cNvSpPr/>
          <p:nvPr/>
        </p:nvSpPr>
        <p:spPr>
          <a:xfrm>
            <a:off x="6512605" y="2709071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Texting messages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1D6C3195-EC3F-4D4E-9D7C-0EBBFF68E638}"/>
              </a:ext>
            </a:extLst>
          </p:cNvPr>
          <p:cNvSpPr/>
          <p:nvPr/>
        </p:nvSpPr>
        <p:spPr>
          <a:xfrm>
            <a:off x="6512605" y="3460146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Using social networks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9DE4D679-6B65-4462-8E45-1E2F4A6F7F7F}"/>
              </a:ext>
            </a:extLst>
          </p:cNvPr>
          <p:cNvSpPr/>
          <p:nvPr/>
        </p:nvSpPr>
        <p:spPr>
          <a:xfrm>
            <a:off x="6512605" y="4211221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Sending emails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6FBF2FCF-8D64-4ECD-A3F8-48B45BDFDC33}"/>
              </a:ext>
            </a:extLst>
          </p:cNvPr>
          <p:cNvSpPr/>
          <p:nvPr/>
        </p:nvSpPr>
        <p:spPr>
          <a:xfrm>
            <a:off x="6512605" y="5713371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Talking face to face</a:t>
            </a: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647DEEF6-60A8-41D8-8FC5-9069F2C271BF}"/>
              </a:ext>
            </a:extLst>
          </p:cNvPr>
          <p:cNvSpPr/>
          <p:nvPr/>
        </p:nvSpPr>
        <p:spPr>
          <a:xfrm>
            <a:off x="6512605" y="4962296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Video chats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E4669835-ABBC-4E88-94D1-A8685DF3FAB7}"/>
              </a:ext>
            </a:extLst>
          </p:cNvPr>
          <p:cNvSpPr/>
          <p:nvPr/>
        </p:nvSpPr>
        <p:spPr>
          <a:xfrm>
            <a:off x="8641157" y="1957996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Telefon araması yapmak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42E1117D-5D9B-4D03-B916-EB5DB0F186EB}"/>
              </a:ext>
            </a:extLst>
          </p:cNvPr>
          <p:cNvSpPr/>
          <p:nvPr/>
        </p:nvSpPr>
        <p:spPr>
          <a:xfrm>
            <a:off x="8641157" y="2709071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Mesaj göndermek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7A3F9D22-A6AC-4770-A34B-10FDEAED2AA0}"/>
              </a:ext>
            </a:extLst>
          </p:cNvPr>
          <p:cNvSpPr/>
          <p:nvPr/>
        </p:nvSpPr>
        <p:spPr>
          <a:xfrm>
            <a:off x="8641157" y="3460146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Sosyal Ağları Kullanmak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E2779966-09E6-4301-89AF-F22D9DCCD746}"/>
              </a:ext>
            </a:extLst>
          </p:cNvPr>
          <p:cNvSpPr/>
          <p:nvPr/>
        </p:nvSpPr>
        <p:spPr>
          <a:xfrm>
            <a:off x="8641157" y="4211221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e-Posta Göndermek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C67C8AF1-87DF-44F3-AF35-27CD50CBEB65}"/>
              </a:ext>
            </a:extLst>
          </p:cNvPr>
          <p:cNvSpPr/>
          <p:nvPr/>
        </p:nvSpPr>
        <p:spPr>
          <a:xfrm>
            <a:off x="8641157" y="4962296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Görüntülü Görüşme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44EA0D95-5207-4A19-BB60-F2399554EFC0}"/>
              </a:ext>
            </a:extLst>
          </p:cNvPr>
          <p:cNvSpPr/>
          <p:nvPr/>
        </p:nvSpPr>
        <p:spPr>
          <a:xfrm>
            <a:off x="8641157" y="5713371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Yüz yüze konuşma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DC7C3C55-6FDE-412F-BEF1-0A5E6B38B006}"/>
              </a:ext>
            </a:extLst>
          </p:cNvPr>
          <p:cNvSpPr/>
          <p:nvPr/>
        </p:nvSpPr>
        <p:spPr>
          <a:xfrm>
            <a:off x="3471190" y="2529971"/>
            <a:ext cx="2105636" cy="662730"/>
          </a:xfrm>
          <a:prstGeom prst="roundRect">
            <a:avLst/>
          </a:prstGeom>
          <a:solidFill>
            <a:srgbClr val="66FFFF"/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600" dirty="0"/>
              <a:t>Mektup / Kartpostal Göndermek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83BCB80B-63EE-4997-BEAA-52CE8C942BA6}"/>
              </a:ext>
            </a:extLst>
          </p:cNvPr>
          <p:cNvSpPr/>
          <p:nvPr/>
        </p:nvSpPr>
        <p:spPr>
          <a:xfrm>
            <a:off x="3460253" y="3905022"/>
            <a:ext cx="2105636" cy="662730"/>
          </a:xfrm>
          <a:prstGeom prst="roundRect">
            <a:avLst/>
          </a:prstGeom>
          <a:solidFill>
            <a:srgbClr val="66FFFF"/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Telgraf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E74DA0DA-8515-46BD-ADF3-7BE22AE9798A}"/>
              </a:ext>
            </a:extLst>
          </p:cNvPr>
          <p:cNvSpPr/>
          <p:nvPr/>
        </p:nvSpPr>
        <p:spPr>
          <a:xfrm>
            <a:off x="807687" y="2539933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Duman İşaretleri</a:t>
            </a: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11B7B3AC-0D60-4338-836C-D867802B1492}"/>
              </a:ext>
            </a:extLst>
          </p:cNvPr>
          <p:cNvSpPr/>
          <p:nvPr/>
        </p:nvSpPr>
        <p:spPr>
          <a:xfrm>
            <a:off x="796750" y="3914984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Posta Kuşları</a:t>
            </a:r>
          </a:p>
        </p:txBody>
      </p:sp>
      <p:pic>
        <p:nvPicPr>
          <p:cNvPr id="1028" name="Picture 4" descr="Free Clipart: A Flying Pigeon delivering a message | wildchief">
            <a:extLst>
              <a:ext uri="{FF2B5EF4-FFF2-40B4-BE49-F238E27FC236}">
                <a16:creationId xmlns:a16="http://schemas.microsoft.com/office/drawing/2014/main" id="{A17856B6-C987-4344-9D70-2804787D8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16506" y="4354153"/>
            <a:ext cx="840495" cy="949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Free Communication Cliparts, Download Free Communication Cliparts png  images, Free ClipArts on Clipart Library">
            <a:extLst>
              <a:ext uri="{FF2B5EF4-FFF2-40B4-BE49-F238E27FC236}">
                <a16:creationId xmlns:a16="http://schemas.microsoft.com/office/drawing/2014/main" id="{AC6EC642-9E5A-434B-958D-261204472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5047" y="-4181870"/>
            <a:ext cx="147916" cy="13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hone Clipart Cartoon - Telephone Cartoon Png, Transparent Png - vhv">
            <a:extLst>
              <a:ext uri="{FF2B5EF4-FFF2-40B4-BE49-F238E27FC236}">
                <a16:creationId xmlns:a16="http://schemas.microsoft.com/office/drawing/2014/main" id="{BEF451B8-4E98-4247-84B1-46423ED16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493" y="266368"/>
            <a:ext cx="1170590" cy="84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12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72BDAB55-D843-4F97-897A-DB3B315A91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7D2ADB41-BF13-4F01-87F1-E59F7C615567}"/>
              </a:ext>
            </a:extLst>
          </p:cNvPr>
          <p:cNvSpPr/>
          <p:nvPr/>
        </p:nvSpPr>
        <p:spPr>
          <a:xfrm>
            <a:off x="7320022" y="5655248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Zararlı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1BF3B7B3-C634-4FBC-A4FF-0E859CDBD67D}"/>
              </a:ext>
            </a:extLst>
          </p:cNvPr>
          <p:cNvSpPr/>
          <p:nvPr/>
        </p:nvSpPr>
        <p:spPr>
          <a:xfrm>
            <a:off x="7320022" y="5159981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 err="1"/>
              <a:t>Harmful</a:t>
            </a:r>
            <a:endParaRPr lang="tr-TR" b="1" dirty="0"/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98C64376-D154-488F-A19B-EB568046BC1A}"/>
              </a:ext>
            </a:extLst>
          </p:cNvPr>
          <p:cNvSpPr/>
          <p:nvPr/>
        </p:nvSpPr>
        <p:spPr>
          <a:xfrm>
            <a:off x="2727893" y="5624184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Yararlı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0CC62250-6FE2-4600-A777-588F9C19EEBF}"/>
              </a:ext>
            </a:extLst>
          </p:cNvPr>
          <p:cNvSpPr/>
          <p:nvPr/>
        </p:nvSpPr>
        <p:spPr>
          <a:xfrm>
            <a:off x="2727893" y="5128917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 err="1"/>
              <a:t>Useful</a:t>
            </a:r>
            <a:endParaRPr lang="tr-TR" b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CC26241C-4CD3-4394-AE28-9AF699CE43C8}"/>
              </a:ext>
            </a:extLst>
          </p:cNvPr>
          <p:cNvSpPr txBox="1"/>
          <p:nvPr/>
        </p:nvSpPr>
        <p:spPr>
          <a:xfrm>
            <a:off x="4727275" y="53915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817FFC88-C0D9-4FAB-B121-4FF0413BB3D7}"/>
              </a:ext>
            </a:extLst>
          </p:cNvPr>
          <p:cNvSpPr txBox="1"/>
          <p:nvPr/>
        </p:nvSpPr>
        <p:spPr>
          <a:xfrm>
            <a:off x="3148574" y="4819206"/>
            <a:ext cx="606436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286663"/>
                </a:solidFill>
              </a:rPr>
              <a:t>Artılar ve eksilerden bahsederken bu kelimeleri çok kullanırız.</a:t>
            </a:r>
          </a:p>
        </p:txBody>
      </p:sp>
    </p:spTree>
    <p:extLst>
      <p:ext uri="{BB962C8B-B14F-4D97-AF65-F5344CB8AC3E}">
        <p14:creationId xmlns:p14="http://schemas.microsoft.com/office/powerpoint/2010/main" val="411384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6" grpId="0" animBg="1"/>
      <p:bldP spid="7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aydırma: Yatay 15">
            <a:extLst>
              <a:ext uri="{FF2B5EF4-FFF2-40B4-BE49-F238E27FC236}">
                <a16:creationId xmlns:a16="http://schemas.microsoft.com/office/drawing/2014/main" id="{D3ECF807-5484-47D5-BCEC-518A2E113C46}"/>
              </a:ext>
            </a:extLst>
          </p:cNvPr>
          <p:cNvSpPr/>
          <p:nvPr/>
        </p:nvSpPr>
        <p:spPr>
          <a:xfrm>
            <a:off x="8203147" y="2784795"/>
            <a:ext cx="3463387" cy="642823"/>
          </a:xfrm>
          <a:prstGeom prst="horizontalScroll">
            <a:avLst/>
          </a:prstGeom>
          <a:solidFill>
            <a:srgbClr val="286663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dirty="0">
                <a:solidFill>
                  <a:schemeClr val="bg1"/>
                </a:solidFill>
              </a:rPr>
              <a:t>Fikir ve düşüncelerini paylaşmak için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8" name="Kaydırma: Yatay 17">
            <a:extLst>
              <a:ext uri="{FF2B5EF4-FFF2-40B4-BE49-F238E27FC236}">
                <a16:creationId xmlns:a16="http://schemas.microsoft.com/office/drawing/2014/main" id="{928BA171-3641-4E66-8DF0-81072B3357C5}"/>
              </a:ext>
            </a:extLst>
          </p:cNvPr>
          <p:cNvSpPr/>
          <p:nvPr/>
        </p:nvSpPr>
        <p:spPr>
          <a:xfrm>
            <a:off x="602200" y="2253275"/>
            <a:ext cx="3463387" cy="625475"/>
          </a:xfrm>
          <a:prstGeom prst="horizontalScroll">
            <a:avLst/>
          </a:prstGeom>
          <a:solidFill>
            <a:srgbClr val="286663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chemeClr val="bg1"/>
                </a:solidFill>
              </a:rPr>
              <a:t>Yabancı dil öğrenmek için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9" name="Kaydırma: Yatay 18">
            <a:extLst>
              <a:ext uri="{FF2B5EF4-FFF2-40B4-BE49-F238E27FC236}">
                <a16:creationId xmlns:a16="http://schemas.microsoft.com/office/drawing/2014/main" id="{A2CCDC7B-13C6-49FE-B807-900D353622E2}"/>
              </a:ext>
            </a:extLst>
          </p:cNvPr>
          <p:cNvSpPr/>
          <p:nvPr/>
        </p:nvSpPr>
        <p:spPr>
          <a:xfrm>
            <a:off x="8203147" y="5690395"/>
            <a:ext cx="3463387" cy="625475"/>
          </a:xfrm>
          <a:prstGeom prst="horizontalScroll">
            <a:avLst/>
          </a:prstGeom>
          <a:solidFill>
            <a:srgbClr val="286663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400" dirty="0">
                <a:solidFill>
                  <a:schemeClr val="bg1"/>
                </a:solidFill>
              </a:rPr>
              <a:t>İhtiyaç sahibi insanlara yardım etmek için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20" name="Kaydırma: Yatay 19">
            <a:extLst>
              <a:ext uri="{FF2B5EF4-FFF2-40B4-BE49-F238E27FC236}">
                <a16:creationId xmlns:a16="http://schemas.microsoft.com/office/drawing/2014/main" id="{E488C53A-0F0E-4A37-B16B-3D9B3FD565DA}"/>
              </a:ext>
            </a:extLst>
          </p:cNvPr>
          <p:cNvSpPr/>
          <p:nvPr/>
        </p:nvSpPr>
        <p:spPr>
          <a:xfrm>
            <a:off x="4402668" y="5434012"/>
            <a:ext cx="3463387" cy="625475"/>
          </a:xfrm>
          <a:prstGeom prst="horizontalScroll">
            <a:avLst/>
          </a:prstGeom>
          <a:solidFill>
            <a:srgbClr val="286663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chemeClr val="bg1"/>
                </a:solidFill>
              </a:rPr>
              <a:t>Yiyecek sipariş etmek için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1" name="Kaydırma: Yatay 20">
            <a:extLst>
              <a:ext uri="{FF2B5EF4-FFF2-40B4-BE49-F238E27FC236}">
                <a16:creationId xmlns:a16="http://schemas.microsoft.com/office/drawing/2014/main" id="{C6F50F85-1171-49DA-83EF-136308719E49}"/>
              </a:ext>
            </a:extLst>
          </p:cNvPr>
          <p:cNvSpPr/>
          <p:nvPr/>
        </p:nvSpPr>
        <p:spPr>
          <a:xfrm>
            <a:off x="602197" y="5227459"/>
            <a:ext cx="3463387" cy="623888"/>
          </a:xfrm>
          <a:prstGeom prst="horizontalScroll">
            <a:avLst/>
          </a:prstGeom>
          <a:solidFill>
            <a:srgbClr val="286663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dirty="0">
                <a:solidFill>
                  <a:schemeClr val="bg1"/>
                </a:solidFill>
              </a:rPr>
              <a:t>İnternetten bir şeyler satın almak için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22" name="Kaydırma: Yatay 21">
            <a:extLst>
              <a:ext uri="{FF2B5EF4-FFF2-40B4-BE49-F238E27FC236}">
                <a16:creationId xmlns:a16="http://schemas.microsoft.com/office/drawing/2014/main" id="{D017BBD0-ACE4-46D0-A7D6-CBEE453A9EE1}"/>
              </a:ext>
            </a:extLst>
          </p:cNvPr>
          <p:cNvSpPr/>
          <p:nvPr/>
        </p:nvSpPr>
        <p:spPr>
          <a:xfrm>
            <a:off x="8203147" y="4246269"/>
            <a:ext cx="3463387" cy="625475"/>
          </a:xfrm>
          <a:prstGeom prst="horizontalScroll">
            <a:avLst/>
          </a:prstGeom>
          <a:solidFill>
            <a:srgbClr val="286663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chemeClr val="bg1"/>
                </a:solidFill>
              </a:rPr>
              <a:t>Cümleleri çevirmek için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3" name="Kaydırma: Yatay 22">
            <a:extLst>
              <a:ext uri="{FF2B5EF4-FFF2-40B4-BE49-F238E27FC236}">
                <a16:creationId xmlns:a16="http://schemas.microsoft.com/office/drawing/2014/main" id="{DB005871-2721-4912-BD45-C02980A414D0}"/>
              </a:ext>
            </a:extLst>
          </p:cNvPr>
          <p:cNvSpPr/>
          <p:nvPr/>
        </p:nvSpPr>
        <p:spPr>
          <a:xfrm>
            <a:off x="4402671" y="4010560"/>
            <a:ext cx="3463387" cy="623887"/>
          </a:xfrm>
          <a:prstGeom prst="horizontalScroll">
            <a:avLst/>
          </a:prstGeom>
          <a:solidFill>
            <a:srgbClr val="286663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chemeClr val="bg1"/>
                </a:solidFill>
              </a:rPr>
              <a:t>Bulmaca çözmek için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4" name="Kaydırma: Yatay 23">
            <a:extLst>
              <a:ext uri="{FF2B5EF4-FFF2-40B4-BE49-F238E27FC236}">
                <a16:creationId xmlns:a16="http://schemas.microsoft.com/office/drawing/2014/main" id="{2F5CC16D-1D81-4E59-A224-670C642E5241}"/>
              </a:ext>
            </a:extLst>
          </p:cNvPr>
          <p:cNvSpPr/>
          <p:nvPr/>
        </p:nvSpPr>
        <p:spPr>
          <a:xfrm>
            <a:off x="602197" y="3752672"/>
            <a:ext cx="3463387" cy="625475"/>
          </a:xfrm>
          <a:prstGeom prst="horizontalScroll">
            <a:avLst/>
          </a:prstGeom>
          <a:solidFill>
            <a:srgbClr val="286663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chemeClr val="bg1"/>
                </a:solidFill>
              </a:rPr>
              <a:t>Eğitici oyunlar oynamak için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7" name="Kaydırma: Yatay 16">
            <a:extLst>
              <a:ext uri="{FF2B5EF4-FFF2-40B4-BE49-F238E27FC236}">
                <a16:creationId xmlns:a16="http://schemas.microsoft.com/office/drawing/2014/main" id="{23EB48E4-EA76-4747-AA28-42FC8A3BC044}"/>
              </a:ext>
            </a:extLst>
          </p:cNvPr>
          <p:cNvSpPr/>
          <p:nvPr/>
        </p:nvSpPr>
        <p:spPr>
          <a:xfrm>
            <a:off x="4402668" y="2597068"/>
            <a:ext cx="3463387" cy="625475"/>
          </a:xfrm>
          <a:prstGeom prst="horizontalScroll">
            <a:avLst/>
          </a:prstGeom>
          <a:solidFill>
            <a:srgbClr val="286663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chemeClr val="bg1"/>
                </a:solidFill>
              </a:rPr>
              <a:t>Trafikte yolu bulmak için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F063B65B-C184-465B-A37F-87AAE216F40C}"/>
              </a:ext>
            </a:extLst>
          </p:cNvPr>
          <p:cNvSpPr txBox="1">
            <a:spLocks/>
          </p:cNvSpPr>
          <p:nvPr/>
        </p:nvSpPr>
        <p:spPr>
          <a:xfrm>
            <a:off x="2525712" y="95250"/>
            <a:ext cx="68484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800" b="1" dirty="0">
                <a:solidFill>
                  <a:srgbClr val="286663"/>
                </a:solidFill>
              </a:rPr>
              <a:t>Smartphone Applications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63435B4-6F7B-4DE5-8C04-2FAB87BAFD87}"/>
              </a:ext>
            </a:extLst>
          </p:cNvPr>
          <p:cNvSpPr txBox="1"/>
          <p:nvPr/>
        </p:nvSpPr>
        <p:spPr>
          <a:xfrm>
            <a:off x="1003299" y="1000681"/>
            <a:ext cx="10663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Akıllı telefonlar içinde farklı uygulamalar yer almaktadır. Bu uygulamaların her biri farklı bir amaç için kullanılmaktadır. Bu amaçlar:</a:t>
            </a:r>
          </a:p>
        </p:txBody>
      </p:sp>
      <p:sp>
        <p:nvSpPr>
          <p:cNvPr id="6" name="Kaydırma: Yatay 5">
            <a:extLst>
              <a:ext uri="{FF2B5EF4-FFF2-40B4-BE49-F238E27FC236}">
                <a16:creationId xmlns:a16="http://schemas.microsoft.com/office/drawing/2014/main" id="{B330EB85-E581-4BB0-A324-FC48276596AD}"/>
              </a:ext>
            </a:extLst>
          </p:cNvPr>
          <p:cNvSpPr/>
          <p:nvPr/>
        </p:nvSpPr>
        <p:spPr>
          <a:xfrm>
            <a:off x="8203147" y="2326244"/>
            <a:ext cx="3463387" cy="642823"/>
          </a:xfrm>
          <a:prstGeom prst="horizontalScroll">
            <a:avLst/>
          </a:prstGeom>
          <a:solidFill>
            <a:srgbClr val="66FF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ysClr val="windowText" lastClr="000000"/>
                </a:solidFill>
              </a:rPr>
              <a:t>To share ideas and opinions</a:t>
            </a:r>
          </a:p>
        </p:txBody>
      </p:sp>
      <p:sp>
        <p:nvSpPr>
          <p:cNvPr id="7" name="Kaydırma: Yatay 6">
            <a:extLst>
              <a:ext uri="{FF2B5EF4-FFF2-40B4-BE49-F238E27FC236}">
                <a16:creationId xmlns:a16="http://schemas.microsoft.com/office/drawing/2014/main" id="{3BD03203-D343-42D0-B12F-26E9CB5BEA18}"/>
              </a:ext>
            </a:extLst>
          </p:cNvPr>
          <p:cNvSpPr/>
          <p:nvPr/>
        </p:nvSpPr>
        <p:spPr>
          <a:xfrm>
            <a:off x="4402672" y="2126969"/>
            <a:ext cx="3463387" cy="625475"/>
          </a:xfrm>
          <a:prstGeom prst="horizontalScroll">
            <a:avLst/>
          </a:prstGeom>
          <a:solidFill>
            <a:srgbClr val="66FF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ysClr val="windowText" lastClr="000000"/>
                </a:solidFill>
              </a:rPr>
              <a:t>To find the way in traffic</a:t>
            </a:r>
          </a:p>
        </p:txBody>
      </p:sp>
      <p:sp>
        <p:nvSpPr>
          <p:cNvPr id="8" name="Kaydırma: Yatay 7">
            <a:extLst>
              <a:ext uri="{FF2B5EF4-FFF2-40B4-BE49-F238E27FC236}">
                <a16:creationId xmlns:a16="http://schemas.microsoft.com/office/drawing/2014/main" id="{4938DE4C-2FB8-4463-9EAC-DC2D41024F68}"/>
              </a:ext>
            </a:extLst>
          </p:cNvPr>
          <p:cNvSpPr/>
          <p:nvPr/>
        </p:nvSpPr>
        <p:spPr>
          <a:xfrm>
            <a:off x="602197" y="1820921"/>
            <a:ext cx="3463387" cy="625475"/>
          </a:xfrm>
          <a:prstGeom prst="horizontalScroll">
            <a:avLst/>
          </a:prstGeom>
          <a:solidFill>
            <a:srgbClr val="66FF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ysClr val="windowText" lastClr="000000"/>
                </a:solidFill>
              </a:rPr>
              <a:t>To improve foreign languages</a:t>
            </a:r>
          </a:p>
        </p:txBody>
      </p:sp>
      <p:sp>
        <p:nvSpPr>
          <p:cNvPr id="9" name="Kaydırma: Yatay 8">
            <a:extLst>
              <a:ext uri="{FF2B5EF4-FFF2-40B4-BE49-F238E27FC236}">
                <a16:creationId xmlns:a16="http://schemas.microsoft.com/office/drawing/2014/main" id="{CD19DCD2-6727-4674-962D-F0367FBD0A6B}"/>
              </a:ext>
            </a:extLst>
          </p:cNvPr>
          <p:cNvSpPr/>
          <p:nvPr/>
        </p:nvSpPr>
        <p:spPr>
          <a:xfrm>
            <a:off x="8203147" y="5231844"/>
            <a:ext cx="3463387" cy="625475"/>
          </a:xfrm>
          <a:prstGeom prst="horizontalScroll">
            <a:avLst/>
          </a:prstGeom>
          <a:solidFill>
            <a:srgbClr val="66FF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ysClr val="windowText" lastClr="000000"/>
                </a:solidFill>
              </a:rPr>
              <a:t>To help people in need</a:t>
            </a:r>
          </a:p>
        </p:txBody>
      </p:sp>
      <p:sp>
        <p:nvSpPr>
          <p:cNvPr id="10" name="Kaydırma: Yatay 9">
            <a:extLst>
              <a:ext uri="{FF2B5EF4-FFF2-40B4-BE49-F238E27FC236}">
                <a16:creationId xmlns:a16="http://schemas.microsoft.com/office/drawing/2014/main" id="{DDCDDBFB-FB04-437F-9A6D-1B43F8C6F7EB}"/>
              </a:ext>
            </a:extLst>
          </p:cNvPr>
          <p:cNvSpPr/>
          <p:nvPr/>
        </p:nvSpPr>
        <p:spPr>
          <a:xfrm>
            <a:off x="4402670" y="4975461"/>
            <a:ext cx="3463387" cy="625475"/>
          </a:xfrm>
          <a:prstGeom prst="horizontalScroll">
            <a:avLst/>
          </a:prstGeom>
          <a:solidFill>
            <a:srgbClr val="66FF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>
                <a:solidFill>
                  <a:sysClr val="windowText" lastClr="000000"/>
                </a:solidFill>
              </a:rPr>
              <a:t>To order something to eat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11" name="Kaydırma: Yatay 10">
            <a:extLst>
              <a:ext uri="{FF2B5EF4-FFF2-40B4-BE49-F238E27FC236}">
                <a16:creationId xmlns:a16="http://schemas.microsoft.com/office/drawing/2014/main" id="{F724F3A8-187D-4893-B81B-BD84FAB61CC2}"/>
              </a:ext>
            </a:extLst>
          </p:cNvPr>
          <p:cNvSpPr/>
          <p:nvPr/>
        </p:nvSpPr>
        <p:spPr>
          <a:xfrm>
            <a:off x="602197" y="4768908"/>
            <a:ext cx="3463387" cy="623888"/>
          </a:xfrm>
          <a:prstGeom prst="horizontalScroll">
            <a:avLst/>
          </a:prstGeom>
          <a:solidFill>
            <a:srgbClr val="66FF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>
                <a:solidFill>
                  <a:sysClr val="windowText" lastClr="000000"/>
                </a:solidFill>
              </a:rPr>
              <a:t>To buy something online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12" name="Kaydırma: Yatay 11">
            <a:extLst>
              <a:ext uri="{FF2B5EF4-FFF2-40B4-BE49-F238E27FC236}">
                <a16:creationId xmlns:a16="http://schemas.microsoft.com/office/drawing/2014/main" id="{56DB7DF2-3B99-47C7-B5F2-EFE495D3D5C2}"/>
              </a:ext>
            </a:extLst>
          </p:cNvPr>
          <p:cNvSpPr/>
          <p:nvPr/>
        </p:nvSpPr>
        <p:spPr>
          <a:xfrm>
            <a:off x="8203147" y="3787718"/>
            <a:ext cx="3463387" cy="625475"/>
          </a:xfrm>
          <a:prstGeom prst="horizontalScroll">
            <a:avLst/>
          </a:prstGeom>
          <a:solidFill>
            <a:srgbClr val="66FF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>
                <a:solidFill>
                  <a:sysClr val="windowText" lastClr="000000"/>
                </a:solidFill>
              </a:rPr>
              <a:t>To translate sentences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13" name="Kaydırma: Yatay 12">
            <a:extLst>
              <a:ext uri="{FF2B5EF4-FFF2-40B4-BE49-F238E27FC236}">
                <a16:creationId xmlns:a16="http://schemas.microsoft.com/office/drawing/2014/main" id="{86E3FCAA-0A24-481D-BE4F-1C8BDA37B913}"/>
              </a:ext>
            </a:extLst>
          </p:cNvPr>
          <p:cNvSpPr/>
          <p:nvPr/>
        </p:nvSpPr>
        <p:spPr>
          <a:xfrm>
            <a:off x="4402671" y="3552009"/>
            <a:ext cx="3463387" cy="623887"/>
          </a:xfrm>
          <a:prstGeom prst="horizontalScroll">
            <a:avLst/>
          </a:prstGeom>
          <a:solidFill>
            <a:srgbClr val="66FF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>
                <a:solidFill>
                  <a:sysClr val="windowText" lastClr="000000"/>
                </a:solidFill>
              </a:rPr>
              <a:t>To solve puzzles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14" name="Kaydırma: Yatay 13">
            <a:extLst>
              <a:ext uri="{FF2B5EF4-FFF2-40B4-BE49-F238E27FC236}">
                <a16:creationId xmlns:a16="http://schemas.microsoft.com/office/drawing/2014/main" id="{F31F4D15-E439-4747-A9FC-3E1F59082320}"/>
              </a:ext>
            </a:extLst>
          </p:cNvPr>
          <p:cNvSpPr/>
          <p:nvPr/>
        </p:nvSpPr>
        <p:spPr>
          <a:xfrm>
            <a:off x="602197" y="3294121"/>
            <a:ext cx="3463387" cy="625475"/>
          </a:xfrm>
          <a:prstGeom prst="horizontalScroll">
            <a:avLst/>
          </a:prstGeom>
          <a:solidFill>
            <a:srgbClr val="66FF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>
                <a:solidFill>
                  <a:sysClr val="windowText" lastClr="000000"/>
                </a:solidFill>
              </a:rPr>
              <a:t>To play educative games</a:t>
            </a:r>
            <a:endParaRPr lang="en-GB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0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214265B8-F970-4601-A604-3B61C1D1A0AC}"/>
              </a:ext>
            </a:extLst>
          </p:cNvPr>
          <p:cNvSpPr txBox="1">
            <a:spLocks/>
          </p:cNvSpPr>
          <p:nvPr/>
        </p:nvSpPr>
        <p:spPr>
          <a:xfrm>
            <a:off x="1594135" y="32241"/>
            <a:ext cx="8379977" cy="146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800" b="1" dirty="0">
                <a:solidFill>
                  <a:srgbClr val="286663"/>
                </a:solidFill>
              </a:rPr>
              <a:t>Call Center / </a:t>
            </a:r>
            <a:r>
              <a:rPr lang="tr-TR" sz="4800" b="1" dirty="0" err="1">
                <a:solidFill>
                  <a:srgbClr val="286663"/>
                </a:solidFill>
              </a:rPr>
              <a:t>Customer</a:t>
            </a:r>
            <a:r>
              <a:rPr lang="tr-TR" sz="4800" b="1" dirty="0">
                <a:solidFill>
                  <a:srgbClr val="286663"/>
                </a:solidFill>
              </a:rPr>
              <a:t> Service</a:t>
            </a:r>
          </a:p>
        </p:txBody>
      </p:sp>
      <p:sp>
        <p:nvSpPr>
          <p:cNvPr id="5" name="Ok: Çentikli Sağ 4">
            <a:extLst>
              <a:ext uri="{FF2B5EF4-FFF2-40B4-BE49-F238E27FC236}">
                <a16:creationId xmlns:a16="http://schemas.microsoft.com/office/drawing/2014/main" id="{65922245-50FA-4FAA-9FC3-2CD4F0B6B911}"/>
              </a:ext>
            </a:extLst>
          </p:cNvPr>
          <p:cNvSpPr/>
          <p:nvPr/>
        </p:nvSpPr>
        <p:spPr>
          <a:xfrm>
            <a:off x="530277" y="1598763"/>
            <a:ext cx="3800475" cy="625475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to make a complaint</a:t>
            </a:r>
          </a:p>
        </p:txBody>
      </p:sp>
      <p:sp>
        <p:nvSpPr>
          <p:cNvPr id="6" name="Ok: Çentikli Sağ 5">
            <a:extLst>
              <a:ext uri="{FF2B5EF4-FFF2-40B4-BE49-F238E27FC236}">
                <a16:creationId xmlns:a16="http://schemas.microsoft.com/office/drawing/2014/main" id="{040436B1-1A22-4514-B5B4-5B54B627E297}"/>
              </a:ext>
            </a:extLst>
          </p:cNvPr>
          <p:cNvSpPr/>
          <p:nvPr/>
        </p:nvSpPr>
        <p:spPr>
          <a:xfrm>
            <a:off x="8131227" y="3192613"/>
            <a:ext cx="3800475" cy="625475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 to learn about the bill </a:t>
            </a:r>
          </a:p>
        </p:txBody>
      </p:sp>
      <p:sp>
        <p:nvSpPr>
          <p:cNvPr id="7" name="Ok: Çentikli Sağ 6">
            <a:extLst>
              <a:ext uri="{FF2B5EF4-FFF2-40B4-BE49-F238E27FC236}">
                <a16:creationId xmlns:a16="http://schemas.microsoft.com/office/drawing/2014/main" id="{711F2BD1-81EB-468B-962E-0F2CCF0112C5}"/>
              </a:ext>
            </a:extLst>
          </p:cNvPr>
          <p:cNvSpPr/>
          <p:nvPr/>
        </p:nvSpPr>
        <p:spPr>
          <a:xfrm>
            <a:off x="8131227" y="1598763"/>
            <a:ext cx="3800475" cy="625475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 to ask a service</a:t>
            </a:r>
          </a:p>
        </p:txBody>
      </p:sp>
      <p:sp>
        <p:nvSpPr>
          <p:cNvPr id="10" name="Ok: Çentikli Sağ 9">
            <a:extLst>
              <a:ext uri="{FF2B5EF4-FFF2-40B4-BE49-F238E27FC236}">
                <a16:creationId xmlns:a16="http://schemas.microsoft.com/office/drawing/2014/main" id="{9F2373C6-E12B-4550-B064-3E3206C3821C}"/>
              </a:ext>
            </a:extLst>
          </p:cNvPr>
          <p:cNvSpPr/>
          <p:nvPr/>
        </p:nvSpPr>
        <p:spPr>
          <a:xfrm>
            <a:off x="4330751" y="3186650"/>
            <a:ext cx="3800475" cy="625475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 to book a flight ticket</a:t>
            </a:r>
          </a:p>
        </p:txBody>
      </p:sp>
      <p:sp>
        <p:nvSpPr>
          <p:cNvPr id="12" name="Ok: Çentikli Sağ 11">
            <a:extLst>
              <a:ext uri="{FF2B5EF4-FFF2-40B4-BE49-F238E27FC236}">
                <a16:creationId xmlns:a16="http://schemas.microsoft.com/office/drawing/2014/main" id="{E7641A1A-0DA1-47B1-A730-E560D2023CDD}"/>
              </a:ext>
            </a:extLst>
          </p:cNvPr>
          <p:cNvSpPr/>
          <p:nvPr/>
        </p:nvSpPr>
        <p:spPr>
          <a:xfrm>
            <a:off x="1917701" y="4487626"/>
            <a:ext cx="4128732" cy="780322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 to buy something</a:t>
            </a:r>
          </a:p>
        </p:txBody>
      </p:sp>
      <p:sp>
        <p:nvSpPr>
          <p:cNvPr id="21" name="Ok: Çentikli Sağ 20">
            <a:extLst>
              <a:ext uri="{FF2B5EF4-FFF2-40B4-BE49-F238E27FC236}">
                <a16:creationId xmlns:a16="http://schemas.microsoft.com/office/drawing/2014/main" id="{E3CF0942-0365-413C-B2AC-07A505C1E56E}"/>
              </a:ext>
            </a:extLst>
          </p:cNvPr>
          <p:cNvSpPr/>
          <p:nvPr/>
        </p:nvSpPr>
        <p:spPr>
          <a:xfrm flipH="1">
            <a:off x="345720" y="2170921"/>
            <a:ext cx="3800475" cy="625475"/>
          </a:xfrm>
          <a:prstGeom prst="notchedRightArrow">
            <a:avLst/>
          </a:prstGeom>
          <a:solidFill>
            <a:srgbClr val="45B1AB"/>
          </a:solidFill>
          <a:ln>
            <a:solidFill>
              <a:srgbClr val="286663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Şikayet etmek</a:t>
            </a:r>
            <a:endParaRPr lang="en-US" dirty="0"/>
          </a:p>
        </p:txBody>
      </p:sp>
      <p:sp>
        <p:nvSpPr>
          <p:cNvPr id="22" name="Ok: Çentikli Sağ 21">
            <a:extLst>
              <a:ext uri="{FF2B5EF4-FFF2-40B4-BE49-F238E27FC236}">
                <a16:creationId xmlns:a16="http://schemas.microsoft.com/office/drawing/2014/main" id="{2C01BCEC-0B8A-4158-A9F6-84E81FFA9F7E}"/>
              </a:ext>
            </a:extLst>
          </p:cNvPr>
          <p:cNvSpPr/>
          <p:nvPr/>
        </p:nvSpPr>
        <p:spPr>
          <a:xfrm flipH="1">
            <a:off x="7946670" y="3764771"/>
            <a:ext cx="3800475" cy="625475"/>
          </a:xfrm>
          <a:prstGeom prst="notchedRightArrow">
            <a:avLst/>
          </a:prstGeom>
          <a:solidFill>
            <a:srgbClr val="45B1AB"/>
          </a:solidFill>
          <a:ln>
            <a:solidFill>
              <a:srgbClr val="286663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Fatura hakkında bilgi almak</a:t>
            </a:r>
            <a:endParaRPr lang="en-US" dirty="0"/>
          </a:p>
        </p:txBody>
      </p:sp>
      <p:sp>
        <p:nvSpPr>
          <p:cNvPr id="23" name="Ok: Çentikli Sağ 22">
            <a:extLst>
              <a:ext uri="{FF2B5EF4-FFF2-40B4-BE49-F238E27FC236}">
                <a16:creationId xmlns:a16="http://schemas.microsoft.com/office/drawing/2014/main" id="{66A9F8B4-87B1-4355-B741-CE2FB0FABA0B}"/>
              </a:ext>
            </a:extLst>
          </p:cNvPr>
          <p:cNvSpPr/>
          <p:nvPr/>
        </p:nvSpPr>
        <p:spPr>
          <a:xfrm flipH="1">
            <a:off x="7946670" y="2170921"/>
            <a:ext cx="3800475" cy="625475"/>
          </a:xfrm>
          <a:prstGeom prst="notchedRightArrow">
            <a:avLst/>
          </a:prstGeom>
          <a:solidFill>
            <a:srgbClr val="45B1AB"/>
          </a:solidFill>
          <a:ln>
            <a:solidFill>
              <a:srgbClr val="286663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Servis çağırmak</a:t>
            </a:r>
            <a:endParaRPr lang="en-US" dirty="0"/>
          </a:p>
        </p:txBody>
      </p:sp>
      <p:sp>
        <p:nvSpPr>
          <p:cNvPr id="24" name="Ok: Çentikli Sağ 23">
            <a:extLst>
              <a:ext uri="{FF2B5EF4-FFF2-40B4-BE49-F238E27FC236}">
                <a16:creationId xmlns:a16="http://schemas.microsoft.com/office/drawing/2014/main" id="{BE0AC112-1E8A-4584-A377-A9BAB8DE5A2E}"/>
              </a:ext>
            </a:extLst>
          </p:cNvPr>
          <p:cNvSpPr/>
          <p:nvPr/>
        </p:nvSpPr>
        <p:spPr>
          <a:xfrm flipH="1">
            <a:off x="4146191" y="1982413"/>
            <a:ext cx="3899617" cy="966654"/>
          </a:xfrm>
          <a:prstGeom prst="notchedRightArrow">
            <a:avLst/>
          </a:prstGeom>
          <a:solidFill>
            <a:srgbClr val="45B1AB"/>
          </a:solidFill>
          <a:ln>
            <a:solidFill>
              <a:srgbClr val="286663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dirty="0"/>
              <a:t>Bir ürünü değiştirmek  ya da iade etmek</a:t>
            </a:r>
            <a:endParaRPr lang="en-US" sz="1600" dirty="0"/>
          </a:p>
        </p:txBody>
      </p:sp>
      <p:sp>
        <p:nvSpPr>
          <p:cNvPr id="25" name="Ok: Çentikli Sağ 24">
            <a:extLst>
              <a:ext uri="{FF2B5EF4-FFF2-40B4-BE49-F238E27FC236}">
                <a16:creationId xmlns:a16="http://schemas.microsoft.com/office/drawing/2014/main" id="{FB3572E0-2BAE-418C-949C-67D94D6E07FA}"/>
              </a:ext>
            </a:extLst>
          </p:cNvPr>
          <p:cNvSpPr/>
          <p:nvPr/>
        </p:nvSpPr>
        <p:spPr>
          <a:xfrm flipH="1">
            <a:off x="-49567" y="3635060"/>
            <a:ext cx="4195762" cy="884895"/>
          </a:xfrm>
          <a:prstGeom prst="notchedRightArrow">
            <a:avLst/>
          </a:prstGeom>
          <a:solidFill>
            <a:srgbClr val="45B1AB"/>
          </a:solidFill>
          <a:ln>
            <a:solidFill>
              <a:srgbClr val="286663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Teslimatla ilgili bir problemi bildirmek</a:t>
            </a:r>
            <a:endParaRPr lang="en-US" dirty="0"/>
          </a:p>
        </p:txBody>
      </p:sp>
      <p:sp>
        <p:nvSpPr>
          <p:cNvPr id="26" name="Ok: Çentikli Sağ 25">
            <a:extLst>
              <a:ext uri="{FF2B5EF4-FFF2-40B4-BE49-F238E27FC236}">
                <a16:creationId xmlns:a16="http://schemas.microsoft.com/office/drawing/2014/main" id="{360325CB-47F8-4E08-9A40-382F7A6BF3E2}"/>
              </a:ext>
            </a:extLst>
          </p:cNvPr>
          <p:cNvSpPr/>
          <p:nvPr/>
        </p:nvSpPr>
        <p:spPr>
          <a:xfrm flipH="1">
            <a:off x="4146194" y="3772708"/>
            <a:ext cx="3800475" cy="625475"/>
          </a:xfrm>
          <a:prstGeom prst="notchedRightArrow">
            <a:avLst/>
          </a:prstGeom>
          <a:solidFill>
            <a:srgbClr val="45B1AB"/>
          </a:solidFill>
          <a:ln>
            <a:solidFill>
              <a:srgbClr val="286663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uçak bileti rezerve etmek</a:t>
            </a:r>
            <a:endParaRPr lang="en-US" dirty="0"/>
          </a:p>
        </p:txBody>
      </p:sp>
      <p:sp>
        <p:nvSpPr>
          <p:cNvPr id="27" name="Ok: Çentikli Sağ 26">
            <a:extLst>
              <a:ext uri="{FF2B5EF4-FFF2-40B4-BE49-F238E27FC236}">
                <a16:creationId xmlns:a16="http://schemas.microsoft.com/office/drawing/2014/main" id="{B81A1D6E-B28D-4892-AC27-F20116C24AEA}"/>
              </a:ext>
            </a:extLst>
          </p:cNvPr>
          <p:cNvSpPr/>
          <p:nvPr/>
        </p:nvSpPr>
        <p:spPr>
          <a:xfrm flipH="1">
            <a:off x="6167941" y="4859442"/>
            <a:ext cx="4862009" cy="780322"/>
          </a:xfrm>
          <a:prstGeom prst="notchedRightArrow">
            <a:avLst/>
          </a:prstGeom>
          <a:solidFill>
            <a:srgbClr val="45B1AB"/>
          </a:solidFill>
          <a:ln>
            <a:solidFill>
              <a:srgbClr val="286663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Bir konu hakkında daha fazla şey öğrenmek</a:t>
            </a:r>
            <a:endParaRPr lang="en-US" dirty="0"/>
          </a:p>
        </p:txBody>
      </p:sp>
      <p:sp>
        <p:nvSpPr>
          <p:cNvPr id="28" name="Ok: Çentikli Sağ 27">
            <a:extLst>
              <a:ext uri="{FF2B5EF4-FFF2-40B4-BE49-F238E27FC236}">
                <a16:creationId xmlns:a16="http://schemas.microsoft.com/office/drawing/2014/main" id="{79F3B1DD-9F81-47A4-B34A-9720F49DAAC3}"/>
              </a:ext>
            </a:extLst>
          </p:cNvPr>
          <p:cNvSpPr/>
          <p:nvPr/>
        </p:nvSpPr>
        <p:spPr>
          <a:xfrm flipH="1">
            <a:off x="1671179" y="4830799"/>
            <a:ext cx="4128732" cy="780322"/>
          </a:xfrm>
          <a:prstGeom prst="notchedRightArrow">
            <a:avLst/>
          </a:prstGeom>
          <a:solidFill>
            <a:srgbClr val="45B1AB"/>
          </a:solidFill>
          <a:ln>
            <a:solidFill>
              <a:srgbClr val="286663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Bir şeyler satın almak</a:t>
            </a:r>
            <a:endParaRPr lang="en-US" dirty="0"/>
          </a:p>
        </p:txBody>
      </p:sp>
      <p:sp>
        <p:nvSpPr>
          <p:cNvPr id="8" name="Ok: Çentikli Sağ 7">
            <a:extLst>
              <a:ext uri="{FF2B5EF4-FFF2-40B4-BE49-F238E27FC236}">
                <a16:creationId xmlns:a16="http://schemas.microsoft.com/office/drawing/2014/main" id="{6AC1FBE4-8148-47F8-A8BA-68DB4F70E21C}"/>
              </a:ext>
            </a:extLst>
          </p:cNvPr>
          <p:cNvSpPr/>
          <p:nvPr/>
        </p:nvSpPr>
        <p:spPr>
          <a:xfrm>
            <a:off x="4330752" y="1608288"/>
            <a:ext cx="3800475" cy="623887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 to change or return a product</a:t>
            </a:r>
          </a:p>
        </p:txBody>
      </p:sp>
      <p:sp>
        <p:nvSpPr>
          <p:cNvPr id="9" name="Ok: Çentikli Sağ 8">
            <a:extLst>
              <a:ext uri="{FF2B5EF4-FFF2-40B4-BE49-F238E27FC236}">
                <a16:creationId xmlns:a16="http://schemas.microsoft.com/office/drawing/2014/main" id="{7DD9FC46-BA3C-42C4-AD38-8505D1E8245C}"/>
              </a:ext>
            </a:extLst>
          </p:cNvPr>
          <p:cNvSpPr/>
          <p:nvPr/>
        </p:nvSpPr>
        <p:spPr>
          <a:xfrm>
            <a:off x="368087" y="3182980"/>
            <a:ext cx="3899617" cy="719729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 to report a problem with delivery</a:t>
            </a:r>
          </a:p>
        </p:txBody>
      </p:sp>
      <p:sp>
        <p:nvSpPr>
          <p:cNvPr id="11" name="Ok: Çentikli Sağ 10">
            <a:extLst>
              <a:ext uri="{FF2B5EF4-FFF2-40B4-BE49-F238E27FC236}">
                <a16:creationId xmlns:a16="http://schemas.microsoft.com/office/drawing/2014/main" id="{50AA9F5C-798E-466B-91B5-199E0C5C464B}"/>
              </a:ext>
            </a:extLst>
          </p:cNvPr>
          <p:cNvSpPr/>
          <p:nvPr/>
        </p:nvSpPr>
        <p:spPr>
          <a:xfrm>
            <a:off x="6696066" y="4435062"/>
            <a:ext cx="4211579" cy="688558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 to learn about something more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2DEF3DBD-77E5-43AE-B217-7F0B2F7ECE84}"/>
              </a:ext>
            </a:extLst>
          </p:cNvPr>
          <p:cNvSpPr txBox="1"/>
          <p:nvPr/>
        </p:nvSpPr>
        <p:spPr>
          <a:xfrm>
            <a:off x="931668" y="1305988"/>
            <a:ext cx="10328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Müşteri hizmetlerini aramanın farklı nedenleri vardır. Bu nedenlerden bazıları şunlardır: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B2481BDF-DEE0-4A37-8827-B2B874C39A0D}"/>
              </a:ext>
            </a:extLst>
          </p:cNvPr>
          <p:cNvSpPr/>
          <p:nvPr/>
        </p:nvSpPr>
        <p:spPr>
          <a:xfrm rot="21039498">
            <a:off x="9619220" y="787095"/>
            <a:ext cx="2305950" cy="879610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286663"/>
                </a:solidFill>
              </a:rPr>
              <a:t>Call Center:</a:t>
            </a:r>
          </a:p>
          <a:p>
            <a:pPr algn="ctr"/>
            <a:r>
              <a:rPr lang="tr-TR" sz="2000" b="1" dirty="0">
                <a:solidFill>
                  <a:srgbClr val="286663"/>
                </a:solidFill>
              </a:rPr>
              <a:t>Müşteri Hizmetleri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8330D7D-2E06-4EFA-B67A-F006FE8320AB}"/>
              </a:ext>
            </a:extLst>
          </p:cNvPr>
          <p:cNvSpPr/>
          <p:nvPr/>
        </p:nvSpPr>
        <p:spPr>
          <a:xfrm>
            <a:off x="9609830" y="131129"/>
            <a:ext cx="573288" cy="524910"/>
          </a:xfrm>
          <a:prstGeom prst="ellipse">
            <a:avLst/>
          </a:prstGeom>
          <a:solidFill>
            <a:srgbClr val="0F9D9D"/>
          </a:solidFill>
          <a:ln>
            <a:solidFill>
              <a:srgbClr val="66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Ok: Çentikli Sağ 29">
            <a:extLst>
              <a:ext uri="{FF2B5EF4-FFF2-40B4-BE49-F238E27FC236}">
                <a16:creationId xmlns:a16="http://schemas.microsoft.com/office/drawing/2014/main" id="{69063DE2-97D1-4C8E-8635-883164E731F1}"/>
              </a:ext>
            </a:extLst>
          </p:cNvPr>
          <p:cNvSpPr/>
          <p:nvPr/>
        </p:nvSpPr>
        <p:spPr>
          <a:xfrm>
            <a:off x="4271145" y="5660367"/>
            <a:ext cx="3800475" cy="625475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make</a:t>
            </a:r>
            <a:r>
              <a:rPr lang="tr-TR" dirty="0"/>
              <a:t> a </a:t>
            </a:r>
            <a:r>
              <a:rPr lang="tr-TR" dirty="0" err="1"/>
              <a:t>reservation</a:t>
            </a:r>
            <a:endParaRPr lang="en-US" dirty="0"/>
          </a:p>
        </p:txBody>
      </p:sp>
      <p:sp>
        <p:nvSpPr>
          <p:cNvPr id="31" name="Ok: Çentikli Sağ 30">
            <a:extLst>
              <a:ext uri="{FF2B5EF4-FFF2-40B4-BE49-F238E27FC236}">
                <a16:creationId xmlns:a16="http://schemas.microsoft.com/office/drawing/2014/main" id="{DF1B0230-4B93-435D-857D-F036391EB8BD}"/>
              </a:ext>
            </a:extLst>
          </p:cNvPr>
          <p:cNvSpPr/>
          <p:nvPr/>
        </p:nvSpPr>
        <p:spPr>
          <a:xfrm flipH="1">
            <a:off x="4086588" y="6052786"/>
            <a:ext cx="3800475" cy="625475"/>
          </a:xfrm>
          <a:prstGeom prst="notchedRightArrow">
            <a:avLst/>
          </a:prstGeom>
          <a:solidFill>
            <a:srgbClr val="45B1AB"/>
          </a:solidFill>
          <a:ln>
            <a:solidFill>
              <a:srgbClr val="286663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Rezervasyon yaptırmak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58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D690ED-34B6-4F66-B187-6256ADFD0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70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sz="4800" b="1" dirty="0">
                <a:solidFill>
                  <a:srgbClr val="45B1AB"/>
                </a:solidFill>
                <a:latin typeface="Arial Rounded MT Bold" panose="020F0704030504030204" pitchFamily="34" charset="0"/>
              </a:rPr>
              <a:t>ATTENTION!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B82E0E-A98F-4558-978C-3B1DEAE1C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130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İngilizce telefon konuşmalarında, insanlar kendilerini tanıtırken «I am» kullanmazlar. «</a:t>
            </a:r>
            <a:r>
              <a:rPr lang="tr-TR" dirty="0" err="1"/>
              <a:t>This</a:t>
            </a:r>
            <a:r>
              <a:rPr lang="tr-TR" dirty="0"/>
              <a:t> is» ya da «</a:t>
            </a:r>
            <a:r>
              <a:rPr lang="tr-TR" dirty="0" err="1"/>
              <a:t>It</a:t>
            </a:r>
            <a:r>
              <a:rPr lang="tr-TR" dirty="0"/>
              <a:t> is» kullanılır.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46D93D2-01A6-49C4-9E14-06FA2FD0F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435" y="2502407"/>
            <a:ext cx="5789440" cy="3856658"/>
          </a:xfrm>
          <a:prstGeom prst="rect">
            <a:avLst/>
          </a:prstGeom>
        </p:spPr>
      </p:pic>
      <p:sp>
        <p:nvSpPr>
          <p:cNvPr id="6" name="Konuşma Balonu: Oval 5">
            <a:extLst>
              <a:ext uri="{FF2B5EF4-FFF2-40B4-BE49-F238E27FC236}">
                <a16:creationId xmlns:a16="http://schemas.microsoft.com/office/drawing/2014/main" id="{79DF6C34-DC42-4A81-BC9C-010667FDFCEC}"/>
              </a:ext>
            </a:extLst>
          </p:cNvPr>
          <p:cNvSpPr/>
          <p:nvPr/>
        </p:nvSpPr>
        <p:spPr>
          <a:xfrm>
            <a:off x="3343275" y="2836863"/>
            <a:ext cx="3457575" cy="1668462"/>
          </a:xfrm>
          <a:prstGeom prst="wedgeEllipseCallout">
            <a:avLst>
              <a:gd name="adj1" fmla="val 55476"/>
              <a:gd name="adj2" fmla="val 40235"/>
            </a:avLst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Hello</a:t>
            </a:r>
            <a:r>
              <a:rPr lang="tr-TR" dirty="0"/>
              <a:t> Karen, </a:t>
            </a:r>
            <a:r>
              <a:rPr lang="tr-TR" b="1" dirty="0" err="1"/>
              <a:t>This</a:t>
            </a:r>
            <a:r>
              <a:rPr lang="tr-TR" b="1" dirty="0"/>
              <a:t> is Maria. </a:t>
            </a:r>
            <a:r>
              <a:rPr lang="tr-TR" dirty="0"/>
              <a:t>How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FC454A6E-8638-4A19-968C-80FB99AD78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8892">
            <a:off x="2719325" y="205775"/>
            <a:ext cx="1033525" cy="1033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2970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61D36A-0C32-4A1A-8218-16FEB7352E6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47912" y="95250"/>
            <a:ext cx="6848476" cy="1325563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286663"/>
                </a:solidFill>
              </a:rPr>
              <a:t>Phone </a:t>
            </a:r>
            <a:r>
              <a:rPr lang="tr-TR" b="1" dirty="0" err="1">
                <a:solidFill>
                  <a:srgbClr val="286663"/>
                </a:solidFill>
              </a:rPr>
              <a:t>Conversations</a:t>
            </a:r>
            <a:r>
              <a:rPr lang="tr-TR" b="1" dirty="0">
                <a:solidFill>
                  <a:srgbClr val="286663"/>
                </a:solidFill>
              </a:rPr>
              <a:t> </a:t>
            </a:r>
            <a:br>
              <a:rPr lang="tr-TR" b="1" dirty="0">
                <a:solidFill>
                  <a:srgbClr val="286663"/>
                </a:solidFill>
              </a:rPr>
            </a:br>
            <a:r>
              <a:rPr lang="tr-TR" b="1" dirty="0">
                <a:solidFill>
                  <a:srgbClr val="286663"/>
                </a:solidFill>
              </a:rPr>
              <a:t>(Telefon Görüşmeleri)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5D2A7CE-BF98-4B0B-B93F-2DCFC07DD3B9}"/>
              </a:ext>
            </a:extLst>
          </p:cNvPr>
          <p:cNvSpPr txBox="1"/>
          <p:nvPr/>
        </p:nvSpPr>
        <p:spPr>
          <a:xfrm>
            <a:off x="761999" y="1290671"/>
            <a:ext cx="5803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u="sng" dirty="0" err="1">
                <a:solidFill>
                  <a:srgbClr val="286663"/>
                </a:solidFill>
              </a:rPr>
              <a:t>Introducing</a:t>
            </a:r>
            <a:r>
              <a:rPr lang="tr-TR" sz="2400" b="1" i="1" u="sng" dirty="0">
                <a:solidFill>
                  <a:srgbClr val="286663"/>
                </a:solidFill>
              </a:rPr>
              <a:t> Yourself (Kendini Tanıtma):</a:t>
            </a:r>
          </a:p>
        </p:txBody>
      </p:sp>
      <p:cxnSp>
        <p:nvCxnSpPr>
          <p:cNvPr id="6" name="Düz Bağlayıcı 5">
            <a:extLst>
              <a:ext uri="{FF2B5EF4-FFF2-40B4-BE49-F238E27FC236}">
                <a16:creationId xmlns:a16="http://schemas.microsoft.com/office/drawing/2014/main" id="{A2A8548A-7B7F-4126-A6D5-9497E38A1DF1}"/>
              </a:ext>
            </a:extLst>
          </p:cNvPr>
          <p:cNvCxnSpPr/>
          <p:nvPr/>
        </p:nvCxnSpPr>
        <p:spPr>
          <a:xfrm>
            <a:off x="6096000" y="2807696"/>
            <a:ext cx="0" cy="3886200"/>
          </a:xfrm>
          <a:prstGeom prst="line">
            <a:avLst/>
          </a:prstGeom>
          <a:ln w="76200">
            <a:solidFill>
              <a:srgbClr val="45B1A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etin kutusu 6">
            <a:extLst>
              <a:ext uri="{FF2B5EF4-FFF2-40B4-BE49-F238E27FC236}">
                <a16:creationId xmlns:a16="http://schemas.microsoft.com/office/drawing/2014/main" id="{2E9BC4B5-CC56-4946-AA36-B0B5B5537836}"/>
              </a:ext>
            </a:extLst>
          </p:cNvPr>
          <p:cNvSpPr txBox="1"/>
          <p:nvPr/>
        </p:nvSpPr>
        <p:spPr>
          <a:xfrm>
            <a:off x="2347912" y="3227302"/>
            <a:ext cx="4953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>
                <a:solidFill>
                  <a:srgbClr val="0F9D9D"/>
                </a:solidFill>
              </a:rPr>
              <a:t>Hello</a:t>
            </a:r>
            <a:r>
              <a:rPr lang="tr-TR" sz="2400" dirty="0">
                <a:solidFill>
                  <a:srgbClr val="0F9D9D"/>
                </a:solidFill>
              </a:rPr>
              <a:t>! / Hey! / </a:t>
            </a:r>
            <a:r>
              <a:rPr lang="tr-TR" sz="2400" dirty="0" err="1">
                <a:solidFill>
                  <a:srgbClr val="0F9D9D"/>
                </a:solidFill>
              </a:rPr>
              <a:t>Hi</a:t>
            </a:r>
            <a:r>
              <a:rPr lang="tr-TR" sz="2400" dirty="0">
                <a:solidFill>
                  <a:srgbClr val="0F9D9D"/>
                </a:solidFill>
              </a:rPr>
              <a:t>!</a:t>
            </a:r>
          </a:p>
          <a:p>
            <a:r>
              <a:rPr lang="tr-TR" sz="2400" i="1" dirty="0"/>
              <a:t>(Merhaba!)</a:t>
            </a:r>
          </a:p>
          <a:p>
            <a:br>
              <a:rPr lang="tr-TR" sz="2400" dirty="0">
                <a:solidFill>
                  <a:srgbClr val="0F9D9D"/>
                </a:solidFill>
              </a:rPr>
            </a:br>
            <a:r>
              <a:rPr lang="tr-TR" sz="2400" dirty="0" err="1">
                <a:solidFill>
                  <a:srgbClr val="0F9D9D"/>
                </a:solidFill>
              </a:rPr>
              <a:t>It</a:t>
            </a:r>
            <a:r>
              <a:rPr lang="tr-TR" sz="2400" dirty="0">
                <a:solidFill>
                  <a:srgbClr val="0F9D9D"/>
                </a:solidFill>
              </a:rPr>
              <a:t> is </a:t>
            </a:r>
            <a:r>
              <a:rPr lang="tr-TR" sz="2400" dirty="0" err="1">
                <a:solidFill>
                  <a:srgbClr val="0F9D9D"/>
                </a:solidFill>
              </a:rPr>
              <a:t>Ashley</a:t>
            </a:r>
            <a:r>
              <a:rPr lang="tr-TR" sz="2400" dirty="0">
                <a:solidFill>
                  <a:srgbClr val="0F9D9D"/>
                </a:solidFill>
              </a:rPr>
              <a:t> </a:t>
            </a:r>
            <a:r>
              <a:rPr lang="tr-TR" sz="2400" dirty="0" err="1">
                <a:solidFill>
                  <a:srgbClr val="0F9D9D"/>
                </a:solidFill>
              </a:rPr>
              <a:t>calling</a:t>
            </a:r>
            <a:r>
              <a:rPr lang="tr-TR" sz="2400" dirty="0">
                <a:solidFill>
                  <a:srgbClr val="0F9D9D"/>
                </a:solidFill>
              </a:rPr>
              <a:t>.</a:t>
            </a:r>
          </a:p>
          <a:p>
            <a:r>
              <a:rPr lang="tr-TR" sz="2400" i="1" dirty="0"/>
              <a:t>(Arayan </a:t>
            </a:r>
            <a:r>
              <a:rPr lang="tr-TR" sz="2400" i="1" dirty="0" err="1"/>
              <a:t>Ashley</a:t>
            </a:r>
            <a:r>
              <a:rPr lang="tr-TR" sz="2400" i="1" dirty="0"/>
              <a:t>.)</a:t>
            </a:r>
          </a:p>
          <a:p>
            <a:br>
              <a:rPr lang="tr-TR" sz="2400" dirty="0">
                <a:solidFill>
                  <a:srgbClr val="0F9D9D"/>
                </a:solidFill>
              </a:rPr>
            </a:br>
            <a:r>
              <a:rPr lang="tr-TR" sz="2400" dirty="0" err="1">
                <a:solidFill>
                  <a:srgbClr val="0F9D9D"/>
                </a:solidFill>
              </a:rPr>
              <a:t>This</a:t>
            </a:r>
            <a:r>
              <a:rPr lang="tr-TR" sz="2400" dirty="0">
                <a:solidFill>
                  <a:srgbClr val="0F9D9D"/>
                </a:solidFill>
              </a:rPr>
              <a:t> is Carl </a:t>
            </a:r>
            <a:r>
              <a:rPr lang="tr-TR" sz="2400" dirty="0" err="1">
                <a:solidFill>
                  <a:srgbClr val="0F9D9D"/>
                </a:solidFill>
              </a:rPr>
              <a:t>from</a:t>
            </a:r>
            <a:r>
              <a:rPr lang="tr-TR" sz="2400" dirty="0">
                <a:solidFill>
                  <a:srgbClr val="0F9D9D"/>
                </a:solidFill>
              </a:rPr>
              <a:t> Office</a:t>
            </a:r>
            <a:r>
              <a:rPr lang="tr-TR" sz="2400" i="1" dirty="0">
                <a:solidFill>
                  <a:srgbClr val="0F9D9D"/>
                </a:solidFill>
              </a:rPr>
              <a:t>.</a:t>
            </a:r>
          </a:p>
          <a:p>
            <a:r>
              <a:rPr lang="tr-TR" sz="2400" i="1" dirty="0"/>
              <a:t>(Ben ofisten Carl.)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19AF6770-FFAA-4FE1-B5CE-1D4A3E85FAB1}"/>
              </a:ext>
            </a:extLst>
          </p:cNvPr>
          <p:cNvSpPr txBox="1"/>
          <p:nvPr/>
        </p:nvSpPr>
        <p:spPr>
          <a:xfrm>
            <a:off x="6472238" y="3278657"/>
            <a:ext cx="495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>
                <a:solidFill>
                  <a:srgbClr val="0F9D9D"/>
                </a:solidFill>
              </a:rPr>
              <a:t>Hello</a:t>
            </a:r>
            <a:r>
              <a:rPr lang="tr-TR" sz="2400" dirty="0">
                <a:solidFill>
                  <a:srgbClr val="0F9D9D"/>
                </a:solidFill>
              </a:rPr>
              <a:t>, </a:t>
            </a:r>
            <a:r>
              <a:rPr lang="tr-TR" sz="2400" dirty="0" err="1">
                <a:solidFill>
                  <a:srgbClr val="0F9D9D"/>
                </a:solidFill>
              </a:rPr>
              <a:t>Jason</a:t>
            </a:r>
            <a:r>
              <a:rPr lang="tr-TR" sz="2400" dirty="0">
                <a:solidFill>
                  <a:srgbClr val="0F9D9D"/>
                </a:solidFill>
              </a:rPr>
              <a:t> </a:t>
            </a:r>
            <a:r>
              <a:rPr lang="tr-TR" sz="2400" dirty="0" err="1">
                <a:solidFill>
                  <a:srgbClr val="0F9D9D"/>
                </a:solidFill>
              </a:rPr>
              <a:t>speaking</a:t>
            </a:r>
            <a:r>
              <a:rPr lang="tr-TR" sz="2400" dirty="0">
                <a:solidFill>
                  <a:srgbClr val="0F9D9D"/>
                </a:solidFill>
              </a:rPr>
              <a:t>.</a:t>
            </a:r>
          </a:p>
          <a:p>
            <a:r>
              <a:rPr lang="tr-TR" sz="2400" i="1" dirty="0"/>
              <a:t>(Merhaba </a:t>
            </a:r>
            <a:r>
              <a:rPr lang="tr-TR" sz="2400" i="1" dirty="0" err="1"/>
              <a:t>Jasonla</a:t>
            </a:r>
            <a:r>
              <a:rPr lang="tr-TR" sz="2400" i="1" dirty="0"/>
              <a:t> konuşuyorsunuz!)</a:t>
            </a:r>
          </a:p>
          <a:p>
            <a:endParaRPr lang="tr-TR" sz="2400" i="1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72C1DDC9-8C8E-449B-8D64-805E530BE152}"/>
              </a:ext>
            </a:extLst>
          </p:cNvPr>
          <p:cNvSpPr txBox="1"/>
          <p:nvPr/>
        </p:nvSpPr>
        <p:spPr>
          <a:xfrm>
            <a:off x="3005147" y="2734969"/>
            <a:ext cx="1819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u="sng" dirty="0">
                <a:solidFill>
                  <a:srgbClr val="286663"/>
                </a:solidFill>
              </a:rPr>
              <a:t>Arayanlar: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0AE87516-B6E2-493F-BA7C-5EEFA4C23970}"/>
              </a:ext>
            </a:extLst>
          </p:cNvPr>
          <p:cNvSpPr txBox="1"/>
          <p:nvPr/>
        </p:nvSpPr>
        <p:spPr>
          <a:xfrm>
            <a:off x="7513784" y="2734968"/>
            <a:ext cx="2117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u="sng" dirty="0">
                <a:solidFill>
                  <a:srgbClr val="286663"/>
                </a:solidFill>
              </a:rPr>
              <a:t>Arananlar: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A67CFA5F-062E-4D09-B5C3-066B689E7E5D}"/>
              </a:ext>
            </a:extLst>
          </p:cNvPr>
          <p:cNvSpPr txBox="1"/>
          <p:nvPr/>
        </p:nvSpPr>
        <p:spPr>
          <a:xfrm>
            <a:off x="761999" y="1838325"/>
            <a:ext cx="10663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Telefon görüşmelerin başında arayan kişi kendisini tanıtmalıdır. Telefonu açanın kim olduğu bilinmiyorsa, onun da kendisini tanıtması beklenir.</a:t>
            </a:r>
          </a:p>
        </p:txBody>
      </p:sp>
    </p:spTree>
    <p:extLst>
      <p:ext uri="{BB962C8B-B14F-4D97-AF65-F5344CB8AC3E}">
        <p14:creationId xmlns:p14="http://schemas.microsoft.com/office/powerpoint/2010/main" val="325974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61D36A-0C32-4A1A-8218-16FEB7352E6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47912" y="95250"/>
            <a:ext cx="6848476" cy="1325563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286663"/>
                </a:solidFill>
              </a:rPr>
              <a:t>Phone </a:t>
            </a:r>
            <a:r>
              <a:rPr lang="tr-TR" b="1" dirty="0" err="1">
                <a:solidFill>
                  <a:srgbClr val="286663"/>
                </a:solidFill>
              </a:rPr>
              <a:t>Conversations</a:t>
            </a:r>
            <a:r>
              <a:rPr lang="tr-TR" b="1" dirty="0">
                <a:solidFill>
                  <a:srgbClr val="286663"/>
                </a:solidFill>
              </a:rPr>
              <a:t> </a:t>
            </a:r>
            <a:br>
              <a:rPr lang="tr-TR" b="1" dirty="0">
                <a:solidFill>
                  <a:srgbClr val="286663"/>
                </a:solidFill>
              </a:rPr>
            </a:br>
            <a:r>
              <a:rPr lang="tr-TR" b="1" dirty="0">
                <a:solidFill>
                  <a:srgbClr val="286663"/>
                </a:solidFill>
              </a:rPr>
              <a:t>(Telefon Görüşmeleri)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5D2A7CE-BF98-4B0B-B93F-2DCFC07DD3B9}"/>
              </a:ext>
            </a:extLst>
          </p:cNvPr>
          <p:cNvSpPr txBox="1"/>
          <p:nvPr/>
        </p:nvSpPr>
        <p:spPr>
          <a:xfrm>
            <a:off x="714199" y="1271020"/>
            <a:ext cx="9467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u="sng" dirty="0" err="1">
                <a:solidFill>
                  <a:srgbClr val="286663"/>
                </a:solidFill>
              </a:rPr>
              <a:t>Asking</a:t>
            </a:r>
            <a:r>
              <a:rPr lang="tr-TR" sz="2400" b="1" i="1" u="sng" dirty="0">
                <a:solidFill>
                  <a:srgbClr val="286663"/>
                </a:solidFill>
              </a:rPr>
              <a:t> </a:t>
            </a:r>
            <a:r>
              <a:rPr lang="tr-TR" sz="2400" b="1" i="1" u="sng" dirty="0" err="1">
                <a:solidFill>
                  <a:srgbClr val="286663"/>
                </a:solidFill>
              </a:rPr>
              <a:t>to</a:t>
            </a:r>
            <a:r>
              <a:rPr lang="tr-TR" sz="2400" b="1" i="1" u="sng" dirty="0">
                <a:solidFill>
                  <a:srgbClr val="286663"/>
                </a:solidFill>
              </a:rPr>
              <a:t> </a:t>
            </a:r>
            <a:r>
              <a:rPr lang="tr-TR" sz="2400" b="1" i="1" u="sng" dirty="0" err="1">
                <a:solidFill>
                  <a:srgbClr val="286663"/>
                </a:solidFill>
              </a:rPr>
              <a:t>speak</a:t>
            </a:r>
            <a:r>
              <a:rPr lang="tr-TR" sz="2400" b="1" i="1" u="sng" dirty="0">
                <a:solidFill>
                  <a:srgbClr val="286663"/>
                </a:solidFill>
              </a:rPr>
              <a:t> </a:t>
            </a:r>
            <a:r>
              <a:rPr lang="tr-TR" sz="2400" b="1" i="1" u="sng" dirty="0" err="1">
                <a:solidFill>
                  <a:srgbClr val="286663"/>
                </a:solidFill>
              </a:rPr>
              <a:t>with</a:t>
            </a:r>
            <a:r>
              <a:rPr lang="tr-TR" sz="2400" b="1" i="1" u="sng" dirty="0">
                <a:solidFill>
                  <a:srgbClr val="286663"/>
                </a:solidFill>
              </a:rPr>
              <a:t> </a:t>
            </a:r>
            <a:r>
              <a:rPr lang="tr-TR" sz="2400" b="1" i="1" u="sng" dirty="0" err="1">
                <a:solidFill>
                  <a:srgbClr val="286663"/>
                </a:solidFill>
              </a:rPr>
              <a:t>someone</a:t>
            </a:r>
            <a:r>
              <a:rPr lang="tr-TR" sz="2400" b="1" i="1" u="sng" dirty="0">
                <a:solidFill>
                  <a:srgbClr val="286663"/>
                </a:solidFill>
              </a:rPr>
              <a:t> (Birisiyle konuşmayı istemek) :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E9BC4B5-CC56-4946-AA36-B0B5B5537836}"/>
              </a:ext>
            </a:extLst>
          </p:cNvPr>
          <p:cNvSpPr txBox="1"/>
          <p:nvPr/>
        </p:nvSpPr>
        <p:spPr>
          <a:xfrm>
            <a:off x="2074878" y="2782620"/>
            <a:ext cx="768667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rgbClr val="0F9D9D"/>
                </a:solidFill>
              </a:rPr>
              <a:t>Is Carl </a:t>
            </a:r>
            <a:r>
              <a:rPr lang="tr-TR" sz="2400" dirty="0" err="1">
                <a:solidFill>
                  <a:srgbClr val="0F9D9D"/>
                </a:solidFill>
              </a:rPr>
              <a:t>there</a:t>
            </a:r>
            <a:r>
              <a:rPr lang="tr-TR" sz="2400" dirty="0">
                <a:solidFill>
                  <a:srgbClr val="0F9D9D"/>
                </a:solidFill>
              </a:rPr>
              <a:t>?</a:t>
            </a:r>
          </a:p>
          <a:p>
            <a:r>
              <a:rPr lang="tr-TR" sz="2400" i="1" dirty="0"/>
              <a:t>(Carl orada mı?)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rgbClr val="0F9D9D"/>
                </a:solidFill>
              </a:rPr>
              <a:t>Can I </a:t>
            </a:r>
            <a:r>
              <a:rPr lang="tr-TR" sz="2400" u="sng" dirty="0" err="1">
                <a:solidFill>
                  <a:srgbClr val="0F9D9D"/>
                </a:solidFill>
              </a:rPr>
              <a:t>speak</a:t>
            </a:r>
            <a:r>
              <a:rPr lang="tr-TR" sz="2400" u="sng" dirty="0">
                <a:solidFill>
                  <a:srgbClr val="0F9D9D"/>
                </a:solidFill>
              </a:rPr>
              <a:t>/talk</a:t>
            </a:r>
            <a:r>
              <a:rPr lang="tr-TR" sz="2400" dirty="0">
                <a:solidFill>
                  <a:srgbClr val="0F9D9D"/>
                </a:solidFill>
              </a:rPr>
              <a:t> </a:t>
            </a:r>
            <a:r>
              <a:rPr lang="tr-TR" sz="2400" dirty="0" err="1">
                <a:solidFill>
                  <a:srgbClr val="0F9D9D"/>
                </a:solidFill>
              </a:rPr>
              <a:t>to</a:t>
            </a:r>
            <a:r>
              <a:rPr lang="tr-TR" sz="2400" dirty="0">
                <a:solidFill>
                  <a:srgbClr val="0F9D9D"/>
                </a:solidFill>
              </a:rPr>
              <a:t> Carl?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>
                <a:solidFill>
                  <a:srgbClr val="0F9D9D"/>
                </a:solidFill>
              </a:rPr>
              <a:t>Could</a:t>
            </a:r>
            <a:r>
              <a:rPr lang="tr-TR" sz="2400" dirty="0">
                <a:solidFill>
                  <a:srgbClr val="0F9D9D"/>
                </a:solidFill>
              </a:rPr>
              <a:t> I </a:t>
            </a:r>
            <a:r>
              <a:rPr lang="tr-TR" sz="2400" u="sng" dirty="0" err="1">
                <a:solidFill>
                  <a:srgbClr val="0F9D9D"/>
                </a:solidFill>
              </a:rPr>
              <a:t>speak</a:t>
            </a:r>
            <a:r>
              <a:rPr lang="tr-TR" sz="2400" u="sng" dirty="0">
                <a:solidFill>
                  <a:srgbClr val="0F9D9D"/>
                </a:solidFill>
              </a:rPr>
              <a:t>/talk</a:t>
            </a:r>
            <a:r>
              <a:rPr lang="tr-TR" sz="2400" dirty="0">
                <a:solidFill>
                  <a:srgbClr val="0F9D9D"/>
                </a:solidFill>
              </a:rPr>
              <a:t> </a:t>
            </a:r>
            <a:r>
              <a:rPr lang="tr-TR" sz="2400" dirty="0" err="1">
                <a:solidFill>
                  <a:srgbClr val="0F9D9D"/>
                </a:solidFill>
              </a:rPr>
              <a:t>to</a:t>
            </a:r>
            <a:r>
              <a:rPr lang="tr-TR" sz="2400" dirty="0">
                <a:solidFill>
                  <a:srgbClr val="0F9D9D"/>
                </a:solidFill>
              </a:rPr>
              <a:t> Carl?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rgbClr val="0F9D9D"/>
                </a:solidFill>
              </a:rPr>
              <a:t>May I </a:t>
            </a:r>
            <a:r>
              <a:rPr lang="tr-TR" sz="2400" u="sng" dirty="0" err="1">
                <a:solidFill>
                  <a:srgbClr val="0F9D9D"/>
                </a:solidFill>
              </a:rPr>
              <a:t>speak</a:t>
            </a:r>
            <a:r>
              <a:rPr lang="tr-TR" sz="2400" u="sng" dirty="0">
                <a:solidFill>
                  <a:srgbClr val="0F9D9D"/>
                </a:solidFill>
              </a:rPr>
              <a:t>/talk</a:t>
            </a:r>
            <a:r>
              <a:rPr lang="tr-TR" sz="2400" dirty="0">
                <a:solidFill>
                  <a:srgbClr val="0F9D9D"/>
                </a:solidFill>
              </a:rPr>
              <a:t> </a:t>
            </a:r>
            <a:r>
              <a:rPr lang="tr-TR" sz="2400" dirty="0" err="1">
                <a:solidFill>
                  <a:srgbClr val="0F9D9D"/>
                </a:solidFill>
              </a:rPr>
              <a:t>to</a:t>
            </a:r>
            <a:r>
              <a:rPr lang="tr-TR" sz="2400" dirty="0">
                <a:solidFill>
                  <a:srgbClr val="0F9D9D"/>
                </a:solidFill>
              </a:rPr>
              <a:t> Carl?</a:t>
            </a:r>
          </a:p>
          <a:p>
            <a:r>
              <a:rPr lang="tr-TR" sz="2400" i="1" dirty="0"/>
              <a:t>(Carl ile konuşabilir miyim?.)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rgbClr val="0F9D9D"/>
                </a:solidFill>
              </a:rPr>
              <a:t>Is Carl </a:t>
            </a:r>
            <a:r>
              <a:rPr lang="tr-TR" sz="2400" dirty="0" err="1">
                <a:solidFill>
                  <a:srgbClr val="0F9D9D"/>
                </a:solidFill>
              </a:rPr>
              <a:t>available</a:t>
            </a:r>
            <a:r>
              <a:rPr lang="tr-TR" sz="2400" dirty="0">
                <a:solidFill>
                  <a:srgbClr val="0F9D9D"/>
                </a:solidFill>
              </a:rPr>
              <a:t>?</a:t>
            </a:r>
            <a:endParaRPr lang="tr-TR" sz="2400" i="1" dirty="0">
              <a:solidFill>
                <a:srgbClr val="0F9D9D"/>
              </a:solidFill>
            </a:endParaRPr>
          </a:p>
          <a:p>
            <a:r>
              <a:rPr lang="tr-TR" sz="2400" i="1" dirty="0"/>
              <a:t>(Carl müsait mi?)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81B378C-3965-433B-9307-8FCB57E80445}"/>
              </a:ext>
            </a:extLst>
          </p:cNvPr>
          <p:cNvSpPr txBox="1"/>
          <p:nvPr/>
        </p:nvSpPr>
        <p:spPr>
          <a:xfrm>
            <a:off x="1023458" y="1839602"/>
            <a:ext cx="84057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Bazı telefon görüşmelerinde, telefonu görüşülmek istenen kişi dışında birisi açabilir. Bu gibi durumlarda, o kişi telefona şu şekilde çağırabiliriz.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C69C0ADF-C7AF-4926-8BA2-F701E02ADD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9" r="9115" b="39619"/>
          <a:stretch/>
        </p:blipFill>
        <p:spPr>
          <a:xfrm>
            <a:off x="7233362" y="2701467"/>
            <a:ext cx="3361933" cy="26548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420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61D36A-0C32-4A1A-8218-16FEB7352E6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47912" y="95250"/>
            <a:ext cx="6848476" cy="1325563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286663"/>
                </a:solidFill>
              </a:rPr>
              <a:t>Phone </a:t>
            </a:r>
            <a:r>
              <a:rPr lang="tr-TR" b="1" dirty="0" err="1">
                <a:solidFill>
                  <a:srgbClr val="286663"/>
                </a:solidFill>
              </a:rPr>
              <a:t>Conversations</a:t>
            </a:r>
            <a:r>
              <a:rPr lang="tr-TR" b="1" dirty="0">
                <a:solidFill>
                  <a:srgbClr val="286663"/>
                </a:solidFill>
              </a:rPr>
              <a:t> </a:t>
            </a:r>
            <a:br>
              <a:rPr lang="tr-TR" b="1" dirty="0">
                <a:solidFill>
                  <a:srgbClr val="286663"/>
                </a:solidFill>
              </a:rPr>
            </a:br>
            <a:r>
              <a:rPr lang="tr-TR" b="1" dirty="0">
                <a:solidFill>
                  <a:srgbClr val="286663"/>
                </a:solidFill>
              </a:rPr>
              <a:t>(Telefon Görüşmeleri)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5D2A7CE-BF98-4B0B-B93F-2DCFC07DD3B9}"/>
              </a:ext>
            </a:extLst>
          </p:cNvPr>
          <p:cNvSpPr txBox="1"/>
          <p:nvPr/>
        </p:nvSpPr>
        <p:spPr>
          <a:xfrm>
            <a:off x="885824" y="1276350"/>
            <a:ext cx="9467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u="sng" dirty="0" err="1">
                <a:solidFill>
                  <a:srgbClr val="286663"/>
                </a:solidFill>
              </a:rPr>
              <a:t>Connecting</a:t>
            </a:r>
            <a:r>
              <a:rPr lang="tr-TR" sz="2400" b="1" i="1" u="sng" dirty="0">
                <a:solidFill>
                  <a:srgbClr val="286663"/>
                </a:solidFill>
              </a:rPr>
              <a:t> </a:t>
            </a:r>
            <a:r>
              <a:rPr lang="tr-TR" sz="2400" b="1" i="1" u="sng" dirty="0" err="1">
                <a:solidFill>
                  <a:srgbClr val="286663"/>
                </a:solidFill>
              </a:rPr>
              <a:t>someone</a:t>
            </a:r>
            <a:r>
              <a:rPr lang="tr-TR" sz="2400" b="1" i="1" u="sng" dirty="0">
                <a:solidFill>
                  <a:srgbClr val="286663"/>
                </a:solidFill>
              </a:rPr>
              <a:t> (Telefonu birisine aktarma) :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E9BC4B5-CC56-4946-AA36-B0B5B5537836}"/>
              </a:ext>
            </a:extLst>
          </p:cNvPr>
          <p:cNvSpPr txBox="1"/>
          <p:nvPr/>
        </p:nvSpPr>
        <p:spPr>
          <a:xfrm>
            <a:off x="1461513" y="2467982"/>
            <a:ext cx="943927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u="sng" dirty="0" err="1">
                <a:solidFill>
                  <a:srgbClr val="0F9D9D"/>
                </a:solidFill>
              </a:rPr>
              <a:t>Hang</a:t>
            </a:r>
            <a:r>
              <a:rPr lang="tr-TR" sz="2800" u="sng" dirty="0">
                <a:solidFill>
                  <a:srgbClr val="0F9D9D"/>
                </a:solidFill>
              </a:rPr>
              <a:t> on / </a:t>
            </a:r>
            <a:r>
              <a:rPr lang="tr-TR" sz="2800" u="sng" dirty="0" err="1">
                <a:solidFill>
                  <a:srgbClr val="0F9D9D"/>
                </a:solidFill>
              </a:rPr>
              <a:t>Hold</a:t>
            </a:r>
            <a:r>
              <a:rPr lang="tr-TR" sz="2800" u="sng" dirty="0">
                <a:solidFill>
                  <a:srgbClr val="0F9D9D"/>
                </a:solidFill>
              </a:rPr>
              <a:t> on</a:t>
            </a:r>
            <a:r>
              <a:rPr lang="tr-TR" sz="2800" dirty="0">
                <a:solidFill>
                  <a:srgbClr val="0F9D9D"/>
                </a:solidFill>
              </a:rPr>
              <a:t> a </a:t>
            </a:r>
            <a:r>
              <a:rPr lang="tr-TR" sz="2800" dirty="0" err="1">
                <a:solidFill>
                  <a:srgbClr val="0F9D9D"/>
                </a:solidFill>
              </a:rPr>
              <a:t>minute</a:t>
            </a:r>
            <a:r>
              <a:rPr lang="tr-TR" sz="2800" dirty="0">
                <a:solidFill>
                  <a:srgbClr val="0F9D9D"/>
                </a:solidFill>
              </a:rPr>
              <a:t>?</a:t>
            </a:r>
          </a:p>
          <a:p>
            <a:r>
              <a:rPr lang="tr-TR" sz="2800" i="1" dirty="0"/>
              <a:t>(Bir dakika bekleyin.)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0F9D9D"/>
                </a:solidFill>
              </a:rPr>
              <a:t>Can </a:t>
            </a:r>
            <a:r>
              <a:rPr lang="tr-TR" sz="2800" dirty="0" err="1">
                <a:solidFill>
                  <a:srgbClr val="0F9D9D"/>
                </a:solidFill>
              </a:rPr>
              <a:t>you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u="sng" dirty="0" err="1">
                <a:solidFill>
                  <a:srgbClr val="0F9D9D"/>
                </a:solidFill>
              </a:rPr>
              <a:t>hang</a:t>
            </a:r>
            <a:r>
              <a:rPr lang="tr-TR" sz="2800" u="sng" dirty="0">
                <a:solidFill>
                  <a:srgbClr val="0F9D9D"/>
                </a:solidFill>
              </a:rPr>
              <a:t> on / </a:t>
            </a:r>
            <a:r>
              <a:rPr lang="tr-TR" sz="2800" u="sng" dirty="0" err="1">
                <a:solidFill>
                  <a:srgbClr val="0F9D9D"/>
                </a:solidFill>
              </a:rPr>
              <a:t>hold</a:t>
            </a:r>
            <a:r>
              <a:rPr lang="tr-TR" sz="2800" u="sng" dirty="0">
                <a:solidFill>
                  <a:srgbClr val="0F9D9D"/>
                </a:solidFill>
              </a:rPr>
              <a:t> on</a:t>
            </a:r>
            <a:r>
              <a:rPr lang="tr-TR" sz="2800" dirty="0">
                <a:solidFill>
                  <a:srgbClr val="0F9D9D"/>
                </a:solidFill>
              </a:rPr>
              <a:t> a </a:t>
            </a:r>
            <a:r>
              <a:rPr lang="tr-TR" sz="2800" dirty="0" err="1">
                <a:solidFill>
                  <a:srgbClr val="0F9D9D"/>
                </a:solidFill>
              </a:rPr>
              <a:t>second</a:t>
            </a:r>
            <a:r>
              <a:rPr lang="tr-TR" sz="2800" dirty="0">
                <a:solidFill>
                  <a:srgbClr val="0F9D9D"/>
                </a:solidFill>
              </a:rPr>
              <a:t>, </a:t>
            </a:r>
            <a:r>
              <a:rPr lang="tr-TR" sz="2800" dirty="0" err="1">
                <a:solidFill>
                  <a:srgbClr val="0F9D9D"/>
                </a:solidFill>
              </a:rPr>
              <a:t>please</a:t>
            </a:r>
            <a:r>
              <a:rPr lang="tr-TR" sz="2800" dirty="0">
                <a:solidFill>
                  <a:srgbClr val="0F9D9D"/>
                </a:solidFill>
              </a:rPr>
              <a:t>?</a:t>
            </a:r>
          </a:p>
          <a:p>
            <a:r>
              <a:rPr lang="tr-TR" sz="2800" i="1" dirty="0"/>
              <a:t>(Bir saniye bekler misiniz, lütfen?)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0F9D9D"/>
                </a:solidFill>
              </a:rPr>
              <a:t>I </a:t>
            </a:r>
            <a:r>
              <a:rPr lang="tr-TR" sz="2800" dirty="0" err="1">
                <a:solidFill>
                  <a:srgbClr val="0F9D9D"/>
                </a:solidFill>
              </a:rPr>
              <a:t>will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get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Mr</a:t>
            </a:r>
            <a:r>
              <a:rPr lang="tr-TR" sz="2800" dirty="0">
                <a:solidFill>
                  <a:srgbClr val="0F9D9D"/>
                </a:solidFill>
              </a:rPr>
              <a:t>. </a:t>
            </a:r>
            <a:r>
              <a:rPr lang="tr-TR" sz="2800" dirty="0" err="1">
                <a:solidFill>
                  <a:srgbClr val="0F9D9D"/>
                </a:solidFill>
              </a:rPr>
              <a:t>Clarkson</a:t>
            </a:r>
            <a:r>
              <a:rPr lang="tr-TR" sz="2800" dirty="0">
                <a:solidFill>
                  <a:srgbClr val="0F9D9D"/>
                </a:solidFill>
              </a:rPr>
              <a:t>.</a:t>
            </a:r>
            <a:endParaRPr lang="tr-TR" sz="2800" i="1" dirty="0">
              <a:solidFill>
                <a:srgbClr val="0F9D9D"/>
              </a:solidFill>
            </a:endParaRPr>
          </a:p>
          <a:p>
            <a:r>
              <a:rPr lang="tr-TR" sz="2800" i="1" dirty="0"/>
              <a:t>(Bay </a:t>
            </a:r>
            <a:r>
              <a:rPr lang="tr-TR" sz="2800" i="1" dirty="0" err="1"/>
              <a:t>Clarson’ı</a:t>
            </a:r>
            <a:r>
              <a:rPr lang="tr-TR" sz="2800" i="1" dirty="0"/>
              <a:t> çağıracağım.)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0F9D9D"/>
                </a:solidFill>
              </a:rPr>
              <a:t>I </a:t>
            </a:r>
            <a:r>
              <a:rPr lang="tr-TR" sz="2800" dirty="0" err="1">
                <a:solidFill>
                  <a:srgbClr val="0F9D9D"/>
                </a:solidFill>
              </a:rPr>
              <a:t>will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u="sng" dirty="0">
                <a:solidFill>
                  <a:srgbClr val="0F9D9D"/>
                </a:solidFill>
              </a:rPr>
              <a:t>put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you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u="sng" dirty="0" err="1">
                <a:solidFill>
                  <a:srgbClr val="0F9D9D"/>
                </a:solidFill>
              </a:rPr>
              <a:t>through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to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Mrs</a:t>
            </a:r>
            <a:r>
              <a:rPr lang="tr-TR" sz="2800" dirty="0">
                <a:solidFill>
                  <a:srgbClr val="0F9D9D"/>
                </a:solidFill>
              </a:rPr>
              <a:t>. </a:t>
            </a:r>
            <a:r>
              <a:rPr lang="tr-TR" sz="2800" dirty="0" err="1">
                <a:solidFill>
                  <a:srgbClr val="0F9D9D"/>
                </a:solidFill>
              </a:rPr>
              <a:t>Wiseman</a:t>
            </a:r>
            <a:r>
              <a:rPr lang="tr-TR" sz="2800" dirty="0">
                <a:solidFill>
                  <a:srgbClr val="0F9D9D"/>
                </a:solidFill>
              </a:rPr>
              <a:t>.</a:t>
            </a:r>
            <a:endParaRPr lang="tr-TR" sz="2800" i="1" dirty="0">
              <a:solidFill>
                <a:srgbClr val="0F9D9D"/>
              </a:solidFill>
            </a:endParaRPr>
          </a:p>
          <a:p>
            <a:r>
              <a:rPr lang="tr-TR" sz="2800" i="1" dirty="0"/>
              <a:t>(Sizi Bayan </a:t>
            </a:r>
            <a:r>
              <a:rPr lang="tr-TR" sz="2800" i="1" dirty="0" err="1"/>
              <a:t>Wiseman’e</a:t>
            </a:r>
            <a:r>
              <a:rPr lang="tr-TR" sz="2800" i="1" dirty="0"/>
              <a:t> aktarıyorum.)</a:t>
            </a:r>
          </a:p>
          <a:p>
            <a:endParaRPr lang="tr-TR" sz="2400" i="1" dirty="0"/>
          </a:p>
          <a:p>
            <a:endParaRPr lang="tr-TR" sz="2400" i="1" dirty="0"/>
          </a:p>
          <a:p>
            <a:endParaRPr lang="tr-TR" sz="2400" i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F2246F4C-F781-40FE-AFFE-E2F0F79C6D70}"/>
              </a:ext>
            </a:extLst>
          </p:cNvPr>
          <p:cNvSpPr txBox="1"/>
          <p:nvPr/>
        </p:nvSpPr>
        <p:spPr>
          <a:xfrm>
            <a:off x="1040150" y="1621232"/>
            <a:ext cx="10663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Bazı telefon görüşmelerinde, özellikle müşteri hizmetleri ya da sekreterler ile yapılan görüşmelerde, telefon görüşmesi başka bir kişiye aktarılır. Bu gibi durumlarda kullanılan kalıp cümleler şu şekildedir: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B88CBA5D-1FE2-4A31-86BC-72930F0A869B}"/>
              </a:ext>
            </a:extLst>
          </p:cNvPr>
          <p:cNvSpPr/>
          <p:nvPr/>
        </p:nvSpPr>
        <p:spPr>
          <a:xfrm>
            <a:off x="9001128" y="2944982"/>
            <a:ext cx="2239092" cy="1437238"/>
          </a:xfrm>
          <a:prstGeom prst="rect">
            <a:avLst/>
          </a:prstGeom>
          <a:ln w="76200">
            <a:solidFill>
              <a:srgbClr val="45B1AB"/>
            </a:solidFill>
            <a:prstDash val="lgDashDot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Hang</a:t>
            </a:r>
            <a:r>
              <a:rPr lang="tr-TR" dirty="0"/>
              <a:t> on: beklemek</a:t>
            </a:r>
          </a:p>
          <a:p>
            <a:pPr algn="ctr"/>
            <a:r>
              <a:rPr lang="tr-TR" dirty="0" err="1"/>
              <a:t>Hold</a:t>
            </a:r>
            <a:r>
              <a:rPr lang="tr-TR" dirty="0"/>
              <a:t> on: beklemek</a:t>
            </a:r>
          </a:p>
          <a:p>
            <a:pPr algn="ctr"/>
            <a:r>
              <a:rPr lang="tr-TR" dirty="0"/>
              <a:t>Put </a:t>
            </a:r>
            <a:r>
              <a:rPr lang="tr-TR" dirty="0" err="1"/>
              <a:t>through</a:t>
            </a:r>
            <a:r>
              <a:rPr lang="tr-TR" dirty="0"/>
              <a:t>: (telefonu) aktarmak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DE449E2B-68D1-49CD-9CE4-F4B07F42F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5348">
            <a:off x="10936620" y="2906878"/>
            <a:ext cx="1533531" cy="15335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A991846B-7B9C-4DA2-9C7C-F693B8FADFBD}"/>
              </a:ext>
            </a:extLst>
          </p:cNvPr>
          <p:cNvSpPr txBox="1"/>
          <p:nvPr/>
        </p:nvSpPr>
        <p:spPr>
          <a:xfrm>
            <a:off x="9477764" y="2572024"/>
            <a:ext cx="16257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b="1" dirty="0">
                <a:solidFill>
                  <a:srgbClr val="45B1AB"/>
                </a:solidFill>
                <a:latin typeface="Arial Rounded MT Bold" panose="020F0704030504030204" pitchFamily="34" charset="0"/>
              </a:rPr>
              <a:t>ATTENTION!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8754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61D36A-0C32-4A1A-8218-16FEB7352E6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47912" y="95250"/>
            <a:ext cx="6848476" cy="1325563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286663"/>
                </a:solidFill>
              </a:rPr>
              <a:t>Phone </a:t>
            </a:r>
            <a:r>
              <a:rPr lang="tr-TR" b="1" dirty="0" err="1">
                <a:solidFill>
                  <a:srgbClr val="286663"/>
                </a:solidFill>
              </a:rPr>
              <a:t>Conversations</a:t>
            </a:r>
            <a:r>
              <a:rPr lang="tr-TR" b="1" dirty="0">
                <a:solidFill>
                  <a:srgbClr val="286663"/>
                </a:solidFill>
              </a:rPr>
              <a:t> </a:t>
            </a:r>
            <a:br>
              <a:rPr lang="tr-TR" b="1" dirty="0">
                <a:solidFill>
                  <a:srgbClr val="286663"/>
                </a:solidFill>
              </a:rPr>
            </a:br>
            <a:r>
              <a:rPr lang="tr-TR" b="1" dirty="0">
                <a:solidFill>
                  <a:srgbClr val="286663"/>
                </a:solidFill>
              </a:rPr>
              <a:t>(Telefon Görüşmeleri)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5D2A7CE-BF98-4B0B-B93F-2DCFC07DD3B9}"/>
              </a:ext>
            </a:extLst>
          </p:cNvPr>
          <p:cNvSpPr txBox="1"/>
          <p:nvPr/>
        </p:nvSpPr>
        <p:spPr>
          <a:xfrm>
            <a:off x="733424" y="1189980"/>
            <a:ext cx="9467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u="sng" dirty="0" err="1">
                <a:solidFill>
                  <a:srgbClr val="286663"/>
                </a:solidFill>
              </a:rPr>
              <a:t>Taking</a:t>
            </a:r>
            <a:r>
              <a:rPr lang="tr-TR" sz="2400" b="1" i="1" u="sng" dirty="0">
                <a:solidFill>
                  <a:srgbClr val="286663"/>
                </a:solidFill>
              </a:rPr>
              <a:t> a </a:t>
            </a:r>
            <a:r>
              <a:rPr lang="tr-TR" sz="2400" b="1" i="1" u="sng" dirty="0" err="1">
                <a:solidFill>
                  <a:srgbClr val="286663"/>
                </a:solidFill>
              </a:rPr>
              <a:t>message</a:t>
            </a:r>
            <a:r>
              <a:rPr lang="tr-TR" sz="2400" b="1" i="1" u="sng" dirty="0">
                <a:solidFill>
                  <a:srgbClr val="286663"/>
                </a:solidFill>
              </a:rPr>
              <a:t> </a:t>
            </a:r>
            <a:r>
              <a:rPr lang="tr-TR" sz="2400" b="1" i="1" u="sng" dirty="0" err="1">
                <a:solidFill>
                  <a:srgbClr val="286663"/>
                </a:solidFill>
              </a:rPr>
              <a:t>for</a:t>
            </a:r>
            <a:r>
              <a:rPr lang="tr-TR" sz="2400" b="1" i="1" u="sng" dirty="0">
                <a:solidFill>
                  <a:srgbClr val="286663"/>
                </a:solidFill>
              </a:rPr>
              <a:t> </a:t>
            </a:r>
            <a:r>
              <a:rPr lang="tr-TR" sz="2400" b="1" i="1" u="sng" dirty="0" err="1">
                <a:solidFill>
                  <a:srgbClr val="286663"/>
                </a:solidFill>
              </a:rPr>
              <a:t>someone</a:t>
            </a:r>
            <a:r>
              <a:rPr lang="tr-TR" sz="2400" b="1" i="1" u="sng" dirty="0">
                <a:solidFill>
                  <a:srgbClr val="286663"/>
                </a:solidFill>
              </a:rPr>
              <a:t> (Birisine iletilecek mesajı alma) :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E9BC4B5-CC56-4946-AA36-B0B5B5537836}"/>
              </a:ext>
            </a:extLst>
          </p:cNvPr>
          <p:cNvSpPr txBox="1"/>
          <p:nvPr/>
        </p:nvSpPr>
        <p:spPr>
          <a:xfrm>
            <a:off x="3371849" y="2214329"/>
            <a:ext cx="822960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0F9D9D"/>
                </a:solidFill>
              </a:rPr>
              <a:t>I am </a:t>
            </a:r>
            <a:r>
              <a:rPr lang="tr-TR" sz="2800" dirty="0" err="1">
                <a:solidFill>
                  <a:srgbClr val="0F9D9D"/>
                </a:solidFill>
              </a:rPr>
              <a:t>afraid</a:t>
            </a:r>
            <a:r>
              <a:rPr lang="tr-TR" sz="2800" dirty="0">
                <a:solidFill>
                  <a:srgbClr val="0F9D9D"/>
                </a:solidFill>
              </a:rPr>
              <a:t>, Brad is not here </a:t>
            </a:r>
            <a:r>
              <a:rPr lang="tr-TR" sz="2800" dirty="0" err="1">
                <a:solidFill>
                  <a:srgbClr val="0F9D9D"/>
                </a:solidFill>
              </a:rPr>
              <a:t>now</a:t>
            </a:r>
            <a:r>
              <a:rPr lang="tr-TR" sz="2800" dirty="0">
                <a:solidFill>
                  <a:srgbClr val="0F9D9D"/>
                </a:solidFill>
              </a:rPr>
              <a:t>.</a:t>
            </a:r>
          </a:p>
          <a:p>
            <a:r>
              <a:rPr lang="tr-TR" sz="2800" i="1" dirty="0"/>
              <a:t>(Korkarım ki, Brad şu anda burada değil.)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0F9D9D"/>
                </a:solidFill>
              </a:rPr>
              <a:t>He/</a:t>
            </a:r>
            <a:r>
              <a:rPr lang="tr-TR" sz="2800" dirty="0" err="1">
                <a:solidFill>
                  <a:srgbClr val="0F9D9D"/>
                </a:solidFill>
              </a:rPr>
              <a:t>She</a:t>
            </a:r>
            <a:r>
              <a:rPr lang="tr-TR" sz="2800" dirty="0">
                <a:solidFill>
                  <a:srgbClr val="0F9D9D"/>
                </a:solidFill>
              </a:rPr>
              <a:t> is </a:t>
            </a:r>
            <a:r>
              <a:rPr lang="tr-TR" sz="2800" dirty="0" err="1">
                <a:solidFill>
                  <a:srgbClr val="0F9D9D"/>
                </a:solidFill>
              </a:rPr>
              <a:t>busy</a:t>
            </a:r>
            <a:r>
              <a:rPr lang="tr-TR" sz="2800" dirty="0">
                <a:solidFill>
                  <a:srgbClr val="0F9D9D"/>
                </a:solidFill>
              </a:rPr>
              <a:t> at </a:t>
            </a:r>
            <a:r>
              <a:rPr lang="tr-TR" sz="2800" dirty="0" err="1">
                <a:solidFill>
                  <a:srgbClr val="0F9D9D"/>
                </a:solidFill>
              </a:rPr>
              <a:t>the</a:t>
            </a:r>
            <a:r>
              <a:rPr lang="tr-TR" sz="2800" dirty="0">
                <a:solidFill>
                  <a:srgbClr val="0F9D9D"/>
                </a:solidFill>
              </a:rPr>
              <a:t> moment.</a:t>
            </a:r>
          </a:p>
          <a:p>
            <a:r>
              <a:rPr lang="tr-TR" sz="2800" i="1" dirty="0"/>
              <a:t>(O şu anda meşgul.)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0F9D9D"/>
                </a:solidFill>
              </a:rPr>
              <a:t>Do </a:t>
            </a:r>
            <a:r>
              <a:rPr lang="tr-TR" sz="2800" dirty="0" err="1">
                <a:solidFill>
                  <a:srgbClr val="0F9D9D"/>
                </a:solidFill>
              </a:rPr>
              <a:t>you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want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to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u="sng" dirty="0" err="1">
                <a:solidFill>
                  <a:srgbClr val="0F9D9D"/>
                </a:solidFill>
              </a:rPr>
              <a:t>leave</a:t>
            </a:r>
            <a:r>
              <a:rPr lang="tr-TR" sz="2800" u="sng" dirty="0">
                <a:solidFill>
                  <a:srgbClr val="0F9D9D"/>
                </a:solidFill>
              </a:rPr>
              <a:t> a </a:t>
            </a:r>
            <a:r>
              <a:rPr lang="tr-TR" sz="2800" u="sng" dirty="0" err="1">
                <a:solidFill>
                  <a:srgbClr val="0F9D9D"/>
                </a:solidFill>
              </a:rPr>
              <a:t>message</a:t>
            </a:r>
            <a:r>
              <a:rPr lang="tr-TR" sz="2800" dirty="0">
                <a:solidFill>
                  <a:srgbClr val="0F9D9D"/>
                </a:solidFill>
              </a:rPr>
              <a:t>?</a:t>
            </a:r>
          </a:p>
          <a:p>
            <a:r>
              <a:rPr lang="tr-TR" sz="2800" i="1" dirty="0"/>
              <a:t>(Bir mesaj bırakmak ister misiniz?)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 err="1">
                <a:solidFill>
                  <a:srgbClr val="0F9D9D"/>
                </a:solidFill>
              </a:rPr>
              <a:t>Who</a:t>
            </a:r>
            <a:r>
              <a:rPr lang="tr-TR" sz="2800" dirty="0">
                <a:solidFill>
                  <a:srgbClr val="0F9D9D"/>
                </a:solidFill>
              </a:rPr>
              <a:t> is </a:t>
            </a:r>
            <a:r>
              <a:rPr lang="tr-TR" sz="2800" dirty="0" err="1">
                <a:solidFill>
                  <a:srgbClr val="0F9D9D"/>
                </a:solidFill>
              </a:rPr>
              <a:t>this</a:t>
            </a:r>
            <a:r>
              <a:rPr lang="tr-TR" sz="2800" dirty="0">
                <a:solidFill>
                  <a:srgbClr val="0F9D9D"/>
                </a:solidFill>
              </a:rPr>
              <a:t>? / </a:t>
            </a:r>
            <a:r>
              <a:rPr lang="tr-TR" sz="2800" dirty="0" err="1">
                <a:solidFill>
                  <a:srgbClr val="0F9D9D"/>
                </a:solidFill>
              </a:rPr>
              <a:t>Could</a:t>
            </a:r>
            <a:r>
              <a:rPr lang="tr-TR" sz="2800" dirty="0">
                <a:solidFill>
                  <a:srgbClr val="0F9D9D"/>
                </a:solidFill>
              </a:rPr>
              <a:t> I ask </a:t>
            </a:r>
            <a:r>
              <a:rPr lang="tr-TR" sz="2800" dirty="0" err="1">
                <a:solidFill>
                  <a:srgbClr val="0F9D9D"/>
                </a:solidFill>
              </a:rPr>
              <a:t>who</a:t>
            </a:r>
            <a:r>
              <a:rPr lang="tr-TR" sz="2800" dirty="0">
                <a:solidFill>
                  <a:srgbClr val="0F9D9D"/>
                </a:solidFill>
              </a:rPr>
              <a:t> is </a:t>
            </a:r>
            <a:r>
              <a:rPr lang="tr-TR" sz="2800" dirty="0" err="1">
                <a:solidFill>
                  <a:srgbClr val="0F9D9D"/>
                </a:solidFill>
              </a:rPr>
              <a:t>calling</a:t>
            </a:r>
            <a:r>
              <a:rPr lang="tr-TR" sz="2800" dirty="0">
                <a:solidFill>
                  <a:srgbClr val="0F9D9D"/>
                </a:solidFill>
              </a:rPr>
              <a:t>?</a:t>
            </a:r>
          </a:p>
          <a:p>
            <a:r>
              <a:rPr lang="tr-TR" sz="2800" i="1" dirty="0"/>
              <a:t>(Siz kimsiniz?) / (Kimin aradığını sorabilir miyim?)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0F9D9D"/>
                </a:solidFill>
              </a:rPr>
              <a:t>Can </a:t>
            </a:r>
            <a:r>
              <a:rPr lang="tr-TR" sz="2800" dirty="0" err="1">
                <a:solidFill>
                  <a:srgbClr val="0F9D9D"/>
                </a:solidFill>
              </a:rPr>
              <a:t>you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call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again</a:t>
            </a:r>
            <a:r>
              <a:rPr lang="tr-TR" sz="2800" dirty="0">
                <a:solidFill>
                  <a:srgbClr val="0F9D9D"/>
                </a:solidFill>
              </a:rPr>
              <a:t>?</a:t>
            </a:r>
          </a:p>
          <a:p>
            <a:r>
              <a:rPr lang="tr-TR" sz="2800" i="1" dirty="0"/>
              <a:t>(Tekrar arayabilir misin?) 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E453D26-3C02-456A-B20F-2B2727EA406C}"/>
              </a:ext>
            </a:extLst>
          </p:cNvPr>
          <p:cNvSpPr txBox="1"/>
          <p:nvPr/>
        </p:nvSpPr>
        <p:spPr>
          <a:xfrm>
            <a:off x="590549" y="1567998"/>
            <a:ext cx="10663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Bazı telefon görüşmelerinde, görüşülmek istenen kişi orada bulunmamaktadır. Bu gibi durumlarda arayan, konuşmak istediği kişiye iletilmek üzere mesaj bırakabilir.</a:t>
            </a:r>
          </a:p>
        </p:txBody>
      </p:sp>
    </p:spTree>
    <p:extLst>
      <p:ext uri="{BB962C8B-B14F-4D97-AF65-F5344CB8AC3E}">
        <p14:creationId xmlns:p14="http://schemas.microsoft.com/office/powerpoint/2010/main" val="290684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61D36A-0C32-4A1A-8218-16FEB7352E6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24287" y="-135583"/>
            <a:ext cx="6848476" cy="1325563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286663"/>
                </a:solidFill>
              </a:rPr>
              <a:t>Phone </a:t>
            </a:r>
            <a:r>
              <a:rPr lang="tr-TR" b="1" dirty="0" err="1">
                <a:solidFill>
                  <a:srgbClr val="286663"/>
                </a:solidFill>
              </a:rPr>
              <a:t>Conversations</a:t>
            </a:r>
            <a:r>
              <a:rPr lang="tr-TR" b="1" dirty="0">
                <a:solidFill>
                  <a:srgbClr val="286663"/>
                </a:solidFill>
              </a:rPr>
              <a:t> </a:t>
            </a:r>
            <a:br>
              <a:rPr lang="tr-TR" b="1" dirty="0">
                <a:solidFill>
                  <a:srgbClr val="286663"/>
                </a:solidFill>
              </a:rPr>
            </a:br>
            <a:r>
              <a:rPr lang="tr-TR" b="1" dirty="0">
                <a:solidFill>
                  <a:srgbClr val="286663"/>
                </a:solidFill>
              </a:rPr>
              <a:t>(Telefon Görüşmeleri)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5D2A7CE-BF98-4B0B-B93F-2DCFC07DD3B9}"/>
              </a:ext>
            </a:extLst>
          </p:cNvPr>
          <p:cNvSpPr txBox="1"/>
          <p:nvPr/>
        </p:nvSpPr>
        <p:spPr>
          <a:xfrm>
            <a:off x="733424" y="1189980"/>
            <a:ext cx="9467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u="sng" dirty="0" err="1">
                <a:solidFill>
                  <a:srgbClr val="286663"/>
                </a:solidFill>
              </a:rPr>
              <a:t>Talking</a:t>
            </a:r>
            <a:r>
              <a:rPr lang="tr-TR" sz="2400" b="1" i="1" u="sng" dirty="0">
                <a:solidFill>
                  <a:srgbClr val="286663"/>
                </a:solidFill>
              </a:rPr>
              <a:t> </a:t>
            </a:r>
            <a:r>
              <a:rPr lang="tr-TR" sz="2400" b="1" i="1" u="sng" dirty="0" err="1">
                <a:solidFill>
                  <a:srgbClr val="286663"/>
                </a:solidFill>
              </a:rPr>
              <a:t>about</a:t>
            </a:r>
            <a:r>
              <a:rPr lang="tr-TR" sz="2400" b="1" i="1" u="sng" dirty="0">
                <a:solidFill>
                  <a:srgbClr val="286663"/>
                </a:solidFill>
              </a:rPr>
              <a:t> </a:t>
            </a:r>
            <a:r>
              <a:rPr lang="tr-TR" sz="2400" b="1" i="1" u="sng" dirty="0" err="1">
                <a:solidFill>
                  <a:srgbClr val="286663"/>
                </a:solidFill>
              </a:rPr>
              <a:t>bad</a:t>
            </a:r>
            <a:r>
              <a:rPr lang="tr-TR" sz="2400" b="1" i="1" u="sng" dirty="0">
                <a:solidFill>
                  <a:srgbClr val="286663"/>
                </a:solidFill>
              </a:rPr>
              <a:t> </a:t>
            </a:r>
            <a:r>
              <a:rPr lang="tr-TR" sz="2400" b="1" i="1" u="sng" dirty="0" err="1">
                <a:solidFill>
                  <a:srgbClr val="286663"/>
                </a:solidFill>
              </a:rPr>
              <a:t>line</a:t>
            </a:r>
            <a:r>
              <a:rPr lang="tr-TR" sz="2400" b="1" i="1" u="sng" dirty="0">
                <a:solidFill>
                  <a:srgbClr val="286663"/>
                </a:solidFill>
              </a:rPr>
              <a:t> (Kötü hat için kullanılan ifadeler) :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E9BC4B5-CC56-4946-AA36-B0B5B5537836}"/>
              </a:ext>
            </a:extLst>
          </p:cNvPr>
          <p:cNvSpPr txBox="1"/>
          <p:nvPr/>
        </p:nvSpPr>
        <p:spPr>
          <a:xfrm>
            <a:off x="1924050" y="2672447"/>
            <a:ext cx="82772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0F9D9D"/>
                </a:solidFill>
              </a:rPr>
              <a:t>I </a:t>
            </a:r>
            <a:r>
              <a:rPr lang="tr-TR" sz="2800" dirty="0" err="1">
                <a:solidFill>
                  <a:srgbClr val="0F9D9D"/>
                </a:solidFill>
              </a:rPr>
              <a:t>can’t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hear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you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well</a:t>
            </a:r>
            <a:r>
              <a:rPr lang="tr-TR" sz="2800" dirty="0">
                <a:solidFill>
                  <a:srgbClr val="0F9D9D"/>
                </a:solidFill>
              </a:rPr>
              <a:t>.</a:t>
            </a:r>
          </a:p>
          <a:p>
            <a:r>
              <a:rPr lang="tr-TR" sz="2800" i="1" dirty="0"/>
              <a:t>(Sizi iyi duyamıyorum.)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 err="1">
                <a:solidFill>
                  <a:srgbClr val="0F9D9D"/>
                </a:solidFill>
              </a:rPr>
              <a:t>Sorry</a:t>
            </a:r>
            <a:r>
              <a:rPr lang="tr-TR" sz="2800" dirty="0">
                <a:solidFill>
                  <a:srgbClr val="0F9D9D"/>
                </a:solidFill>
              </a:rPr>
              <a:t>, </a:t>
            </a:r>
            <a:r>
              <a:rPr lang="tr-TR" sz="2800" dirty="0" err="1">
                <a:solidFill>
                  <a:srgbClr val="0F9D9D"/>
                </a:solidFill>
              </a:rPr>
              <a:t>It’s</a:t>
            </a:r>
            <a:r>
              <a:rPr lang="tr-TR" sz="2800" dirty="0">
                <a:solidFill>
                  <a:srgbClr val="0F9D9D"/>
                </a:solidFill>
              </a:rPr>
              <a:t> a </a:t>
            </a:r>
            <a:r>
              <a:rPr lang="tr-TR" sz="2800" dirty="0" err="1">
                <a:solidFill>
                  <a:srgbClr val="0F9D9D"/>
                </a:solidFill>
              </a:rPr>
              <a:t>bad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line</a:t>
            </a:r>
            <a:r>
              <a:rPr lang="tr-TR" sz="2800" dirty="0">
                <a:solidFill>
                  <a:srgbClr val="0F9D9D"/>
                </a:solidFill>
              </a:rPr>
              <a:t>.</a:t>
            </a:r>
          </a:p>
          <a:p>
            <a:r>
              <a:rPr lang="tr-TR" sz="2800" i="1" dirty="0"/>
              <a:t>(Üzgünüm, hat kötü.)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0F9D9D"/>
                </a:solidFill>
              </a:rPr>
              <a:t>Can </a:t>
            </a:r>
            <a:r>
              <a:rPr lang="tr-TR" sz="2800" dirty="0" err="1">
                <a:solidFill>
                  <a:srgbClr val="0F9D9D"/>
                </a:solidFill>
              </a:rPr>
              <a:t>you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repeat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that</a:t>
            </a:r>
            <a:r>
              <a:rPr lang="tr-TR" sz="2800" dirty="0">
                <a:solidFill>
                  <a:srgbClr val="0F9D9D"/>
                </a:solidFill>
              </a:rPr>
              <a:t>, </a:t>
            </a:r>
            <a:r>
              <a:rPr lang="tr-TR" sz="2800" dirty="0" err="1">
                <a:solidFill>
                  <a:srgbClr val="0F9D9D"/>
                </a:solidFill>
              </a:rPr>
              <a:t>please</a:t>
            </a:r>
            <a:r>
              <a:rPr lang="tr-TR" sz="2800" dirty="0">
                <a:solidFill>
                  <a:srgbClr val="0F9D9D"/>
                </a:solidFill>
              </a:rPr>
              <a:t>?</a:t>
            </a:r>
          </a:p>
          <a:p>
            <a:r>
              <a:rPr lang="tr-TR" sz="2800" i="1" dirty="0"/>
              <a:t>(Tekrar söyler misin lütfen?)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E453D26-3C02-456A-B20F-2B2727EA406C}"/>
              </a:ext>
            </a:extLst>
          </p:cNvPr>
          <p:cNvSpPr txBox="1"/>
          <p:nvPr/>
        </p:nvSpPr>
        <p:spPr>
          <a:xfrm>
            <a:off x="1076324" y="1690688"/>
            <a:ext cx="10663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Telefon görüşmesi esnasında; hat kötüyse ya da karşımızdakinin ne dediğini anlamadıysak bu ifadeleri kullanabiliriz.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0402E75D-854F-43A5-AE2E-6CE9A2751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002" y="2672447"/>
            <a:ext cx="3357207" cy="2228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0317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36C30CBA-1858-406D-90E8-5C860BDCF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096" y="2751138"/>
            <a:ext cx="5486400" cy="36576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D8D690ED-34B6-4F66-B187-6256ADFD0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70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sz="4800" b="1" dirty="0">
                <a:solidFill>
                  <a:srgbClr val="45B1AB"/>
                </a:solidFill>
                <a:latin typeface="Arial Rounded MT Bold" panose="020F0704030504030204" pitchFamily="34" charset="0"/>
              </a:rPr>
              <a:t>ATTENTION!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B82E0E-A98F-4558-978C-3B1DEAE1C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5" y="142557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Eğer telefon numaramızı birisine söylüyorsak; telefon numarasının rakamları tek tek okunarak söylenir.</a:t>
            </a:r>
          </a:p>
        </p:txBody>
      </p:sp>
      <p:sp>
        <p:nvSpPr>
          <p:cNvPr id="6" name="Konuşma Balonu: Oval 5">
            <a:extLst>
              <a:ext uri="{FF2B5EF4-FFF2-40B4-BE49-F238E27FC236}">
                <a16:creationId xmlns:a16="http://schemas.microsoft.com/office/drawing/2014/main" id="{79DF6C34-DC42-4A81-BC9C-010667FDFCEC}"/>
              </a:ext>
            </a:extLst>
          </p:cNvPr>
          <p:cNvSpPr/>
          <p:nvPr/>
        </p:nvSpPr>
        <p:spPr>
          <a:xfrm>
            <a:off x="6452221" y="2166144"/>
            <a:ext cx="3457575" cy="1668462"/>
          </a:xfrm>
          <a:prstGeom prst="wedgeEllipseCallout">
            <a:avLst>
              <a:gd name="adj1" fmla="val -61880"/>
              <a:gd name="adj2" fmla="val 33955"/>
            </a:avLst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Yes</a:t>
            </a:r>
            <a:r>
              <a:rPr lang="tr-TR" dirty="0"/>
              <a:t>, </a:t>
            </a:r>
            <a:r>
              <a:rPr lang="tr-TR" dirty="0" err="1"/>
              <a:t>you</a:t>
            </a:r>
            <a:r>
              <a:rPr lang="tr-TR" dirty="0"/>
              <a:t> can </a:t>
            </a:r>
            <a:r>
              <a:rPr lang="tr-TR" dirty="0" err="1"/>
              <a:t>call</a:t>
            </a:r>
            <a:r>
              <a:rPr lang="tr-TR" dirty="0"/>
              <a:t> </a:t>
            </a:r>
            <a:r>
              <a:rPr lang="tr-TR" b="1" dirty="0" err="1"/>
              <a:t>Five</a:t>
            </a:r>
            <a:r>
              <a:rPr lang="tr-TR" b="1" dirty="0"/>
              <a:t>-Oh-Seven-</a:t>
            </a:r>
            <a:r>
              <a:rPr lang="tr-TR" b="1" dirty="0" err="1"/>
              <a:t>Four</a:t>
            </a:r>
            <a:r>
              <a:rPr lang="tr-TR" b="1" dirty="0"/>
              <a:t>-Nine-Oh-</a:t>
            </a:r>
            <a:r>
              <a:rPr lang="tr-TR" b="1" dirty="0" err="1"/>
              <a:t>Four</a:t>
            </a:r>
            <a:r>
              <a:rPr lang="tr-TR" b="1" dirty="0"/>
              <a:t>-Oh-</a:t>
            </a:r>
            <a:r>
              <a:rPr lang="tr-TR" b="1" dirty="0" err="1"/>
              <a:t>Four</a:t>
            </a:r>
            <a:r>
              <a:rPr lang="tr-TR" b="1" dirty="0"/>
              <a:t>-Oh-</a:t>
            </a:r>
            <a:r>
              <a:rPr lang="tr-TR" b="1" dirty="0" err="1"/>
              <a:t>Four</a:t>
            </a:r>
            <a:r>
              <a:rPr lang="tr-TR" b="1" dirty="0"/>
              <a:t>.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FC454A6E-8638-4A19-968C-80FB99AD78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8892">
            <a:off x="2719325" y="205775"/>
            <a:ext cx="1033525" cy="1033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A6698253-0DB0-4690-9CA1-22069C67814A}"/>
              </a:ext>
            </a:extLst>
          </p:cNvPr>
          <p:cNvSpPr/>
          <p:nvPr/>
        </p:nvSpPr>
        <p:spPr>
          <a:xfrm>
            <a:off x="8461996" y="4394200"/>
            <a:ext cx="2996579" cy="1077912"/>
          </a:xfrm>
          <a:prstGeom prst="roundRect">
            <a:avLst/>
          </a:prstGeom>
          <a:solidFill>
            <a:srgbClr val="45B1AB"/>
          </a:solidFill>
          <a:ln>
            <a:solidFill>
              <a:srgbClr val="45B1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Ps</a:t>
            </a:r>
            <a:r>
              <a:rPr lang="tr-TR" dirty="0"/>
              <a:t>: Telefon numaralarında sıfırlar </a:t>
            </a:r>
            <a:r>
              <a:rPr lang="tr-TR" b="1" dirty="0"/>
              <a:t>«Oh» </a:t>
            </a:r>
            <a:r>
              <a:rPr lang="tr-TR" dirty="0"/>
              <a:t>diye okunur. </a:t>
            </a:r>
            <a:r>
              <a:rPr lang="tr-TR" strike="sngStrike" dirty="0"/>
              <a:t>«Zero»</a:t>
            </a:r>
            <a:r>
              <a:rPr lang="tr-TR" dirty="0"/>
              <a:t> kullanılmaz.</a:t>
            </a:r>
          </a:p>
        </p:txBody>
      </p:sp>
    </p:spTree>
    <p:extLst>
      <p:ext uri="{BB962C8B-B14F-4D97-AF65-F5344CB8AC3E}">
        <p14:creationId xmlns:p14="http://schemas.microsoft.com/office/powerpoint/2010/main" val="407369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61D36A-0C32-4A1A-8218-16FEB7352E6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47912" y="95250"/>
            <a:ext cx="6848476" cy="1325563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286663"/>
                </a:solidFill>
              </a:rPr>
              <a:t>Phone </a:t>
            </a:r>
            <a:r>
              <a:rPr lang="tr-TR" b="1" dirty="0" err="1">
                <a:solidFill>
                  <a:srgbClr val="286663"/>
                </a:solidFill>
              </a:rPr>
              <a:t>Conversations</a:t>
            </a:r>
            <a:r>
              <a:rPr lang="tr-TR" b="1" dirty="0">
                <a:solidFill>
                  <a:srgbClr val="286663"/>
                </a:solidFill>
              </a:rPr>
              <a:t> </a:t>
            </a:r>
            <a:br>
              <a:rPr lang="tr-TR" b="1" dirty="0">
                <a:solidFill>
                  <a:srgbClr val="286663"/>
                </a:solidFill>
              </a:rPr>
            </a:br>
            <a:r>
              <a:rPr lang="tr-TR" b="1" dirty="0">
                <a:solidFill>
                  <a:srgbClr val="286663"/>
                </a:solidFill>
              </a:rPr>
              <a:t>(Telefon Görüşmeleri)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5D2A7CE-BF98-4B0B-B93F-2DCFC07DD3B9}"/>
              </a:ext>
            </a:extLst>
          </p:cNvPr>
          <p:cNvSpPr txBox="1"/>
          <p:nvPr/>
        </p:nvSpPr>
        <p:spPr>
          <a:xfrm>
            <a:off x="733424" y="1189980"/>
            <a:ext cx="9467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u="sng" dirty="0" err="1">
                <a:solidFill>
                  <a:srgbClr val="286663"/>
                </a:solidFill>
              </a:rPr>
              <a:t>Expressing</a:t>
            </a:r>
            <a:r>
              <a:rPr lang="tr-TR" sz="2400" b="1" i="1" u="sng" dirty="0">
                <a:solidFill>
                  <a:srgbClr val="286663"/>
                </a:solidFill>
              </a:rPr>
              <a:t> </a:t>
            </a:r>
            <a:r>
              <a:rPr lang="tr-TR" sz="2400" b="1" i="1" u="sng" dirty="0" err="1">
                <a:solidFill>
                  <a:srgbClr val="286663"/>
                </a:solidFill>
              </a:rPr>
              <a:t>Concerns</a:t>
            </a:r>
            <a:r>
              <a:rPr lang="tr-TR" sz="2400" b="1" i="1" u="sng" dirty="0">
                <a:solidFill>
                  <a:srgbClr val="286663"/>
                </a:solidFill>
              </a:rPr>
              <a:t> (Kaygı ve temennilerimizi belirtme) :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E9BC4B5-CC56-4946-AA36-B0B5B5537836}"/>
              </a:ext>
            </a:extLst>
          </p:cNvPr>
          <p:cNvSpPr txBox="1"/>
          <p:nvPr/>
        </p:nvSpPr>
        <p:spPr>
          <a:xfrm>
            <a:off x="2943224" y="2166704"/>
            <a:ext cx="946785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 err="1">
                <a:solidFill>
                  <a:srgbClr val="0F9D9D"/>
                </a:solidFill>
              </a:rPr>
              <a:t>What’s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up</a:t>
            </a:r>
            <a:r>
              <a:rPr lang="tr-TR" sz="2800" dirty="0">
                <a:solidFill>
                  <a:srgbClr val="0F9D9D"/>
                </a:solidFill>
              </a:rPr>
              <a:t>?.</a:t>
            </a:r>
          </a:p>
          <a:p>
            <a:r>
              <a:rPr lang="tr-TR" sz="2800" i="1" dirty="0"/>
              <a:t>(Neyin var?)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 err="1">
                <a:solidFill>
                  <a:srgbClr val="0F9D9D"/>
                </a:solidFill>
              </a:rPr>
              <a:t>What’s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the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matter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with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you</a:t>
            </a:r>
            <a:r>
              <a:rPr lang="tr-TR" sz="2800" dirty="0">
                <a:solidFill>
                  <a:srgbClr val="0F9D9D"/>
                </a:solidFill>
              </a:rPr>
              <a:t>?.</a:t>
            </a:r>
          </a:p>
          <a:p>
            <a:r>
              <a:rPr lang="tr-TR" sz="2800" i="1" dirty="0"/>
              <a:t>(Sorunun ne?)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0F9D9D"/>
                </a:solidFill>
              </a:rPr>
              <a:t>I am </a:t>
            </a:r>
            <a:r>
              <a:rPr lang="tr-TR" sz="2800" dirty="0" err="1">
                <a:solidFill>
                  <a:srgbClr val="0F9D9D"/>
                </a:solidFill>
              </a:rPr>
              <a:t>sorry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to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hear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that</a:t>
            </a:r>
            <a:r>
              <a:rPr lang="tr-TR" sz="2800" dirty="0">
                <a:solidFill>
                  <a:srgbClr val="0F9D9D"/>
                </a:solidFill>
              </a:rPr>
              <a:t>.</a:t>
            </a:r>
          </a:p>
          <a:p>
            <a:r>
              <a:rPr lang="tr-TR" sz="2800" i="1" dirty="0"/>
              <a:t>(Bunu duyduğuma üzüldüm.)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 err="1">
                <a:solidFill>
                  <a:srgbClr val="0F9D9D"/>
                </a:solidFill>
              </a:rPr>
              <a:t>Get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well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soon</a:t>
            </a:r>
            <a:r>
              <a:rPr lang="tr-TR" sz="2800" dirty="0">
                <a:solidFill>
                  <a:srgbClr val="0F9D9D"/>
                </a:solidFill>
              </a:rPr>
              <a:t>.</a:t>
            </a:r>
          </a:p>
          <a:p>
            <a:r>
              <a:rPr lang="tr-TR" sz="2800" i="1" dirty="0"/>
              <a:t>(Geçmiş olsun.)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0F9D9D"/>
                </a:solidFill>
              </a:rPr>
              <a:t>I </a:t>
            </a:r>
            <a:r>
              <a:rPr lang="tr-TR" sz="2800" dirty="0" err="1">
                <a:solidFill>
                  <a:srgbClr val="0F9D9D"/>
                </a:solidFill>
              </a:rPr>
              <a:t>hope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you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feel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better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soon</a:t>
            </a:r>
            <a:r>
              <a:rPr lang="tr-TR" sz="2800" dirty="0">
                <a:solidFill>
                  <a:srgbClr val="0F9D9D"/>
                </a:solidFill>
              </a:rPr>
              <a:t>.</a:t>
            </a:r>
          </a:p>
          <a:p>
            <a:r>
              <a:rPr lang="tr-TR" sz="2800" i="1" dirty="0"/>
              <a:t>(Umarım yakında daha iyi hissedersin.)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E453D26-3C02-456A-B20F-2B2727EA406C}"/>
              </a:ext>
            </a:extLst>
          </p:cNvPr>
          <p:cNvSpPr txBox="1"/>
          <p:nvPr/>
        </p:nvSpPr>
        <p:spPr>
          <a:xfrm>
            <a:off x="652465" y="1591577"/>
            <a:ext cx="10663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Bazı telefon görüşmelerinde, karşımızdaki için endişe duyabileceğimiz durumlar yaşanabilir. Bu gibi durumlarda aşağıdaki yapılar kullanılabilir:</a:t>
            </a:r>
          </a:p>
        </p:txBody>
      </p:sp>
    </p:spTree>
    <p:extLst>
      <p:ext uri="{BB962C8B-B14F-4D97-AF65-F5344CB8AC3E}">
        <p14:creationId xmlns:p14="http://schemas.microsoft.com/office/powerpoint/2010/main" val="237803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61D36A-0C32-4A1A-8218-16FEB7352E6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47912" y="95250"/>
            <a:ext cx="6848476" cy="1325563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286663"/>
                </a:solidFill>
              </a:rPr>
              <a:t>Phone </a:t>
            </a:r>
            <a:r>
              <a:rPr lang="tr-TR" b="1" dirty="0" err="1">
                <a:solidFill>
                  <a:srgbClr val="286663"/>
                </a:solidFill>
              </a:rPr>
              <a:t>Conversations</a:t>
            </a:r>
            <a:r>
              <a:rPr lang="tr-TR" b="1" dirty="0">
                <a:solidFill>
                  <a:srgbClr val="286663"/>
                </a:solidFill>
              </a:rPr>
              <a:t> </a:t>
            </a:r>
            <a:br>
              <a:rPr lang="tr-TR" b="1" dirty="0">
                <a:solidFill>
                  <a:srgbClr val="286663"/>
                </a:solidFill>
              </a:rPr>
            </a:br>
            <a:r>
              <a:rPr lang="tr-TR" b="1" dirty="0">
                <a:solidFill>
                  <a:srgbClr val="286663"/>
                </a:solidFill>
              </a:rPr>
              <a:t>(Telefon Görüşmeleri)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5D2A7CE-BF98-4B0B-B93F-2DCFC07DD3B9}"/>
              </a:ext>
            </a:extLst>
          </p:cNvPr>
          <p:cNvSpPr txBox="1"/>
          <p:nvPr/>
        </p:nvSpPr>
        <p:spPr>
          <a:xfrm>
            <a:off x="733424" y="1189980"/>
            <a:ext cx="9467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u="sng" dirty="0" err="1">
                <a:solidFill>
                  <a:srgbClr val="286663"/>
                </a:solidFill>
              </a:rPr>
              <a:t>Expressing</a:t>
            </a:r>
            <a:r>
              <a:rPr lang="tr-TR" sz="2400" b="1" i="1" u="sng" dirty="0">
                <a:solidFill>
                  <a:srgbClr val="286663"/>
                </a:solidFill>
              </a:rPr>
              <a:t> </a:t>
            </a:r>
            <a:r>
              <a:rPr lang="tr-TR" sz="2400" b="1" i="1" u="sng" dirty="0" err="1">
                <a:solidFill>
                  <a:srgbClr val="286663"/>
                </a:solidFill>
              </a:rPr>
              <a:t>Joy</a:t>
            </a:r>
            <a:r>
              <a:rPr lang="tr-TR" sz="2400" b="1" i="1" u="sng" dirty="0">
                <a:solidFill>
                  <a:srgbClr val="286663"/>
                </a:solidFill>
              </a:rPr>
              <a:t> (Neşe/Sevinç belirtme) :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E9BC4B5-CC56-4946-AA36-B0B5B5537836}"/>
              </a:ext>
            </a:extLst>
          </p:cNvPr>
          <p:cNvSpPr txBox="1"/>
          <p:nvPr/>
        </p:nvSpPr>
        <p:spPr>
          <a:xfrm>
            <a:off x="2209799" y="2705713"/>
            <a:ext cx="94678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 err="1">
                <a:solidFill>
                  <a:srgbClr val="0F9D9D"/>
                </a:solidFill>
              </a:rPr>
              <a:t>That’s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great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news</a:t>
            </a:r>
            <a:r>
              <a:rPr lang="tr-TR" sz="2800" dirty="0">
                <a:solidFill>
                  <a:srgbClr val="0F9D9D"/>
                </a:solidFill>
              </a:rPr>
              <a:t>!</a:t>
            </a:r>
          </a:p>
          <a:p>
            <a:r>
              <a:rPr lang="tr-TR" sz="2800" i="1" dirty="0"/>
              <a:t>(Bu harika bir haber!)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0F9D9D"/>
                </a:solidFill>
              </a:rPr>
              <a:t>I am </a:t>
            </a:r>
            <a:r>
              <a:rPr lang="tr-TR" sz="2800" dirty="0" err="1">
                <a:solidFill>
                  <a:srgbClr val="0F9D9D"/>
                </a:solidFill>
              </a:rPr>
              <a:t>really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happy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to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hear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that</a:t>
            </a:r>
            <a:r>
              <a:rPr lang="tr-TR" sz="2800" dirty="0">
                <a:solidFill>
                  <a:srgbClr val="0F9D9D"/>
                </a:solidFill>
              </a:rPr>
              <a:t>!</a:t>
            </a:r>
          </a:p>
          <a:p>
            <a:r>
              <a:rPr lang="tr-TR" sz="2800" i="1" dirty="0"/>
              <a:t>(Bunu duyduğuma çok sevindim!)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0F9D9D"/>
                </a:solidFill>
              </a:rPr>
              <a:t>I </a:t>
            </a:r>
            <a:r>
              <a:rPr lang="tr-TR" sz="2800" dirty="0" err="1">
                <a:solidFill>
                  <a:srgbClr val="0F9D9D"/>
                </a:solidFill>
              </a:rPr>
              <a:t>can’t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wait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to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see</a:t>
            </a:r>
            <a:r>
              <a:rPr lang="tr-TR" sz="2800" dirty="0">
                <a:solidFill>
                  <a:srgbClr val="0F9D9D"/>
                </a:solidFill>
              </a:rPr>
              <a:t> </a:t>
            </a:r>
            <a:r>
              <a:rPr lang="tr-TR" sz="2800" dirty="0" err="1">
                <a:solidFill>
                  <a:srgbClr val="0F9D9D"/>
                </a:solidFill>
              </a:rPr>
              <a:t>you</a:t>
            </a:r>
            <a:r>
              <a:rPr lang="tr-TR" sz="2800" dirty="0">
                <a:solidFill>
                  <a:srgbClr val="0F9D9D"/>
                </a:solidFill>
              </a:rPr>
              <a:t>!</a:t>
            </a:r>
          </a:p>
          <a:p>
            <a:r>
              <a:rPr lang="tr-TR" sz="2800" i="1" dirty="0"/>
              <a:t>(Seni görmek için sabırsızlanıyorum!)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E453D26-3C02-456A-B20F-2B2727EA406C}"/>
              </a:ext>
            </a:extLst>
          </p:cNvPr>
          <p:cNvSpPr txBox="1"/>
          <p:nvPr/>
        </p:nvSpPr>
        <p:spPr>
          <a:xfrm>
            <a:off x="652465" y="1591577"/>
            <a:ext cx="10663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Bazı telefon görüşmelerinde ise karşımızdaki adına sevindirici bir durum öğrenebiliriz. Onunla bu sevinci paylaşmak için aşağıdaki yapılar kullanılabilir.</a:t>
            </a:r>
          </a:p>
        </p:txBody>
      </p:sp>
    </p:spTree>
    <p:extLst>
      <p:ext uri="{BB962C8B-B14F-4D97-AF65-F5344CB8AC3E}">
        <p14:creationId xmlns:p14="http://schemas.microsoft.com/office/powerpoint/2010/main" val="1429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1D5A4F-D1F9-492C-B72B-1203214769C9}"/>
              </a:ext>
            </a:extLst>
          </p:cNvPr>
          <p:cNvSpPr txBox="1">
            <a:spLocks/>
          </p:cNvSpPr>
          <p:nvPr/>
        </p:nvSpPr>
        <p:spPr>
          <a:xfrm>
            <a:off x="838200" y="3270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800" b="1" dirty="0" err="1">
                <a:solidFill>
                  <a:srgbClr val="45B1AB"/>
                </a:solidFill>
                <a:latin typeface="Arial Rounded MT Bold" panose="020F0704030504030204" pitchFamily="34" charset="0"/>
              </a:rPr>
              <a:t>Other</a:t>
            </a:r>
            <a:r>
              <a:rPr lang="tr-TR" sz="4800" b="1" dirty="0">
                <a:solidFill>
                  <a:srgbClr val="45B1AB"/>
                </a:solidFill>
                <a:latin typeface="Arial Rounded MT Bold" panose="020F0704030504030204" pitchFamily="34" charset="0"/>
              </a:rPr>
              <a:t> </a:t>
            </a:r>
            <a:r>
              <a:rPr lang="tr-TR" sz="4800" b="1" dirty="0" err="1">
                <a:solidFill>
                  <a:srgbClr val="45B1AB"/>
                </a:solidFill>
                <a:latin typeface="Arial Rounded MT Bold" panose="020F0704030504030204" pitchFamily="34" charset="0"/>
              </a:rPr>
              <a:t>important</a:t>
            </a:r>
            <a:r>
              <a:rPr lang="tr-TR" sz="4800" b="1" dirty="0">
                <a:solidFill>
                  <a:srgbClr val="45B1AB"/>
                </a:solidFill>
                <a:latin typeface="Arial Rounded MT Bold" panose="020F0704030504030204" pitchFamily="34" charset="0"/>
              </a:rPr>
              <a:t> </a:t>
            </a:r>
            <a:r>
              <a:rPr lang="tr-TR" sz="4800" b="1" dirty="0" err="1">
                <a:solidFill>
                  <a:srgbClr val="45B1AB"/>
                </a:solidFill>
                <a:latin typeface="Arial Rounded MT Bold" panose="020F0704030504030204" pitchFamily="34" charset="0"/>
              </a:rPr>
              <a:t>words</a:t>
            </a:r>
            <a:r>
              <a:rPr lang="tr-TR" sz="4800" b="1" dirty="0">
                <a:solidFill>
                  <a:srgbClr val="45B1AB"/>
                </a:solidFill>
                <a:latin typeface="Arial Rounded MT Bold" panose="020F0704030504030204" pitchFamily="34" charset="0"/>
              </a:rPr>
              <a:t>!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6BF97B8C-19F1-4A92-9412-7C910FCD5A95}"/>
              </a:ext>
            </a:extLst>
          </p:cNvPr>
          <p:cNvSpPr/>
          <p:nvPr/>
        </p:nvSpPr>
        <p:spPr>
          <a:xfrm>
            <a:off x="1171575" y="1321223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Hang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</a:t>
            </a:r>
          </a:p>
          <a:p>
            <a:pPr algn="ctr"/>
            <a:r>
              <a:rPr lang="tr-TR" dirty="0"/>
              <a:t>(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phone</a:t>
            </a:r>
            <a:r>
              <a:rPr lang="tr-TR" dirty="0"/>
              <a:t>)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7D3C7F1D-38C4-479D-9592-732C1D766D72}"/>
              </a:ext>
            </a:extLst>
          </p:cNvPr>
          <p:cNvSpPr/>
          <p:nvPr/>
        </p:nvSpPr>
        <p:spPr>
          <a:xfrm>
            <a:off x="3159035" y="1321223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(Telefonu) kapatmak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6BB8C3DC-6AF2-4920-933C-FD7BAC33BB14}"/>
              </a:ext>
            </a:extLst>
          </p:cNvPr>
          <p:cNvSpPr/>
          <p:nvPr/>
        </p:nvSpPr>
        <p:spPr>
          <a:xfrm>
            <a:off x="1171575" y="2060220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Keep</a:t>
            </a:r>
            <a:r>
              <a:rPr lang="tr-TR" dirty="0"/>
              <a:t> in </a:t>
            </a:r>
            <a:r>
              <a:rPr lang="tr-TR" dirty="0" err="1"/>
              <a:t>touch</a:t>
            </a:r>
            <a:endParaRPr lang="tr-TR" dirty="0"/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9599F2AF-815A-4C33-9496-AEC789546596}"/>
              </a:ext>
            </a:extLst>
          </p:cNvPr>
          <p:cNvSpPr/>
          <p:nvPr/>
        </p:nvSpPr>
        <p:spPr>
          <a:xfrm>
            <a:off x="3159035" y="2060220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İrtibatta olmak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82A73A38-D30B-4FFF-8A3C-A52C6B19B0BF}"/>
              </a:ext>
            </a:extLst>
          </p:cNvPr>
          <p:cNvSpPr/>
          <p:nvPr/>
        </p:nvSpPr>
        <p:spPr>
          <a:xfrm>
            <a:off x="1171575" y="2799217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Go</a:t>
            </a:r>
            <a:r>
              <a:rPr lang="tr-TR" dirty="0"/>
              <a:t> on </a:t>
            </a:r>
            <a:r>
              <a:rPr lang="tr-TR" dirty="0" err="1"/>
              <a:t>vacation</a:t>
            </a:r>
            <a:endParaRPr lang="tr-TR" dirty="0"/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34C0E869-511C-41E1-9DF3-A525DD61339A}"/>
              </a:ext>
            </a:extLst>
          </p:cNvPr>
          <p:cNvSpPr/>
          <p:nvPr/>
        </p:nvSpPr>
        <p:spPr>
          <a:xfrm>
            <a:off x="3159035" y="2799217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Tatile gitmek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57F73050-E71A-487F-9EBE-D5B3B7C83ABF}"/>
              </a:ext>
            </a:extLst>
          </p:cNvPr>
          <p:cNvSpPr/>
          <p:nvPr/>
        </p:nvSpPr>
        <p:spPr>
          <a:xfrm>
            <a:off x="1171575" y="3538214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Dial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BBA160F5-F046-4DEA-9A30-0C729FA13C30}"/>
              </a:ext>
            </a:extLst>
          </p:cNvPr>
          <p:cNvSpPr/>
          <p:nvPr/>
        </p:nvSpPr>
        <p:spPr>
          <a:xfrm>
            <a:off x="3159035" y="3538214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Telefon numarası çevirmek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E7B6BF14-CAAB-4255-A556-799E829EB897}"/>
              </a:ext>
            </a:extLst>
          </p:cNvPr>
          <p:cNvSpPr/>
          <p:nvPr/>
        </p:nvSpPr>
        <p:spPr>
          <a:xfrm>
            <a:off x="1171575" y="4277211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Provide</a:t>
            </a:r>
            <a:endParaRPr lang="tr-TR" dirty="0"/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636A0EFA-C727-4605-BAC2-64CC5135131C}"/>
              </a:ext>
            </a:extLst>
          </p:cNvPr>
          <p:cNvSpPr/>
          <p:nvPr/>
        </p:nvSpPr>
        <p:spPr>
          <a:xfrm>
            <a:off x="3159035" y="4277211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Sağlamak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2E075F83-7629-4966-9911-E70E0AB05386}"/>
              </a:ext>
            </a:extLst>
          </p:cNvPr>
          <p:cNvSpPr/>
          <p:nvPr/>
        </p:nvSpPr>
        <p:spPr>
          <a:xfrm>
            <a:off x="7158343" y="1321223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Pick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(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phone</a:t>
            </a:r>
            <a:r>
              <a:rPr lang="tr-TR" dirty="0"/>
              <a:t>)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5561177A-B516-420F-A208-2F4B07670AA7}"/>
              </a:ext>
            </a:extLst>
          </p:cNvPr>
          <p:cNvSpPr/>
          <p:nvPr/>
        </p:nvSpPr>
        <p:spPr>
          <a:xfrm>
            <a:off x="9145803" y="1321223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(Telefonu) açmak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42E24193-974D-4162-9A04-4C702A9E2EE1}"/>
              </a:ext>
            </a:extLst>
          </p:cNvPr>
          <p:cNvSpPr/>
          <p:nvPr/>
        </p:nvSpPr>
        <p:spPr>
          <a:xfrm>
            <a:off x="7158343" y="2060220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Access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C6DBA3BA-A903-4102-AD53-48AA787C2C99}"/>
              </a:ext>
            </a:extLst>
          </p:cNvPr>
          <p:cNvSpPr/>
          <p:nvPr/>
        </p:nvSpPr>
        <p:spPr>
          <a:xfrm>
            <a:off x="9145803" y="2060220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Erişim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379EAC78-6DB2-4B60-BEB9-507193BB0CDD}"/>
              </a:ext>
            </a:extLst>
          </p:cNvPr>
          <p:cNvSpPr/>
          <p:nvPr/>
        </p:nvSpPr>
        <p:spPr>
          <a:xfrm>
            <a:off x="7158343" y="2799217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Contact</a:t>
            </a:r>
            <a:endParaRPr lang="tr-TR" dirty="0"/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7EBBCC34-DDC4-42D0-8D8B-331FA636C6CA}"/>
              </a:ext>
            </a:extLst>
          </p:cNvPr>
          <p:cNvSpPr/>
          <p:nvPr/>
        </p:nvSpPr>
        <p:spPr>
          <a:xfrm>
            <a:off x="9145803" y="2799217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İrtibat Kurmak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F4F47B80-5AA2-4CE1-974E-68076409BAC0}"/>
              </a:ext>
            </a:extLst>
          </p:cNvPr>
          <p:cNvSpPr/>
          <p:nvPr/>
        </p:nvSpPr>
        <p:spPr>
          <a:xfrm>
            <a:off x="7158343" y="3538214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Information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289586E9-8D13-4803-9C3B-78110EC182F3}"/>
              </a:ext>
            </a:extLst>
          </p:cNvPr>
          <p:cNvSpPr/>
          <p:nvPr/>
        </p:nvSpPr>
        <p:spPr>
          <a:xfrm>
            <a:off x="9145803" y="3538214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Bilgi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4B886E79-43A9-4D17-873C-E40F861D687D}"/>
              </a:ext>
            </a:extLst>
          </p:cNvPr>
          <p:cNvSpPr/>
          <p:nvPr/>
        </p:nvSpPr>
        <p:spPr>
          <a:xfrm>
            <a:off x="7158343" y="4277211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Response</a:t>
            </a:r>
            <a:endParaRPr lang="tr-TR" dirty="0"/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454F50B4-175A-47D7-BC70-247F98C1BA5B}"/>
              </a:ext>
            </a:extLst>
          </p:cNvPr>
          <p:cNvSpPr/>
          <p:nvPr/>
        </p:nvSpPr>
        <p:spPr>
          <a:xfrm>
            <a:off x="9145803" y="4277211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Cevap, karşılık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94EC6BD1-10A6-41F9-9E67-2D41E0223AC3}"/>
              </a:ext>
            </a:extLst>
          </p:cNvPr>
          <p:cNvSpPr/>
          <p:nvPr/>
        </p:nvSpPr>
        <p:spPr>
          <a:xfrm>
            <a:off x="1926704" y="5097143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Solve</a:t>
            </a:r>
            <a:r>
              <a:rPr lang="tr-TR" dirty="0"/>
              <a:t> (a problem)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D8F4627D-2F7D-4689-ACF1-D43C858BF25F}"/>
              </a:ext>
            </a:extLst>
          </p:cNvPr>
          <p:cNvSpPr/>
          <p:nvPr/>
        </p:nvSpPr>
        <p:spPr>
          <a:xfrm>
            <a:off x="3914164" y="5097143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(Bir sorunu) çözmek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EE30CFE7-72E3-4694-8B4C-70F5A1015925}"/>
              </a:ext>
            </a:extLst>
          </p:cNvPr>
          <p:cNvSpPr/>
          <p:nvPr/>
        </p:nvSpPr>
        <p:spPr>
          <a:xfrm>
            <a:off x="6372225" y="5097143"/>
            <a:ext cx="2105636" cy="662730"/>
          </a:xfrm>
          <a:prstGeom prst="roundRect">
            <a:avLst/>
          </a:prstGeom>
          <a:solidFill>
            <a:srgbClr val="45B1AB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Customer</a:t>
            </a:r>
            <a:endParaRPr lang="tr-TR" dirty="0"/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110E42A8-1135-4F7B-9B0C-C52E0FA1E7DD}"/>
              </a:ext>
            </a:extLst>
          </p:cNvPr>
          <p:cNvSpPr/>
          <p:nvPr/>
        </p:nvSpPr>
        <p:spPr>
          <a:xfrm>
            <a:off x="8359685" y="5097143"/>
            <a:ext cx="2105636" cy="662730"/>
          </a:xfrm>
          <a:prstGeom prst="roundRect">
            <a:avLst/>
          </a:prstGeom>
          <a:solidFill>
            <a:srgbClr val="66FF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Müşteri</a:t>
            </a:r>
          </a:p>
        </p:txBody>
      </p:sp>
    </p:spTree>
    <p:extLst>
      <p:ext uri="{BB962C8B-B14F-4D97-AF65-F5344CB8AC3E}">
        <p14:creationId xmlns:p14="http://schemas.microsoft.com/office/powerpoint/2010/main" val="33848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  <p:bldP spid="14" grpId="0" animBg="1"/>
      <p:bldP spid="16" grpId="0" animBg="1"/>
      <p:bldP spid="18" grpId="0" animBg="1"/>
      <p:bldP spid="20" grpId="0" animBg="1"/>
      <p:bldP spid="22" grpId="0" animBg="1"/>
      <p:bldP spid="24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B7AA0B2D-1D8A-4CCB-AC8A-5622C04CC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601" y="1027906"/>
            <a:ext cx="6646798" cy="4693453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B4C01ABF-067C-4E89-93E2-DF28E9C09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302" y="379809"/>
            <a:ext cx="1296194" cy="1296194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6AD0B1DC-6DD9-4B36-A620-0DA82D4103F8}"/>
              </a:ext>
            </a:extLst>
          </p:cNvPr>
          <p:cNvSpPr/>
          <p:nvPr/>
        </p:nvSpPr>
        <p:spPr>
          <a:xfrm>
            <a:off x="2867025" y="4743450"/>
            <a:ext cx="457200" cy="409575"/>
          </a:xfrm>
          <a:prstGeom prst="ellipse">
            <a:avLst/>
          </a:prstGeom>
          <a:noFill/>
          <a:ln w="76200">
            <a:solidFill>
              <a:srgbClr val="45B1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443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899A24E-8596-482D-A92A-273B7A1152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25" t="14028" r="2578" b="21528"/>
          <a:stretch/>
        </p:blipFill>
        <p:spPr>
          <a:xfrm>
            <a:off x="2571751" y="1457325"/>
            <a:ext cx="7359848" cy="3590925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12632586-4937-418E-90BF-18A724143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502" y="809228"/>
            <a:ext cx="1296194" cy="129619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3D562E38-988E-48F3-91F1-35F860A56343}"/>
              </a:ext>
            </a:extLst>
          </p:cNvPr>
          <p:cNvSpPr/>
          <p:nvPr/>
        </p:nvSpPr>
        <p:spPr>
          <a:xfrm>
            <a:off x="2733675" y="3581400"/>
            <a:ext cx="457200" cy="409575"/>
          </a:xfrm>
          <a:prstGeom prst="ellipse">
            <a:avLst/>
          </a:prstGeom>
          <a:noFill/>
          <a:ln w="76200">
            <a:solidFill>
              <a:srgbClr val="45B1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3016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6CB8E5F0-6DD5-4719-95E9-735233087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6487" y="1762125"/>
            <a:ext cx="4024313" cy="3045426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64D06DE6-543A-4BE2-BA0C-78FB9B4D7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03" y="171450"/>
            <a:ext cx="5461984" cy="4900613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6FAB813A-F2E4-4F60-8B16-40C7925AF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162" y="4914900"/>
            <a:ext cx="2619375" cy="1428750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9239A1FB-7B29-40B1-9D7F-CE5C2732D0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12" y="71438"/>
            <a:ext cx="4905375" cy="428625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BF8AEC86-3F65-4CA9-BB6E-3C739134B000}"/>
              </a:ext>
            </a:extLst>
          </p:cNvPr>
          <p:cNvSpPr/>
          <p:nvPr/>
        </p:nvSpPr>
        <p:spPr>
          <a:xfrm>
            <a:off x="6910387" y="3533775"/>
            <a:ext cx="457200" cy="409575"/>
          </a:xfrm>
          <a:prstGeom prst="ellipse">
            <a:avLst/>
          </a:prstGeom>
          <a:noFill/>
          <a:ln w="76200">
            <a:solidFill>
              <a:srgbClr val="45B1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Ok: Aşağı 12">
            <a:extLst>
              <a:ext uri="{FF2B5EF4-FFF2-40B4-BE49-F238E27FC236}">
                <a16:creationId xmlns:a16="http://schemas.microsoft.com/office/drawing/2014/main" id="{8DAB04F8-C0C5-483A-94CA-CBC15432A516}"/>
              </a:ext>
            </a:extLst>
          </p:cNvPr>
          <p:cNvSpPr/>
          <p:nvPr/>
        </p:nvSpPr>
        <p:spPr>
          <a:xfrm>
            <a:off x="7486650" y="4552950"/>
            <a:ext cx="333375" cy="6762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BFE351F0-5B58-4CEA-8E61-D48FA657C4CC}"/>
              </a:ext>
            </a:extLst>
          </p:cNvPr>
          <p:cNvSpPr/>
          <p:nvPr/>
        </p:nvSpPr>
        <p:spPr>
          <a:xfrm>
            <a:off x="6095999" y="5305425"/>
            <a:ext cx="4414839" cy="1273776"/>
          </a:xfrm>
          <a:prstGeom prst="roundRect">
            <a:avLst/>
          </a:prstGeom>
          <a:solidFill>
            <a:srgbClr val="0F9D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Spell a name: Bir ismi hecelemek, arkasından gelen diyalogun</a:t>
            </a:r>
            <a:br>
              <a:rPr lang="tr-TR" dirty="0"/>
            </a:br>
            <a:r>
              <a:rPr lang="tr-TR" dirty="0"/>
              <a:t>«B-R-I-D-G-E-T» şeklinde olması gerekiyor.</a:t>
            </a:r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3394FB05-23DC-49D1-8D66-414DA158C3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703" y="1114028"/>
            <a:ext cx="1296194" cy="129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88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ECDA73A-335F-4117-A74E-CE32F67FF2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38" t="19305" r="36406" b="20972"/>
          <a:stretch/>
        </p:blipFill>
        <p:spPr>
          <a:xfrm>
            <a:off x="2000250" y="-18412"/>
            <a:ext cx="7658099" cy="6819718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83CA369F-AD9E-488F-8EE8-7C7446EE42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252" y="551259"/>
            <a:ext cx="1296194" cy="129619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A2D18E5-7CD9-4385-AD98-8469DF6A9B5F}"/>
              </a:ext>
            </a:extLst>
          </p:cNvPr>
          <p:cNvSpPr/>
          <p:nvPr/>
        </p:nvSpPr>
        <p:spPr>
          <a:xfrm>
            <a:off x="2000250" y="5886449"/>
            <a:ext cx="233362" cy="180975"/>
          </a:xfrm>
          <a:prstGeom prst="ellipse">
            <a:avLst/>
          </a:prstGeom>
          <a:noFill/>
          <a:ln w="76200">
            <a:solidFill>
              <a:srgbClr val="45B1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108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78EF46F1-2E28-47C8-9402-E2D340175D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23928" b="10705"/>
          <a:stretch/>
        </p:blipFill>
        <p:spPr>
          <a:xfrm>
            <a:off x="1585912" y="1038225"/>
            <a:ext cx="4394631" cy="442912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8063FCC-CB60-4C4E-8569-3C784E93F42E}"/>
              </a:ext>
            </a:extLst>
          </p:cNvPr>
          <p:cNvSpPr txBox="1">
            <a:spLocks/>
          </p:cNvSpPr>
          <p:nvPr/>
        </p:nvSpPr>
        <p:spPr>
          <a:xfrm>
            <a:off x="5831457" y="1679279"/>
            <a:ext cx="4950428" cy="9819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r-TR" b="1" dirty="0">
                <a:solidFill>
                  <a:srgbClr val="286663"/>
                </a:solidFill>
                <a:latin typeface="Adobe Garamond Pro Bold" panose="02020702060506020403" pitchFamily="18" charset="-94"/>
              </a:rPr>
              <a:t>Ege </a:t>
            </a:r>
            <a:r>
              <a:rPr lang="tr-TR" b="1" dirty="0" err="1">
                <a:solidFill>
                  <a:srgbClr val="286663"/>
                </a:solidFill>
                <a:latin typeface="Adobe Garamond Pro Bold" panose="02020702060506020403" pitchFamily="18" charset="-94"/>
              </a:rPr>
              <a:t>Tolgay</a:t>
            </a:r>
            <a:r>
              <a:rPr lang="tr-TR" b="1" dirty="0">
                <a:solidFill>
                  <a:srgbClr val="286663"/>
                </a:solidFill>
                <a:latin typeface="Adobe Garamond Pro Bold" panose="02020702060506020403" pitchFamily="18" charset="-94"/>
              </a:rPr>
              <a:t> Altınay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62F6E8DD-897F-488E-A678-989C646A084A}"/>
              </a:ext>
            </a:extLst>
          </p:cNvPr>
          <p:cNvSpPr txBox="1"/>
          <p:nvPr/>
        </p:nvSpPr>
        <p:spPr>
          <a:xfrm>
            <a:off x="7082026" y="2338514"/>
            <a:ext cx="3319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286663"/>
                </a:solidFill>
              </a:rPr>
              <a:t>Akköprü Ortaokulu / VAN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4EAA26A0-BB98-4BF1-A325-01C58EA9FE5F}"/>
              </a:ext>
            </a:extLst>
          </p:cNvPr>
          <p:cNvSpPr txBox="1"/>
          <p:nvPr/>
        </p:nvSpPr>
        <p:spPr>
          <a:xfrm>
            <a:off x="6701591" y="5178721"/>
            <a:ext cx="4080294" cy="923330"/>
          </a:xfrm>
          <a:prstGeom prst="rect">
            <a:avLst/>
          </a:prstGeom>
          <a:ln>
            <a:solidFill>
              <a:srgbClr val="66FF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45B1AB"/>
                </a:solidFill>
              </a:rPr>
              <a:t>2,3,4 ve 5. slaytlar </a:t>
            </a:r>
            <a:r>
              <a:rPr lang="tr-TR" b="1" dirty="0">
                <a:solidFill>
                  <a:srgbClr val="45B1AB"/>
                </a:solidFill>
              </a:rPr>
              <a:t>Gökhan Karakaya</a:t>
            </a:r>
            <a:r>
              <a:rPr lang="tr-TR" dirty="0">
                <a:solidFill>
                  <a:srgbClr val="45B1AB"/>
                </a:solidFill>
              </a:rPr>
              <a:t>’nın «10 Soruda – On </a:t>
            </a:r>
            <a:r>
              <a:rPr lang="tr-TR" dirty="0" err="1">
                <a:solidFill>
                  <a:srgbClr val="45B1AB"/>
                </a:solidFill>
              </a:rPr>
              <a:t>the</a:t>
            </a:r>
            <a:r>
              <a:rPr lang="tr-TR" dirty="0">
                <a:solidFill>
                  <a:srgbClr val="45B1AB"/>
                </a:solidFill>
              </a:rPr>
              <a:t> </a:t>
            </a:r>
            <a:r>
              <a:rPr lang="tr-TR" dirty="0" err="1">
                <a:solidFill>
                  <a:srgbClr val="45B1AB"/>
                </a:solidFill>
              </a:rPr>
              <a:t>phone</a:t>
            </a:r>
            <a:r>
              <a:rPr lang="tr-TR" dirty="0">
                <a:solidFill>
                  <a:srgbClr val="45B1AB"/>
                </a:solidFill>
              </a:rPr>
              <a:t>» </a:t>
            </a:r>
            <a:r>
              <a:rPr lang="tr-TR" dirty="0" err="1">
                <a:solidFill>
                  <a:srgbClr val="45B1AB"/>
                </a:solidFill>
              </a:rPr>
              <a:t>slaytından</a:t>
            </a:r>
            <a:r>
              <a:rPr lang="tr-TR" dirty="0">
                <a:solidFill>
                  <a:srgbClr val="45B1AB"/>
                </a:solidFill>
              </a:rPr>
              <a:t> alıntıdır. Kendisine teşekkür ederim.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33045CB-A30B-4712-A1DC-30CA9AAC9643}"/>
              </a:ext>
            </a:extLst>
          </p:cNvPr>
          <p:cNvSpPr txBox="1"/>
          <p:nvPr/>
        </p:nvSpPr>
        <p:spPr>
          <a:xfrm>
            <a:off x="4899992" y="305775"/>
            <a:ext cx="6092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Bu, ve benzeri içerikler için:</a:t>
            </a:r>
            <a:br>
              <a:rPr lang="tr-TR" b="1" dirty="0"/>
            </a:br>
            <a:r>
              <a:rPr lang="tr-TR" b="1" dirty="0">
                <a:hlinkClick r:id="rId3"/>
              </a:rPr>
              <a:t>www.egetolgayaltinay.com</a:t>
            </a:r>
            <a:r>
              <a:rPr lang="tr-TR" b="1" dirty="0"/>
              <a:t> adresini ziyaret edebilirsiniz.</a:t>
            </a:r>
          </a:p>
        </p:txBody>
      </p:sp>
    </p:spTree>
    <p:extLst>
      <p:ext uri="{BB962C8B-B14F-4D97-AF65-F5344CB8AC3E}">
        <p14:creationId xmlns:p14="http://schemas.microsoft.com/office/powerpoint/2010/main" val="4206086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1133</Words>
  <Application>Microsoft Office PowerPoint</Application>
  <PresentationFormat>Geniş ekran</PresentationFormat>
  <Paragraphs>193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6" baseType="lpstr">
      <vt:lpstr>Adobe Garamond Pro Bold</vt:lpstr>
      <vt:lpstr>Arial</vt:lpstr>
      <vt:lpstr>Arial Rounded MT Bold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ATTENTION!</vt:lpstr>
      <vt:lpstr>Phone Conversations  (Telefon Görüşmeleri)</vt:lpstr>
      <vt:lpstr>Phone Conversations  (Telefon Görüşmeleri)</vt:lpstr>
      <vt:lpstr>Phone Conversations  (Telefon Görüşmeleri)</vt:lpstr>
      <vt:lpstr>Phone Conversations  (Telefon Görüşmeleri)</vt:lpstr>
      <vt:lpstr>Phone Conversations  (Telefon Görüşmeleri)</vt:lpstr>
      <vt:lpstr>ATTENTION!</vt:lpstr>
      <vt:lpstr>Phone Conversations  (Telefon Görüşmeleri)</vt:lpstr>
      <vt:lpstr>Phone Conversations  (Telefon Görüşmeleri)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30</cp:revision>
  <dcterms:created xsi:type="dcterms:W3CDTF">2020-11-19T07:08:50Z</dcterms:created>
  <dcterms:modified xsi:type="dcterms:W3CDTF">2022-04-03T05:48:53Z</dcterms:modified>
</cp:coreProperties>
</file>