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6" r:id="rId19"/>
    <p:sldId id="274" r:id="rId20"/>
    <p:sldId id="275" r:id="rId21"/>
    <p:sldId id="277" r:id="rId22"/>
    <p:sldId id="278" r:id="rId23"/>
    <p:sldId id="279" r:id="rId24"/>
    <p:sldId id="280" r:id="rId25"/>
    <p:sldId id="283" r:id="rId26"/>
    <p:sldId id="284" r:id="rId27"/>
    <p:sldId id="289" r:id="rId28"/>
    <p:sldId id="286" r:id="rId29"/>
    <p:sldId id="287" r:id="rId30"/>
    <p:sldId id="288" r:id="rId31"/>
    <p:sldId id="291" r:id="rId32"/>
    <p:sldId id="292" r:id="rId33"/>
    <p:sldId id="293" r:id="rId34"/>
    <p:sldId id="294" r:id="rId35"/>
    <p:sldId id="295" r:id="rId36"/>
  </p:sldIdLst>
  <p:sldSz cx="9144000" cy="5715000" type="screen16x1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648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16.04.2019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6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1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audio" Target="../media/audio1.wav"/><Relationship Id="rId4" Type="http://schemas.openxmlformats.org/officeDocument/2006/relationships/audio" Target="../media/audio5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audio" Target="../media/audio1.wav"/><Relationship Id="rId4" Type="http://schemas.openxmlformats.org/officeDocument/2006/relationships/audio" Target="../media/audio5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audio" Target="../media/audio1.wav"/><Relationship Id="rId4" Type="http://schemas.openxmlformats.org/officeDocument/2006/relationships/audio" Target="../media/audio5.wav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Render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7529" y="1921396"/>
            <a:ext cx="59055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5487" y="3217540"/>
            <a:ext cx="1617529" cy="1283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9605" y="3217540"/>
            <a:ext cx="2284776" cy="1283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09" y="3217540"/>
            <a:ext cx="1296145" cy="1296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8138" y="3280054"/>
            <a:ext cx="1282737" cy="1282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Rendered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403" y="337220"/>
            <a:ext cx="8684878" cy="18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9307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nder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382860"/>
            <a:ext cx="6858909" cy="204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570"/>
          <a:stretch/>
        </p:blipFill>
        <p:spPr bwMode="auto">
          <a:xfrm>
            <a:off x="-324544" y="1090748"/>
            <a:ext cx="10009112" cy="166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041" b="42686"/>
          <a:stretch/>
        </p:blipFill>
        <p:spPr bwMode="auto">
          <a:xfrm>
            <a:off x="-324544" y="2929508"/>
            <a:ext cx="10009112" cy="117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688" b="5557"/>
          <a:stretch/>
        </p:blipFill>
        <p:spPr bwMode="auto">
          <a:xfrm>
            <a:off x="-319965" y="4385379"/>
            <a:ext cx="10009112" cy="77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892" b="100000" l="7156" r="77818">
                        <a14:foregroundMark x1="69052" y1="11441" x2="69052" y2="11441"/>
                        <a14:foregroundMark x1="71735" y1="27637" x2="71735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447"/>
          <a:stretch/>
        </p:blipFill>
        <p:spPr bwMode="auto">
          <a:xfrm>
            <a:off x="7740352" y="3373463"/>
            <a:ext cx="1410298" cy="234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263680" y="5188545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45950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lant tree gif ile ilgili gÃ¶rsel sonuc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5452"/>
            <a:ext cx="5184576" cy="283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58"/>
          <a:stretch/>
        </p:blipFill>
        <p:spPr bwMode="auto">
          <a:xfrm>
            <a:off x="5436096" y="2425452"/>
            <a:ext cx="3636496" cy="285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29327" y="1201316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dirty="0" smtClean="0">
                <a:latin typeface="Alaska" pitchFamily="34" charset="0"/>
              </a:rPr>
              <a:t>[Biz, ağaç </a:t>
            </a:r>
            <a:r>
              <a:rPr lang="tr-TR" sz="4400" dirty="0" smtClean="0">
                <a:solidFill>
                  <a:srgbClr val="00B050"/>
                </a:solidFill>
                <a:latin typeface="Alaska" pitchFamily="34" charset="0"/>
              </a:rPr>
              <a:t>dikmeliyiz</a:t>
            </a:r>
            <a:r>
              <a:rPr lang="tr-TR" sz="4400" dirty="0" smtClean="0">
                <a:latin typeface="Alaska" pitchFamily="34" charset="0"/>
              </a:rPr>
              <a:t>.]</a:t>
            </a:r>
            <a:endParaRPr lang="tr-TR" sz="4400" dirty="0">
              <a:latin typeface="Alask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5605"/>
          <a:stretch/>
        </p:blipFill>
        <p:spPr bwMode="auto">
          <a:xfrm>
            <a:off x="-463447" y="193204"/>
            <a:ext cx="10676213" cy="139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263680" y="5377780"/>
            <a:ext cx="274340" cy="274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246290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Ä°lgili resi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4959" y="2451695"/>
            <a:ext cx="5886653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7" y="-526876"/>
            <a:ext cx="9248776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29327" y="186158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>
                <a:latin typeface="Alaska" pitchFamily="34" charset="0"/>
              </a:rPr>
              <a:t>[Biz, hava kirliliğini </a:t>
            </a:r>
            <a:r>
              <a:rPr lang="tr-TR" sz="4000" dirty="0" smtClean="0">
                <a:solidFill>
                  <a:srgbClr val="00B050"/>
                </a:solidFill>
                <a:latin typeface="Alaska" pitchFamily="34" charset="0"/>
              </a:rPr>
              <a:t>durdurmalıyız</a:t>
            </a:r>
            <a:r>
              <a:rPr lang="tr-TR" sz="4000" dirty="0" smtClean="0">
                <a:latin typeface="Alaska" pitchFamily="34" charset="0"/>
              </a:rPr>
              <a:t>.]</a:t>
            </a:r>
            <a:endParaRPr lang="tr-TR" sz="4000" dirty="0">
              <a:latin typeface="Alask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315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recycle gif ile ilgili gÃ¶rsel sonuc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763" y="1993404"/>
            <a:ext cx="6407605" cy="357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454868"/>
            <a:ext cx="10246279" cy="24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9327" y="133662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 smtClean="0">
                <a:latin typeface="Alaska" pitchFamily="34" charset="0"/>
              </a:rPr>
              <a:t>[Sen kağıdı, plastiği ve camı  </a:t>
            </a:r>
            <a:r>
              <a:rPr lang="tr-TR" sz="3200" dirty="0" smtClean="0">
                <a:solidFill>
                  <a:srgbClr val="00B050"/>
                </a:solidFill>
                <a:latin typeface="Alaska" pitchFamily="34" charset="0"/>
              </a:rPr>
              <a:t>geri dönüştürmelisin</a:t>
            </a:r>
            <a:r>
              <a:rPr lang="tr-TR" sz="3200" dirty="0" smtClean="0">
                <a:latin typeface="Alaska" pitchFamily="34" charset="0"/>
              </a:rPr>
              <a:t>.]</a:t>
            </a:r>
            <a:endParaRPr lang="tr-TR" sz="3200" dirty="0">
              <a:latin typeface="Alaska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598319" y="5165725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62026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2641476"/>
            <a:ext cx="4248858" cy="2827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503"/>
          <a:stretch/>
        </p:blipFill>
        <p:spPr bwMode="auto">
          <a:xfrm>
            <a:off x="4355976" y="2637846"/>
            <a:ext cx="4726700" cy="2831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454564"/>
            <a:ext cx="10430584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9327" y="1489348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400" dirty="0" smtClean="0">
                <a:latin typeface="Alaska" pitchFamily="34" charset="0"/>
              </a:rPr>
              <a:t>[İnsanlar, toplu taşıma araçlarını </a:t>
            </a:r>
            <a:r>
              <a:rPr lang="tr-TR" sz="3400" dirty="0" smtClean="0">
                <a:solidFill>
                  <a:srgbClr val="00B050"/>
                </a:solidFill>
                <a:latin typeface="Alaska" pitchFamily="34" charset="0"/>
              </a:rPr>
              <a:t>kullanmalıdır</a:t>
            </a:r>
            <a:r>
              <a:rPr lang="tr-TR" sz="3400" dirty="0" smtClean="0">
                <a:latin typeface="Alaska" pitchFamily="34" charset="0"/>
              </a:rPr>
              <a:t>.]</a:t>
            </a:r>
            <a:endParaRPr lang="tr-TR" sz="3400" dirty="0">
              <a:latin typeface="Alask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5522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olar energy gif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132" y="2281436"/>
            <a:ext cx="4500258" cy="34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solar energy gif ile ilgili gÃ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4714" y="2316105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1707" y="-547489"/>
            <a:ext cx="9842259" cy="3044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9327" y="156135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>
                <a:latin typeface="Alaska" pitchFamily="34" charset="0"/>
              </a:rPr>
              <a:t>[Biz, güneş enerjisi </a:t>
            </a:r>
            <a:r>
              <a:rPr lang="tr-TR" sz="4000" dirty="0" smtClean="0">
                <a:solidFill>
                  <a:srgbClr val="00B050"/>
                </a:solidFill>
                <a:latin typeface="Alaska" pitchFamily="34" charset="0"/>
              </a:rPr>
              <a:t>kullanmalıyız</a:t>
            </a:r>
            <a:r>
              <a:rPr lang="tr-TR" sz="4000" dirty="0" smtClean="0">
                <a:latin typeface="Alaska" pitchFamily="34" charset="0"/>
              </a:rPr>
              <a:t>.]</a:t>
            </a:r>
            <a:endParaRPr lang="tr-TR" sz="4000" dirty="0">
              <a:latin typeface="Alask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539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4342" y="-166836"/>
            <a:ext cx="9632950" cy="463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952" y="1489348"/>
            <a:ext cx="6471118" cy="169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9668"/>
            <a:ext cx="1512168" cy="126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19" b="15306"/>
          <a:stretch/>
        </p:blipFill>
        <p:spPr bwMode="auto">
          <a:xfrm>
            <a:off x="1969794" y="4441676"/>
            <a:ext cx="2381250" cy="109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959"/>
          <a:stretch/>
        </p:blipFill>
        <p:spPr bwMode="auto">
          <a:xfrm>
            <a:off x="5025484" y="4297660"/>
            <a:ext cx="1634748" cy="137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 descr="Ã¼nlem animated ile ilgili gÃ¶rsel sonucu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9188" y="2516161"/>
            <a:ext cx="2543175" cy="396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559824" y="1214710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829159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water pollution gif ile ilgili gÃ¶rsel sonuc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5" y="2929508"/>
            <a:ext cx="4483935" cy="247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pollute seas gif ile ilgili gÃ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29508"/>
            <a:ext cx="4404817" cy="247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72438" y="-526876"/>
            <a:ext cx="1032901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Metin kutusu 7"/>
          <p:cNvSpPr txBox="1"/>
          <p:nvPr/>
        </p:nvSpPr>
        <p:spPr>
          <a:xfrm>
            <a:off x="29327" y="134533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>
                <a:latin typeface="Alaska" pitchFamily="34" charset="0"/>
              </a:rPr>
              <a:t>[Sen, denizlere çöp </a:t>
            </a:r>
            <a:r>
              <a:rPr lang="tr-TR" sz="4000" dirty="0" smtClean="0">
                <a:solidFill>
                  <a:srgbClr val="00B050"/>
                </a:solidFill>
                <a:latin typeface="Alaska" pitchFamily="34" charset="0"/>
              </a:rPr>
              <a:t>atmamalısın</a:t>
            </a:r>
            <a:r>
              <a:rPr lang="tr-TR" sz="4000" dirty="0" smtClean="0">
                <a:latin typeface="Alaska" pitchFamily="34" charset="0"/>
              </a:rPr>
              <a:t>.]</a:t>
            </a:r>
            <a:endParaRPr lang="tr-TR" sz="4000" dirty="0">
              <a:latin typeface="Alask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904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ut down trees gif ile ilgili gÃ¶rsel sonuc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97460"/>
            <a:ext cx="4544000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eforestation gif ile ilgili gÃ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07429"/>
            <a:ext cx="45720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12" y="-575940"/>
            <a:ext cx="9144000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9327" y="150154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>
                <a:latin typeface="Alaska" pitchFamily="34" charset="0"/>
              </a:rPr>
              <a:t>[Biz, ağaçları </a:t>
            </a:r>
            <a:r>
              <a:rPr lang="tr-TR" sz="4000" dirty="0" smtClean="0">
                <a:solidFill>
                  <a:srgbClr val="00B050"/>
                </a:solidFill>
                <a:latin typeface="Alaska" pitchFamily="34" charset="0"/>
              </a:rPr>
              <a:t>kesmemeliyiz</a:t>
            </a:r>
            <a:r>
              <a:rPr lang="tr-TR" sz="4000" dirty="0" smtClean="0">
                <a:latin typeface="Alaska" pitchFamily="34" charset="0"/>
              </a:rPr>
              <a:t>.]</a:t>
            </a:r>
            <a:endParaRPr lang="tr-TR" sz="4000" dirty="0">
              <a:latin typeface="Alask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598319" y="5165725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04905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70892"/>
            <a:ext cx="91440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9327" y="16455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>
                <a:latin typeface="Alaska" pitchFamily="34" charset="0"/>
              </a:rPr>
              <a:t>[Sen, suyu </a:t>
            </a:r>
            <a:r>
              <a:rPr lang="tr-TR" sz="4000" dirty="0" smtClean="0">
                <a:solidFill>
                  <a:srgbClr val="00B050"/>
                </a:solidFill>
                <a:latin typeface="Alaska" pitchFamily="34" charset="0"/>
              </a:rPr>
              <a:t>israf etmemelisin</a:t>
            </a:r>
            <a:r>
              <a:rPr lang="tr-TR" sz="4000" dirty="0" smtClean="0">
                <a:latin typeface="Alaska" pitchFamily="34" charset="0"/>
              </a:rPr>
              <a:t>.]</a:t>
            </a:r>
            <a:endParaRPr lang="tr-TR" sz="4000" dirty="0">
              <a:latin typeface="Alaska" pitchFamily="34" charset="0"/>
            </a:endParaRPr>
          </a:p>
        </p:txBody>
      </p:sp>
      <p:pic>
        <p:nvPicPr>
          <p:cNvPr id="1026" name="Picture 2" descr="Ä°lgili resi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81436"/>
            <a:ext cx="5977259" cy="335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3202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8809"/>
          <a:stretch/>
        </p:blipFill>
        <p:spPr bwMode="auto">
          <a:xfrm>
            <a:off x="-1476672" y="-1042025"/>
            <a:ext cx="11515726" cy="2866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434"/>
          <a:stretch/>
        </p:blipFill>
        <p:spPr bwMode="auto">
          <a:xfrm>
            <a:off x="467545" y="3801531"/>
            <a:ext cx="9955795" cy="322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5148065" y="42146"/>
            <a:ext cx="2067487" cy="1840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/>
        </p:blipFill>
        <p:spPr bwMode="auto">
          <a:xfrm>
            <a:off x="544997" y="3874241"/>
            <a:ext cx="2067487" cy="1840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120" b="35760"/>
          <a:stretch/>
        </p:blipFill>
        <p:spPr bwMode="auto">
          <a:xfrm>
            <a:off x="35496" y="2077800"/>
            <a:ext cx="8964488" cy="1199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559824" y="1660153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4083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196556"/>
            <a:ext cx="10523880" cy="25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Metin kutusu 8"/>
          <p:cNvSpPr txBox="1"/>
          <p:nvPr/>
        </p:nvSpPr>
        <p:spPr>
          <a:xfrm>
            <a:off x="2050504" y="-245234"/>
            <a:ext cx="71300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800" b="1" dirty="0" err="1" smtClean="0">
                <a:solidFill>
                  <a:srgbClr val="FF0000"/>
                </a:solidFill>
                <a:latin typeface="Arial Rounded MT Bold" pitchFamily="34" charset="0"/>
              </a:rPr>
              <a:t>shouldn’t</a:t>
            </a:r>
            <a:endParaRPr lang="tr-TR" sz="88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7380"/>
            <a:ext cx="4326048" cy="27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807"/>
          <a:stretch/>
        </p:blipFill>
        <p:spPr bwMode="auto">
          <a:xfrm>
            <a:off x="4644008" y="1777380"/>
            <a:ext cx="4440560" cy="27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07415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02693" y="-562880"/>
            <a:ext cx="9955213" cy="4028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Metin kutusu 10"/>
          <p:cNvSpPr txBox="1"/>
          <p:nvPr/>
        </p:nvSpPr>
        <p:spPr>
          <a:xfrm>
            <a:off x="3491880" y="-382860"/>
            <a:ext cx="56417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500" b="1" dirty="0" err="1" smtClean="0">
                <a:solidFill>
                  <a:srgbClr val="0070C0"/>
                </a:solidFill>
                <a:latin typeface="Arial Rounded MT Bold" pitchFamily="34" charset="0"/>
              </a:rPr>
              <a:t>should</a:t>
            </a:r>
            <a:endParaRPr lang="tr-TR" sz="115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4216" y="2639673"/>
            <a:ext cx="4572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3581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489582"/>
            <a:ext cx="11358563" cy="335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639144" y="-382860"/>
            <a:ext cx="668538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0" b="1" dirty="0" err="1" smtClean="0">
                <a:solidFill>
                  <a:srgbClr val="FF0000"/>
                </a:solidFill>
                <a:latin typeface="Arial Rounded MT Bold" pitchFamily="34" charset="0"/>
              </a:rPr>
              <a:t>shouldn’t</a:t>
            </a:r>
            <a:endParaRPr lang="tr-TR" sz="105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7" name="Picture 2" descr="https://www.lowes.com/projects/images/how-tos/Lawn-Landscaping/how-to-cut-down-a-tree-inline-felling-cu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2077413"/>
            <a:ext cx="2880320" cy="240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4029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499491"/>
            <a:ext cx="8856984" cy="3101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4067944" y="-310852"/>
            <a:ext cx="5641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shouldn’t</a:t>
            </a:r>
            <a:endParaRPr lang="tr-TR" sz="80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2206625"/>
            <a:ext cx="4628124" cy="2060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97427"/>
            <a:ext cx="3731872" cy="2069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26179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75978" y="-442867"/>
            <a:ext cx="11296650" cy="419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530624" y="-382860"/>
            <a:ext cx="5641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b="1" dirty="0" err="1" smtClean="0">
                <a:solidFill>
                  <a:srgbClr val="0070C0"/>
                </a:solidFill>
                <a:latin typeface="Arial Rounded MT Bold" pitchFamily="34" charset="0"/>
              </a:rPr>
              <a:t>should</a:t>
            </a:r>
            <a:endParaRPr lang="tr-TR" sz="96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1307" y="3097527"/>
            <a:ext cx="1608130" cy="1445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3223" y="3097527"/>
            <a:ext cx="2315939" cy="1414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45764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459652"/>
            <a:ext cx="11358563" cy="4577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339752" y="-322854"/>
            <a:ext cx="633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b="1" dirty="0" err="1" smtClean="0">
                <a:solidFill>
                  <a:srgbClr val="FF0000"/>
                </a:solidFill>
                <a:latin typeface="Arial Rounded MT Bold" pitchFamily="34" charset="0"/>
              </a:rPr>
              <a:t>shouldn’t</a:t>
            </a:r>
            <a:endParaRPr lang="tr-TR" sz="96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5912" y="2061828"/>
            <a:ext cx="2098576" cy="2334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44214"/>
            <a:ext cx="2149896" cy="1137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3352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30019" y="-509645"/>
            <a:ext cx="11358563" cy="4577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4330824" y="-310852"/>
            <a:ext cx="5641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0" b="1" dirty="0" err="1" smtClean="0">
                <a:solidFill>
                  <a:srgbClr val="FF0000"/>
                </a:solidFill>
                <a:latin typeface="Arial Rounded MT Bold" pitchFamily="34" charset="0"/>
              </a:rPr>
              <a:t>shouldn’t</a:t>
            </a:r>
            <a:endParaRPr lang="tr-TR" sz="80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954967"/>
            <a:ext cx="2232248" cy="1550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37554"/>
            <a:ext cx="2425452" cy="1131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442" y="3318031"/>
            <a:ext cx="1811693" cy="115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9264" y="3277547"/>
            <a:ext cx="1916649" cy="1196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86027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340941"/>
            <a:ext cx="11296650" cy="3078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386608" y="-314387"/>
            <a:ext cx="5641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b="1" dirty="0" err="1" smtClean="0">
                <a:solidFill>
                  <a:srgbClr val="0070C0"/>
                </a:solidFill>
                <a:latin typeface="Arial Rounded MT Bold" pitchFamily="34" charset="0"/>
              </a:rPr>
              <a:t>should</a:t>
            </a:r>
            <a:endParaRPr lang="tr-TR" sz="96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24" y="2257433"/>
            <a:ext cx="3459581" cy="2227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718" y="2257433"/>
            <a:ext cx="4756763" cy="2227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1313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98732" y="-352500"/>
            <a:ext cx="10859364" cy="32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602632" y="-310852"/>
            <a:ext cx="5641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b="1" dirty="0" err="1" smtClean="0">
                <a:solidFill>
                  <a:srgbClr val="0070C0"/>
                </a:solidFill>
                <a:latin typeface="Arial Rounded MT Bold" pitchFamily="34" charset="0"/>
              </a:rPr>
              <a:t>should</a:t>
            </a:r>
            <a:endParaRPr lang="tr-TR" sz="96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61" b="14145"/>
          <a:stretch/>
        </p:blipFill>
        <p:spPr bwMode="auto">
          <a:xfrm>
            <a:off x="25546" y="2381972"/>
            <a:ext cx="5914606" cy="2095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1" y="2311788"/>
            <a:ext cx="2599071" cy="2165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234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8632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28600" y="-562880"/>
            <a:ext cx="11504613" cy="4028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808312" y="-202840"/>
            <a:ext cx="637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b="1" dirty="0" err="1" smtClean="0">
                <a:solidFill>
                  <a:srgbClr val="FF0000"/>
                </a:solidFill>
                <a:latin typeface="Arial Rounded MT Bold" pitchFamily="34" charset="0"/>
              </a:rPr>
              <a:t>shouldn’t</a:t>
            </a:r>
            <a:endParaRPr lang="tr-TR" sz="96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000"/>
          <a:stretch/>
        </p:blipFill>
        <p:spPr bwMode="auto">
          <a:xfrm>
            <a:off x="-36512" y="2963775"/>
            <a:ext cx="4431960" cy="1202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/>
        </p:blipFill>
        <p:spPr bwMode="auto">
          <a:xfrm>
            <a:off x="4499993" y="2917507"/>
            <a:ext cx="4602513" cy="1248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6795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380049"/>
            <a:ext cx="11358563" cy="335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530624" y="-372700"/>
            <a:ext cx="56417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500" b="1" dirty="0" err="1" smtClean="0">
                <a:solidFill>
                  <a:srgbClr val="0070C0"/>
                </a:solidFill>
                <a:latin typeface="Arial Rounded MT Bold" pitchFamily="34" charset="0"/>
              </a:rPr>
              <a:t>should</a:t>
            </a:r>
            <a:endParaRPr lang="tr-TR" sz="115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552" y="2437453"/>
            <a:ext cx="3468361" cy="2027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5712" y="2484107"/>
            <a:ext cx="4244721" cy="1980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959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3" y="4297661"/>
            <a:ext cx="4505325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266920"/>
            <a:ext cx="5595937" cy="20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320042"/>
            <a:ext cx="11358563" cy="335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2267744" y="-372700"/>
            <a:ext cx="56417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500" b="1" dirty="0" err="1" smtClean="0">
                <a:solidFill>
                  <a:srgbClr val="0070C0"/>
                </a:solidFill>
                <a:latin typeface="Arial Rounded MT Bold" pitchFamily="34" charset="0"/>
              </a:rPr>
              <a:t>should</a:t>
            </a:r>
            <a:endParaRPr lang="tr-TR" sz="11500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950" y="2317440"/>
            <a:ext cx="2542874" cy="211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87664"/>
            <a:ext cx="5390118" cy="214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790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121196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3800" dirty="0" smtClean="0">
                <a:solidFill>
                  <a:srgbClr val="FF0000"/>
                </a:solidFill>
                <a:latin typeface="Algerian" pitchFamily="82" charset="0"/>
              </a:rPr>
              <a:t>EXERCISE</a:t>
            </a:r>
          </a:p>
          <a:p>
            <a:pPr algn="ctr"/>
            <a:r>
              <a:rPr lang="tr-TR" sz="13800" dirty="0" smtClean="0">
                <a:solidFill>
                  <a:srgbClr val="FF0000"/>
                </a:solidFill>
                <a:latin typeface="Algerian" pitchFamily="82" charset="0"/>
              </a:rPr>
              <a:t>-</a:t>
            </a:r>
            <a:r>
              <a:rPr lang="tr-TR" sz="1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B</a:t>
            </a:r>
            <a:r>
              <a:rPr lang="tr-TR" sz="13800" dirty="0" smtClean="0">
                <a:solidFill>
                  <a:srgbClr val="FF0000"/>
                </a:solidFill>
                <a:latin typeface="Algerian" pitchFamily="82" charset="0"/>
              </a:rPr>
              <a:t>-</a:t>
            </a:r>
            <a:endParaRPr lang="tr-TR" sz="138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0" y="393762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Match</a:t>
            </a:r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the</a:t>
            </a:r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phrases</a:t>
            </a:r>
            <a:r>
              <a:rPr lang="tr-TR" sz="5400" dirty="0" smtClean="0">
                <a:latin typeface="Arial Rounded MT Bold" pitchFamily="34" charset="0"/>
              </a:rPr>
              <a:t> </a:t>
            </a:r>
          </a:p>
          <a:p>
            <a:pPr algn="ctr"/>
            <a:r>
              <a:rPr lang="tr-TR" sz="4800" dirty="0" smtClean="0">
                <a:latin typeface="Arial Rounded MT Bold" pitchFamily="34" charset="0"/>
              </a:rPr>
              <a:t>(İfadeleri eşleştiriniz.)</a:t>
            </a:r>
            <a:endParaRPr lang="tr-TR" sz="4800" dirty="0">
              <a:latin typeface="Arial Rounded MT Bold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598319" y="5165725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11851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9890420"/>
              </p:ext>
            </p:extLst>
          </p:nvPr>
        </p:nvGraphicFramePr>
        <p:xfrm>
          <a:off x="160542" y="525487"/>
          <a:ext cx="3403346" cy="521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3346"/>
              </a:tblGrid>
              <a:tr h="432580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1-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public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2-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air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3-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climate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4-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global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5-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fossil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6-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renewable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7-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harmful</a:t>
                      </a:r>
                      <a:endParaRPr lang="tr-TR" sz="40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2538021"/>
              </p:ext>
            </p:extLst>
          </p:nvPr>
        </p:nvGraphicFramePr>
        <p:xfrm>
          <a:off x="4860032" y="553244"/>
          <a:ext cx="4283968" cy="521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83968"/>
              </a:tblGrid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a-</a:t>
                      </a:r>
                      <a:r>
                        <a:rPr lang="tr-TR" sz="4000" dirty="0" err="1" smtClean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change</a:t>
                      </a:r>
                      <a:endParaRPr lang="tr-TR" sz="4000" dirty="0" smtClean="0">
                        <a:latin typeface="Arial Rounded MT Bold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b-</a:t>
                      </a:r>
                      <a:r>
                        <a:rPr lang="tr-TR" sz="4000" dirty="0" err="1" smtClean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chemicals</a:t>
                      </a:r>
                      <a:endParaRPr lang="tr-TR" sz="4000" dirty="0" smtClean="0">
                        <a:latin typeface="Arial Rounded MT Bold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c-</a:t>
                      </a:r>
                      <a:r>
                        <a:rPr lang="tr-TR" sz="4000" dirty="0" err="1" smtClean="0">
                          <a:latin typeface="Arial Rounded MT Bold" pitchFamily="34" charset="0"/>
                        </a:rPr>
                        <a:t>transportation</a:t>
                      </a:r>
                      <a:endParaRPr lang="tr-TR" sz="4000" dirty="0" smtClean="0">
                        <a:latin typeface="Arial Rounded MT Bold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d-</a:t>
                      </a:r>
                      <a:r>
                        <a:rPr lang="tr-TR" sz="4000" dirty="0" err="1" smtClean="0">
                          <a:latin typeface="Arial Rounded MT Bold" pitchFamily="34" charset="0"/>
                        </a:rPr>
                        <a:t>fuels</a:t>
                      </a:r>
                      <a:endParaRPr lang="tr-TR" sz="4000" dirty="0" smtClean="0">
                        <a:latin typeface="Arial Rounded MT Bold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e-</a:t>
                      </a:r>
                      <a:r>
                        <a:rPr lang="tr-TR" sz="4000" dirty="0" err="1" smtClean="0">
                          <a:latin typeface="Arial Rounded MT Bold" pitchFamily="34" charset="0"/>
                        </a:rPr>
                        <a:t>pollution</a:t>
                      </a:r>
                      <a:endParaRPr lang="tr-TR" sz="4000" dirty="0" smtClean="0">
                        <a:latin typeface="Arial Rounded MT Bold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f-</a:t>
                      </a:r>
                      <a:r>
                        <a:rPr lang="tr-TR" sz="4000" dirty="0" err="1" smtClean="0">
                          <a:latin typeface="Arial Rounded MT Bold" pitchFamily="34" charset="0"/>
                        </a:rPr>
                        <a:t>warming</a:t>
                      </a:r>
                      <a:endParaRPr lang="tr-TR" sz="4000" dirty="0" smtClean="0">
                        <a:latin typeface="Arial Rounded MT Bold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40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</a:rPr>
                        <a:t>g-</a:t>
                      </a:r>
                      <a:r>
                        <a:rPr lang="tr-TR" sz="4000" dirty="0" err="1" smtClean="0">
                          <a:latin typeface="Arial Rounded MT Bold" pitchFamily="34" charset="0"/>
                        </a:rPr>
                        <a:t>energy</a:t>
                      </a:r>
                      <a:r>
                        <a:rPr lang="tr-TR" sz="4000" dirty="0" smtClean="0">
                          <a:latin typeface="Arial Rounded MT Bold" pitchFamily="34" charset="0"/>
                        </a:rPr>
                        <a:t> </a:t>
                      </a:r>
                      <a:endParaRPr lang="tr-TR" sz="4000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12-Noktalı Yıldız 5"/>
          <p:cNvSpPr/>
          <p:nvPr/>
        </p:nvSpPr>
        <p:spPr>
          <a:xfrm>
            <a:off x="4070941" y="2137420"/>
            <a:ext cx="720080" cy="648072"/>
          </a:xfrm>
          <a:prstGeom prst="star1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tr-TR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12-Noktalı Yıldız 6"/>
          <p:cNvSpPr/>
          <p:nvPr/>
        </p:nvSpPr>
        <p:spPr>
          <a:xfrm>
            <a:off x="4067944" y="3577580"/>
            <a:ext cx="720080" cy="648072"/>
          </a:xfrm>
          <a:prstGeom prst="star1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tr-TR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12-Noktalı Yıldız 7"/>
          <p:cNvSpPr/>
          <p:nvPr/>
        </p:nvSpPr>
        <p:spPr>
          <a:xfrm>
            <a:off x="4067944" y="625252"/>
            <a:ext cx="720080" cy="648072"/>
          </a:xfrm>
          <a:prstGeom prst="star1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tr-TR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12-Noktalı Yıldız 8"/>
          <p:cNvSpPr/>
          <p:nvPr/>
        </p:nvSpPr>
        <p:spPr>
          <a:xfrm>
            <a:off x="4067944" y="4297660"/>
            <a:ext cx="720080" cy="648072"/>
          </a:xfrm>
          <a:prstGeom prst="star1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tr-TR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12-Noktalı Yıldız 9"/>
          <p:cNvSpPr/>
          <p:nvPr/>
        </p:nvSpPr>
        <p:spPr>
          <a:xfrm>
            <a:off x="4067944" y="2857500"/>
            <a:ext cx="720080" cy="648072"/>
          </a:xfrm>
          <a:prstGeom prst="star1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tr-TR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12-Noktalı Yıldız 10"/>
          <p:cNvSpPr/>
          <p:nvPr/>
        </p:nvSpPr>
        <p:spPr>
          <a:xfrm>
            <a:off x="4067944" y="5089748"/>
            <a:ext cx="720080" cy="648072"/>
          </a:xfrm>
          <a:prstGeom prst="star1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tr-TR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12-Noktalı Yıldız 11"/>
          <p:cNvSpPr/>
          <p:nvPr/>
        </p:nvSpPr>
        <p:spPr>
          <a:xfrm>
            <a:off x="4067944" y="1417340"/>
            <a:ext cx="720080" cy="648072"/>
          </a:xfrm>
          <a:prstGeom prst="star1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tr-TR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930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-238844"/>
            <a:ext cx="9144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9900" dirty="0" smtClean="0">
                <a:solidFill>
                  <a:srgbClr val="FF0000"/>
                </a:solidFill>
                <a:latin typeface="Algerian" pitchFamily="82" charset="0"/>
              </a:rPr>
              <a:t>Test</a:t>
            </a:r>
          </a:p>
          <a:p>
            <a:pPr algn="ctr"/>
            <a:r>
              <a:rPr lang="tr-TR" sz="19900" dirty="0" smtClean="0">
                <a:solidFill>
                  <a:srgbClr val="FF0000"/>
                </a:solidFill>
                <a:latin typeface="Algerian" pitchFamily="82" charset="0"/>
              </a:rPr>
              <a:t>time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598319" y="5165725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53001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-22820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3800" dirty="0" smtClean="0">
                <a:solidFill>
                  <a:srgbClr val="FF0000"/>
                </a:solidFill>
                <a:latin typeface="Algerian" pitchFamily="82" charset="0"/>
              </a:rPr>
              <a:t>EXERCISE</a:t>
            </a:r>
          </a:p>
          <a:p>
            <a:pPr algn="ctr"/>
            <a:r>
              <a:rPr lang="tr-TR" sz="13800" dirty="0" smtClean="0">
                <a:solidFill>
                  <a:srgbClr val="FF0000"/>
                </a:solidFill>
                <a:latin typeface="Algerian" pitchFamily="82" charset="0"/>
              </a:rPr>
              <a:t>-</a:t>
            </a:r>
            <a:r>
              <a:rPr lang="tr-TR" sz="1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C</a:t>
            </a:r>
            <a:r>
              <a:rPr lang="tr-TR" sz="13800" dirty="0" smtClean="0">
                <a:solidFill>
                  <a:srgbClr val="FF0000"/>
                </a:solidFill>
                <a:latin typeface="Algerian" pitchFamily="82" charset="0"/>
              </a:rPr>
              <a:t>-</a:t>
            </a:r>
            <a:endParaRPr lang="tr-TR" sz="138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0" y="386561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Complete </a:t>
            </a:r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the</a:t>
            </a:r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sentences</a:t>
            </a:r>
            <a:endParaRPr lang="tr-TR" sz="6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with</a:t>
            </a:r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the</a:t>
            </a:r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given</a:t>
            </a:r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tr-TR" sz="6000" dirty="0" err="1" smtClean="0">
                <a:solidFill>
                  <a:srgbClr val="FF0000"/>
                </a:solidFill>
                <a:latin typeface="Arial Rounded MT Bold" pitchFamily="34" charset="0"/>
              </a:rPr>
              <a:t>words</a:t>
            </a:r>
            <a:r>
              <a:rPr lang="tr-TR" sz="6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tr-TR" sz="4800" dirty="0">
              <a:latin typeface="Arial Rounded MT Bold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460432" y="2425452"/>
            <a:ext cx="54868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00139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9002" y="1345332"/>
            <a:ext cx="9742488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107504" y="265212"/>
            <a:ext cx="263118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800" b="1" dirty="0" err="1" smtClean="0">
                <a:latin typeface="Arial Rounded MT Bold" pitchFamily="34" charset="0"/>
              </a:rPr>
              <a:t>destroy</a:t>
            </a:r>
            <a:endParaRPr lang="tr-TR" sz="4800" b="1" dirty="0">
              <a:latin typeface="Arial Rounded MT Bold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059832" y="298311"/>
            <a:ext cx="263118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800" b="1" dirty="0" err="1" smtClean="0">
                <a:latin typeface="Arial Rounded MT Bold" pitchFamily="34" charset="0"/>
              </a:rPr>
              <a:t>waste</a:t>
            </a:r>
            <a:endParaRPr lang="tr-TR" sz="4800" b="1" dirty="0">
              <a:latin typeface="Arial Rounded MT Bold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6084168" y="193204"/>
            <a:ext cx="2991224" cy="11318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tr-TR" sz="4800" b="1" dirty="0" err="1" smtClean="0">
                <a:latin typeface="Arial Rounded MT Bold" pitchFamily="34" charset="0"/>
              </a:rPr>
              <a:t>water</a:t>
            </a:r>
            <a:endParaRPr lang="tr-TR" sz="4800" b="1" dirty="0" smtClean="0">
              <a:latin typeface="Arial Rounded MT Bold" pitchFamily="34" charset="0"/>
            </a:endParaRPr>
          </a:p>
          <a:p>
            <a:pPr algn="ctr">
              <a:lnSpc>
                <a:spcPct val="70000"/>
              </a:lnSpc>
            </a:pPr>
            <a:r>
              <a:rPr lang="tr-TR" sz="4800" b="1" dirty="0" err="1" smtClean="0">
                <a:latin typeface="Arial Rounded MT Bold" pitchFamily="34" charset="0"/>
              </a:rPr>
              <a:t>pollution</a:t>
            </a:r>
            <a:endParaRPr lang="tr-TR" sz="4800" b="1" dirty="0">
              <a:latin typeface="Arial Rounded MT Bold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059832" y="1201316"/>
            <a:ext cx="22322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waste</a:t>
            </a:r>
            <a:endParaRPr lang="tr-TR" sz="66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4355976" y="2857500"/>
            <a:ext cx="47194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water</a:t>
            </a:r>
            <a:r>
              <a:rPr lang="tr-TR" sz="6600" b="1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pollution</a:t>
            </a:r>
            <a:r>
              <a:rPr lang="tr-TR" sz="6600" b="1" dirty="0" smtClean="0">
                <a:solidFill>
                  <a:srgbClr val="FF0000"/>
                </a:solidFill>
                <a:latin typeface="Agency FB" pitchFamily="34" charset="0"/>
              </a:rPr>
              <a:t>.</a:t>
            </a:r>
            <a:endParaRPr lang="tr-TR" sz="66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2051720" y="4513684"/>
            <a:ext cx="36318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destroy</a:t>
            </a:r>
            <a:endParaRPr lang="tr-TR" sz="6600" b="1" dirty="0">
              <a:solidFill>
                <a:srgbClr val="FF0000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2536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4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7036" y="1561356"/>
            <a:ext cx="9907588" cy="384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07504" y="193204"/>
            <a:ext cx="2304256" cy="11318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tr-TR" sz="4800" b="1" dirty="0" err="1" smtClean="0">
                <a:latin typeface="Arial Rounded MT Bold" pitchFamily="34" charset="0"/>
              </a:rPr>
              <a:t>forest</a:t>
            </a:r>
            <a:endParaRPr lang="tr-TR" sz="4800" b="1" dirty="0" smtClean="0">
              <a:latin typeface="Arial Rounded MT Bold" pitchFamily="34" charset="0"/>
            </a:endParaRPr>
          </a:p>
          <a:p>
            <a:pPr algn="ctr">
              <a:lnSpc>
                <a:spcPct val="70000"/>
              </a:lnSpc>
            </a:pPr>
            <a:r>
              <a:rPr lang="tr-TR" sz="4800" b="1" dirty="0" err="1" smtClean="0">
                <a:latin typeface="Arial Rounded MT Bold" pitchFamily="34" charset="0"/>
              </a:rPr>
              <a:t>fires</a:t>
            </a:r>
            <a:endParaRPr lang="tr-TR" sz="4800" b="1" dirty="0">
              <a:latin typeface="Arial Rounded MT Bold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2627784" y="298311"/>
            <a:ext cx="352839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800" b="1" dirty="0" err="1" smtClean="0">
                <a:latin typeface="Arial Rounded MT Bold" pitchFamily="34" charset="0"/>
              </a:rPr>
              <a:t>pesticides</a:t>
            </a:r>
            <a:endParaRPr lang="tr-TR" sz="4800" b="1" dirty="0">
              <a:latin typeface="Arial Rounded MT Bold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6516216" y="337220"/>
            <a:ext cx="2547392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800" b="1" dirty="0" err="1" smtClean="0">
                <a:latin typeface="Arial Rounded MT Bold" pitchFamily="34" charset="0"/>
              </a:rPr>
              <a:t>recycle</a:t>
            </a:r>
            <a:endParaRPr lang="tr-TR" sz="4800" b="1" dirty="0">
              <a:latin typeface="Arial Rounded MT Bold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2195736" y="1417340"/>
            <a:ext cx="2520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recycle</a:t>
            </a:r>
            <a:endParaRPr lang="tr-TR" sz="66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539552" y="2325568"/>
            <a:ext cx="39751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Forest</a:t>
            </a:r>
            <a:r>
              <a:rPr lang="tr-TR" sz="6600" b="1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fires</a:t>
            </a:r>
            <a:endParaRPr lang="tr-TR" sz="66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5004048" y="3261672"/>
            <a:ext cx="33123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  <a:latin typeface="Agency FB" pitchFamily="34" charset="0"/>
              </a:rPr>
              <a:t>pesticides</a:t>
            </a:r>
            <a:endParaRPr lang="tr-TR" sz="6600" b="1" dirty="0">
              <a:solidFill>
                <a:srgbClr val="FF0000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830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/>
          <p:cNvSpPr txBox="1"/>
          <p:nvPr/>
        </p:nvSpPr>
        <p:spPr>
          <a:xfrm>
            <a:off x="-36512" y="49188"/>
            <a:ext cx="9864080" cy="196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tr-TR" sz="58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tr-TR" sz="5800" dirty="0" smtClean="0">
                <a:latin typeface="Arial Rounded MT Bold" pitchFamily="34" charset="0"/>
              </a:rPr>
              <a:t>-I ……………… </a:t>
            </a:r>
            <a:r>
              <a:rPr lang="tr-TR" sz="5800" dirty="0" err="1" smtClean="0">
                <a:latin typeface="Arial Rounded MT Bold" pitchFamily="34" charset="0"/>
              </a:rPr>
              <a:t>bottles</a:t>
            </a:r>
            <a:r>
              <a:rPr lang="tr-TR" sz="5800" dirty="0" smtClean="0">
                <a:latin typeface="Arial Rounded MT Bold" pitchFamily="34" charset="0"/>
              </a:rPr>
              <a:t>, </a:t>
            </a:r>
            <a:r>
              <a:rPr lang="tr-TR" sz="5800" dirty="0" err="1" smtClean="0">
                <a:latin typeface="Arial Rounded MT Bold" pitchFamily="34" charset="0"/>
              </a:rPr>
              <a:t>cans</a:t>
            </a:r>
            <a:r>
              <a:rPr lang="tr-TR" sz="5800" dirty="0" smtClean="0">
                <a:latin typeface="Arial Rounded MT Bold" pitchFamily="34" charset="0"/>
              </a:rPr>
              <a:t>, </a:t>
            </a:r>
            <a:r>
              <a:rPr lang="tr-TR" sz="5800" dirty="0" err="1" smtClean="0">
                <a:latin typeface="Arial Rounded MT Bold" pitchFamily="34" charset="0"/>
              </a:rPr>
              <a:t>paper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and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plastic</a:t>
            </a:r>
            <a:r>
              <a:rPr lang="tr-TR" sz="5800" dirty="0" smtClean="0">
                <a:latin typeface="Arial Rounded MT Bold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r>
              <a:rPr lang="tr-TR" sz="5800" dirty="0" err="1" smtClean="0">
                <a:latin typeface="Arial Rounded MT Bold" pitchFamily="34" charset="0"/>
              </a:rPr>
              <a:t>We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should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protect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nature</a:t>
            </a:r>
            <a:r>
              <a:rPr lang="tr-TR" sz="5800" dirty="0" smtClean="0">
                <a:latin typeface="Arial Rounded MT Bold" pitchFamily="34" charset="0"/>
              </a:rPr>
              <a:t>.</a:t>
            </a:r>
            <a:endParaRPr lang="tr-TR" sz="5800" dirty="0">
              <a:latin typeface="Arial Rounded MT Bold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01" y="2112695"/>
            <a:ext cx="7060679" cy="364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Metin kutusu 13"/>
          <p:cNvSpPr txBox="1"/>
          <p:nvPr/>
        </p:nvSpPr>
        <p:spPr>
          <a:xfrm>
            <a:off x="1331640" y="2172378"/>
            <a:ext cx="439248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destroy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1619672" y="3108482"/>
            <a:ext cx="439248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recycle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1403648" y="4044586"/>
            <a:ext cx="50405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plant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1115616" y="4980690"/>
            <a:ext cx="50405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pollute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21" name="Dolu Çerçeve 20"/>
          <p:cNvSpPr/>
          <p:nvPr/>
        </p:nvSpPr>
        <p:spPr>
          <a:xfrm>
            <a:off x="611560" y="3001516"/>
            <a:ext cx="6696744" cy="828000"/>
          </a:xfrm>
          <a:prstGeom prst="bevel">
            <a:avLst>
              <a:gd name="adj" fmla="val 3285"/>
            </a:avLst>
          </a:prstGeom>
          <a:solidFill>
            <a:srgbClr val="00B050">
              <a:alpha val="61000"/>
            </a:srgb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7444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antwort_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antwort_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swahlrunde_antwort_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uswahlrunde_antwort_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/>
          <p:cNvSpPr txBox="1"/>
          <p:nvPr/>
        </p:nvSpPr>
        <p:spPr>
          <a:xfrm>
            <a:off x="-36512" y="49188"/>
            <a:ext cx="9864080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tr-TR" sz="5800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tr-TR" sz="5800" dirty="0" smtClean="0">
                <a:latin typeface="Arial Rounded MT Bold" pitchFamily="34" charset="0"/>
              </a:rPr>
              <a:t>-Some </a:t>
            </a:r>
            <a:r>
              <a:rPr lang="tr-TR" sz="5800" dirty="0" err="1" smtClean="0">
                <a:latin typeface="Arial Rounded MT Bold" pitchFamily="34" charset="0"/>
              </a:rPr>
              <a:t>factories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pollute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seas</a:t>
            </a:r>
            <a:r>
              <a:rPr lang="tr-TR" sz="5800" dirty="0" smtClean="0">
                <a:latin typeface="Arial Rounded MT Bold" pitchFamily="34" charset="0"/>
              </a:rPr>
              <a:t>. </a:t>
            </a:r>
            <a:r>
              <a:rPr lang="tr-TR" sz="5800" dirty="0" err="1" smtClean="0">
                <a:latin typeface="Arial Rounded MT Bold" pitchFamily="34" charset="0"/>
              </a:rPr>
              <a:t>Many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fish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species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</a:p>
          <a:p>
            <a:pPr>
              <a:lnSpc>
                <a:spcPct val="70000"/>
              </a:lnSpc>
            </a:pPr>
            <a:r>
              <a:rPr lang="tr-TR" sz="5800" dirty="0" err="1" smtClean="0">
                <a:latin typeface="Arial Rounded MT Bold" pitchFamily="34" charset="0"/>
              </a:rPr>
              <a:t>die</a:t>
            </a:r>
            <a:r>
              <a:rPr lang="tr-TR" sz="5800" dirty="0" smtClean="0">
                <a:latin typeface="Arial Rounded MT Bold" pitchFamily="34" charset="0"/>
              </a:rPr>
              <a:t> </a:t>
            </a:r>
            <a:r>
              <a:rPr lang="tr-TR" sz="5800" dirty="0" err="1" smtClean="0">
                <a:latin typeface="Arial Rounded MT Bold" pitchFamily="34" charset="0"/>
              </a:rPr>
              <a:t>because</a:t>
            </a:r>
            <a:r>
              <a:rPr lang="tr-TR" sz="5800" dirty="0" smtClean="0">
                <a:latin typeface="Arial Rounded MT Bold" pitchFamily="34" charset="0"/>
              </a:rPr>
              <a:t> of ……….. . </a:t>
            </a:r>
            <a:endParaRPr lang="tr-TR" sz="5800" dirty="0">
              <a:latin typeface="Arial Rounded MT Bold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01" y="2112695"/>
            <a:ext cx="7060679" cy="364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Metin kutusu 13"/>
          <p:cNvSpPr txBox="1"/>
          <p:nvPr/>
        </p:nvSpPr>
        <p:spPr>
          <a:xfrm>
            <a:off x="1331640" y="2172378"/>
            <a:ext cx="439248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air</a:t>
            </a: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pollution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1619672" y="3108482"/>
            <a:ext cx="439248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deforestation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1403648" y="4044586"/>
            <a:ext cx="50405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global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warming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1115616" y="4980690"/>
            <a:ext cx="50405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water</a:t>
            </a: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pollution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21" name="Dolu Çerçeve 20"/>
          <p:cNvSpPr/>
          <p:nvPr/>
        </p:nvSpPr>
        <p:spPr>
          <a:xfrm>
            <a:off x="31601" y="4909820"/>
            <a:ext cx="6988671" cy="828000"/>
          </a:xfrm>
          <a:prstGeom prst="bevel">
            <a:avLst>
              <a:gd name="adj" fmla="val 3285"/>
            </a:avLst>
          </a:prstGeom>
          <a:solidFill>
            <a:srgbClr val="00B050">
              <a:alpha val="61000"/>
            </a:srgb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614938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antwort_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antwort_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swahlrunde_antwort_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uswahlrunde_antwort_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/>
          <p:cNvSpPr txBox="1"/>
          <p:nvPr/>
        </p:nvSpPr>
        <p:spPr>
          <a:xfrm>
            <a:off x="-36512" y="49188"/>
            <a:ext cx="9864080" cy="196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tr-TR" sz="5800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tr-TR" sz="5800" dirty="0" smtClean="0">
                <a:latin typeface="Arial Rounded MT Bold" pitchFamily="34" charset="0"/>
              </a:rPr>
              <a:t>-</a:t>
            </a:r>
            <a:r>
              <a:rPr lang="en-US" sz="5800" dirty="0">
                <a:latin typeface="Arial Rounded MT Bold" pitchFamily="34" charset="0"/>
              </a:rPr>
              <a:t>Deforestation is a great problem on earth</a:t>
            </a:r>
            <a:r>
              <a:rPr lang="en-US" sz="5800" dirty="0" smtClean="0">
                <a:latin typeface="Arial Rounded MT Bold" pitchFamily="34" charset="0"/>
              </a:rPr>
              <a:t>.</a:t>
            </a:r>
            <a:r>
              <a:rPr lang="tr-TR" sz="5800" dirty="0" smtClean="0">
                <a:latin typeface="Arial Rounded MT Bold" pitchFamily="34" charset="0"/>
              </a:rPr>
              <a:t> People </a:t>
            </a:r>
            <a:r>
              <a:rPr lang="tr-TR" sz="5800" dirty="0" err="1" smtClean="0">
                <a:latin typeface="Arial Rounded MT Bold" pitchFamily="34" charset="0"/>
              </a:rPr>
              <a:t>should</a:t>
            </a:r>
            <a:r>
              <a:rPr lang="tr-TR" sz="5800" dirty="0" smtClean="0">
                <a:latin typeface="Arial Rounded MT Bold" pitchFamily="34" charset="0"/>
              </a:rPr>
              <a:t> ……………… . </a:t>
            </a:r>
            <a:endParaRPr lang="tr-TR" sz="5800" dirty="0">
              <a:latin typeface="Arial Rounded MT Bold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01" y="2112695"/>
            <a:ext cx="7060679" cy="364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Metin kutusu 13"/>
          <p:cNvSpPr txBox="1"/>
          <p:nvPr/>
        </p:nvSpPr>
        <p:spPr>
          <a:xfrm>
            <a:off x="1331640" y="2172378"/>
            <a:ext cx="511256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destroy</a:t>
            </a: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forests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1619672" y="3108482"/>
            <a:ext cx="439248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save</a:t>
            </a: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energy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1403648" y="4044586"/>
            <a:ext cx="50405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>
                <a:solidFill>
                  <a:srgbClr val="FF0000"/>
                </a:solidFill>
                <a:latin typeface="Alaska" pitchFamily="34" charset="0"/>
              </a:rPr>
              <a:t>p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lant</a:t>
            </a: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trees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1115616" y="4980690"/>
            <a:ext cx="50405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keep</a:t>
            </a: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seas</a:t>
            </a:r>
            <a:r>
              <a:rPr lang="tr-TR" sz="5400" b="1" dirty="0" smtClean="0">
                <a:solidFill>
                  <a:srgbClr val="FF0000"/>
                </a:solidFill>
                <a:latin typeface="Alaska" pitchFamily="34" charset="0"/>
              </a:rPr>
              <a:t> </a:t>
            </a:r>
            <a:r>
              <a:rPr lang="tr-TR" sz="5400" b="1" dirty="0" err="1" smtClean="0">
                <a:solidFill>
                  <a:srgbClr val="FF0000"/>
                </a:solidFill>
                <a:latin typeface="Alaska" pitchFamily="34" charset="0"/>
              </a:rPr>
              <a:t>clean</a:t>
            </a:r>
            <a:endParaRPr lang="tr-TR" sz="5400" b="1" dirty="0">
              <a:solidFill>
                <a:srgbClr val="FF0000"/>
              </a:solidFill>
              <a:latin typeface="Alaska" pitchFamily="34" charset="0"/>
            </a:endParaRPr>
          </a:p>
        </p:txBody>
      </p:sp>
      <p:sp>
        <p:nvSpPr>
          <p:cNvPr id="21" name="Dolu Çerçeve 20"/>
          <p:cNvSpPr/>
          <p:nvPr/>
        </p:nvSpPr>
        <p:spPr>
          <a:xfrm>
            <a:off x="429593" y="3925080"/>
            <a:ext cx="6662688" cy="828000"/>
          </a:xfrm>
          <a:prstGeom prst="bevel">
            <a:avLst>
              <a:gd name="adj" fmla="val 3285"/>
            </a:avLst>
          </a:prstGeom>
          <a:solidFill>
            <a:srgbClr val="00B050">
              <a:alpha val="61000"/>
            </a:srgb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42399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antwort_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swahlrunde_antwort_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swahlrunde_antwort_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uswahlrunde_antwort_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uswahlrunde_kandidatwahl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73150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53386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192</Words>
  <Application>Microsoft Office PowerPoint</Application>
  <PresentationFormat>Ekran Gösterisi (16:10)</PresentationFormat>
  <Paragraphs>82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6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Eee</dc:creator>
  <cp:lastModifiedBy>Bilgisayar 1</cp:lastModifiedBy>
  <cp:revision>6</cp:revision>
  <dcterms:created xsi:type="dcterms:W3CDTF">2019-04-13T08:46:20Z</dcterms:created>
  <dcterms:modified xsi:type="dcterms:W3CDTF">2019-04-16T10:18:02Z</dcterms:modified>
</cp:coreProperties>
</file>