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84" r:id="rId7"/>
    <p:sldId id="261" r:id="rId8"/>
    <p:sldId id="272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81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763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4136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7706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687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4622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9129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356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29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091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99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2336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7427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1405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6544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2433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8292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539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B9CA1CF-68C0-4256-80DD-26846E3362EE}" type="datetimeFigureOut">
              <a:rPr lang="tr-TR" smtClean="0"/>
              <a:t>14.04.2020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EBB44C4-22C3-4550-B198-9DB38D75A2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831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PRESENT CONTINOUS TENSE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ŞİMDİKİ ZAMAN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55951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Şu anda olan eylemleri anlatmak için kullanılır.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Time </a:t>
            </a:r>
            <a:r>
              <a:rPr lang="tr-TR" sz="2800" b="1" dirty="0" err="1" smtClean="0">
                <a:solidFill>
                  <a:srgbClr val="FF0000"/>
                </a:solidFill>
              </a:rPr>
              <a:t>Expressions</a:t>
            </a:r>
            <a:r>
              <a:rPr lang="tr-TR" sz="2800" b="1" dirty="0" smtClean="0">
                <a:solidFill>
                  <a:srgbClr val="FF0000"/>
                </a:solidFill>
              </a:rPr>
              <a:t>(Zaman ifadeleri)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Now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At </a:t>
            </a:r>
            <a:r>
              <a:rPr lang="tr-TR" dirty="0" err="1" smtClean="0"/>
              <a:t>the</a:t>
            </a:r>
            <a:r>
              <a:rPr lang="tr-TR" dirty="0" smtClean="0"/>
              <a:t> moment</a:t>
            </a:r>
          </a:p>
          <a:p>
            <a:pPr marL="0" indent="0">
              <a:buNone/>
            </a:pPr>
            <a:r>
              <a:rPr lang="tr-TR" dirty="0" smtClean="0"/>
              <a:t>At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present</a:t>
            </a: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Today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Right </a:t>
            </a:r>
            <a:r>
              <a:rPr lang="tr-TR" dirty="0" err="1" smtClean="0"/>
              <a:t>now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2014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POSITIVE FORMS(</a:t>
            </a:r>
            <a:r>
              <a:rPr lang="tr-TR" dirty="0" smtClean="0"/>
              <a:t>OLUMLU CÜMLELER)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233246"/>
            <a:ext cx="8825659" cy="4053254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I  am	  </a:t>
            </a:r>
            <a:r>
              <a:rPr lang="tr-TR" dirty="0" err="1" smtClean="0"/>
              <a:t>Ving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I </a:t>
            </a:r>
            <a:r>
              <a:rPr lang="tr-TR" dirty="0" smtClean="0">
                <a:solidFill>
                  <a:srgbClr val="FF0000"/>
                </a:solidFill>
              </a:rPr>
              <a:t>am</a:t>
            </a:r>
            <a:r>
              <a:rPr lang="tr-TR" dirty="0" smtClean="0"/>
              <a:t> </a:t>
            </a:r>
            <a:r>
              <a:rPr lang="tr-TR" dirty="0" err="1" smtClean="0"/>
              <a:t>watch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a </a:t>
            </a:r>
            <a:r>
              <a:rPr lang="tr-TR" dirty="0" err="1" smtClean="0"/>
              <a:t>movie</a:t>
            </a:r>
            <a:r>
              <a:rPr lang="tr-TR" dirty="0" smtClean="0"/>
              <a:t> </a:t>
            </a:r>
            <a:r>
              <a:rPr lang="tr-TR" dirty="0" err="1" smtClean="0"/>
              <a:t>right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smtClean="0"/>
              <a:t>I </a:t>
            </a:r>
            <a:r>
              <a:rPr lang="tr-TR" dirty="0" smtClean="0">
                <a:solidFill>
                  <a:srgbClr val="FF0000"/>
                </a:solidFill>
              </a:rPr>
              <a:t>am</a:t>
            </a:r>
            <a:r>
              <a:rPr lang="tr-TR" dirty="0" smtClean="0"/>
              <a:t> </a:t>
            </a:r>
            <a:r>
              <a:rPr lang="tr-TR" dirty="0" err="1" smtClean="0"/>
              <a:t>study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English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smtClean="0"/>
              <a:t>I</a:t>
            </a:r>
            <a:r>
              <a:rPr lang="tr-TR" dirty="0" smtClean="0">
                <a:solidFill>
                  <a:srgbClr val="FF0000"/>
                </a:solidFill>
              </a:rPr>
              <a:t>’m</a:t>
            </a:r>
            <a:r>
              <a:rPr lang="tr-TR" dirty="0" smtClean="0"/>
              <a:t> </a:t>
            </a:r>
            <a:r>
              <a:rPr lang="tr-TR" dirty="0" err="1" smtClean="0"/>
              <a:t>walk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forest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smtClean="0"/>
              <a:t>I</a:t>
            </a:r>
            <a:r>
              <a:rPr lang="tr-TR" dirty="0" smtClean="0">
                <a:solidFill>
                  <a:srgbClr val="FF0000"/>
                </a:solidFill>
              </a:rPr>
              <a:t>’m</a:t>
            </a:r>
            <a:r>
              <a:rPr lang="tr-TR" dirty="0" smtClean="0"/>
              <a:t> </a:t>
            </a:r>
            <a:r>
              <a:rPr lang="tr-TR" dirty="0" err="1" smtClean="0"/>
              <a:t>hav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a </a:t>
            </a:r>
            <a:r>
              <a:rPr lang="tr-TR" dirty="0" err="1" smtClean="0"/>
              <a:t>breakfast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endParaRPr lang="tr-TR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6989885" y="3596054"/>
            <a:ext cx="1890346" cy="1406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 am = I’m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286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POSITIVE FORMS(OLUMLU CÜMLELER)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22830" y="2075961"/>
            <a:ext cx="8825659" cy="4342423"/>
          </a:xfrm>
        </p:spPr>
        <p:txBody>
          <a:bodyPr/>
          <a:lstStyle/>
          <a:p>
            <a:r>
              <a:rPr lang="tr-TR" dirty="0"/>
              <a:t>HE</a:t>
            </a:r>
          </a:p>
          <a:p>
            <a:r>
              <a:rPr lang="tr-TR" dirty="0"/>
              <a:t>SHE		</a:t>
            </a:r>
            <a:r>
              <a:rPr lang="tr-TR" dirty="0" smtClean="0"/>
              <a:t>İS		</a:t>
            </a:r>
            <a:r>
              <a:rPr lang="tr-TR" dirty="0" err="1" smtClean="0"/>
              <a:t>Ving</a:t>
            </a:r>
            <a:endParaRPr lang="tr-TR" dirty="0"/>
          </a:p>
          <a:p>
            <a:r>
              <a:rPr lang="tr-TR" dirty="0" smtClean="0"/>
              <a:t>IT</a:t>
            </a:r>
            <a:endParaRPr lang="tr-TR" dirty="0"/>
          </a:p>
          <a:p>
            <a:endParaRPr lang="tr-TR" dirty="0" smtClean="0"/>
          </a:p>
          <a:p>
            <a:r>
              <a:rPr lang="tr-TR" dirty="0" smtClean="0"/>
              <a:t>He </a:t>
            </a:r>
            <a:r>
              <a:rPr lang="tr-TR" dirty="0" smtClean="0">
                <a:solidFill>
                  <a:srgbClr val="FF0000"/>
                </a:solidFill>
              </a:rPr>
              <a:t>is</a:t>
            </a:r>
            <a:r>
              <a:rPr lang="tr-TR" dirty="0" smtClean="0"/>
              <a:t> </a:t>
            </a:r>
            <a:r>
              <a:rPr lang="tr-TR" dirty="0" err="1" smtClean="0"/>
              <a:t>visit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his </a:t>
            </a:r>
            <a:r>
              <a:rPr lang="tr-TR" dirty="0" err="1" smtClean="0"/>
              <a:t>grandparents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She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is</a:t>
            </a:r>
            <a:r>
              <a:rPr lang="tr-TR" dirty="0" smtClean="0"/>
              <a:t> </a:t>
            </a:r>
            <a:r>
              <a:rPr lang="tr-TR" dirty="0" err="1" smtClean="0"/>
              <a:t>tak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care</a:t>
            </a:r>
            <a:r>
              <a:rPr lang="tr-TR" dirty="0" smtClean="0"/>
              <a:t> of </a:t>
            </a:r>
            <a:r>
              <a:rPr lang="tr-TR" dirty="0" err="1" smtClean="0"/>
              <a:t>flowers</a:t>
            </a:r>
            <a:r>
              <a:rPr lang="tr-TR" dirty="0"/>
              <a:t> </a:t>
            </a:r>
            <a:r>
              <a:rPr lang="tr-TR" dirty="0" err="1" smtClean="0"/>
              <a:t>right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is </a:t>
            </a:r>
            <a:r>
              <a:rPr lang="tr-TR" dirty="0" err="1" smtClean="0"/>
              <a:t>bark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err="1" smtClean="0"/>
              <a:t>He</a:t>
            </a:r>
            <a:r>
              <a:rPr lang="tr-TR" dirty="0" err="1" smtClean="0">
                <a:solidFill>
                  <a:srgbClr val="FF0000"/>
                </a:solidFill>
              </a:rPr>
              <a:t>’s</a:t>
            </a:r>
            <a:r>
              <a:rPr lang="tr-TR" dirty="0" smtClean="0"/>
              <a:t> </a:t>
            </a:r>
            <a:r>
              <a:rPr lang="tr-TR" dirty="0" err="1" smtClean="0"/>
              <a:t>mak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a </a:t>
            </a:r>
            <a:r>
              <a:rPr lang="tr-TR" dirty="0" err="1" smtClean="0"/>
              <a:t>sandcastle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err="1" smtClean="0"/>
              <a:t>She</a:t>
            </a:r>
            <a:r>
              <a:rPr lang="tr-TR" dirty="0" err="1" smtClean="0">
                <a:solidFill>
                  <a:srgbClr val="FF0000"/>
                </a:solidFill>
              </a:rPr>
              <a:t>’s</a:t>
            </a:r>
            <a:r>
              <a:rPr lang="tr-TR" dirty="0" smtClean="0"/>
              <a:t> </a:t>
            </a:r>
            <a:r>
              <a:rPr lang="tr-TR" dirty="0" err="1" smtClean="0"/>
              <a:t>pick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up</a:t>
            </a:r>
            <a:r>
              <a:rPr lang="tr-TR" dirty="0" smtClean="0"/>
              <a:t> </a:t>
            </a:r>
            <a:r>
              <a:rPr lang="tr-TR" dirty="0" err="1" smtClean="0"/>
              <a:t>fruits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It</a:t>
            </a:r>
            <a:r>
              <a:rPr lang="tr-TR" dirty="0" err="1" smtClean="0">
                <a:solidFill>
                  <a:srgbClr val="FF0000"/>
                </a:solidFill>
              </a:rPr>
              <a:t>’s</a:t>
            </a:r>
            <a:r>
              <a:rPr lang="tr-TR" dirty="0" smtClean="0"/>
              <a:t> </a:t>
            </a:r>
            <a:r>
              <a:rPr lang="tr-TR" dirty="0" err="1" smtClean="0"/>
              <a:t>climb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a </a:t>
            </a:r>
            <a:r>
              <a:rPr lang="tr-TR" dirty="0" err="1" smtClean="0"/>
              <a:t>tree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7236069" y="3288323"/>
            <a:ext cx="2136531" cy="1872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He is = </a:t>
            </a:r>
            <a:r>
              <a:rPr lang="tr-TR" dirty="0" err="1" smtClean="0"/>
              <a:t>He’s</a:t>
            </a:r>
            <a:endParaRPr lang="tr-TR" dirty="0" smtClean="0"/>
          </a:p>
          <a:p>
            <a:pPr algn="ctr"/>
            <a:r>
              <a:rPr lang="tr-TR" dirty="0" err="1" smtClean="0"/>
              <a:t>She</a:t>
            </a:r>
            <a:r>
              <a:rPr lang="tr-TR" dirty="0" smtClean="0"/>
              <a:t> is = </a:t>
            </a:r>
            <a:r>
              <a:rPr lang="tr-TR" dirty="0" err="1" smtClean="0"/>
              <a:t>She’s</a:t>
            </a:r>
            <a:endParaRPr lang="tr-TR" dirty="0" smtClean="0"/>
          </a:p>
          <a:p>
            <a:pPr algn="ctr"/>
            <a:r>
              <a:rPr lang="tr-TR" dirty="0" err="1" smtClean="0"/>
              <a:t>It</a:t>
            </a:r>
            <a:r>
              <a:rPr lang="tr-TR" dirty="0" smtClean="0"/>
              <a:t> is = </a:t>
            </a:r>
            <a:r>
              <a:rPr lang="tr-TR" dirty="0" err="1" smtClean="0"/>
              <a:t>It’S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653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POSITIVE FORMS(OLUMLU CÜMLELER)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101362"/>
            <a:ext cx="8825659" cy="4457700"/>
          </a:xfrm>
        </p:spPr>
        <p:txBody>
          <a:bodyPr/>
          <a:lstStyle/>
          <a:p>
            <a:r>
              <a:rPr lang="tr-TR" dirty="0"/>
              <a:t>WE</a:t>
            </a:r>
          </a:p>
          <a:p>
            <a:r>
              <a:rPr lang="tr-TR" dirty="0"/>
              <a:t>YOU	</a:t>
            </a:r>
            <a:r>
              <a:rPr lang="tr-TR" dirty="0" smtClean="0"/>
              <a:t>	ARE		</a:t>
            </a:r>
            <a:r>
              <a:rPr lang="tr-TR" dirty="0" err="1" smtClean="0"/>
              <a:t>Ving</a:t>
            </a:r>
            <a:endParaRPr lang="tr-TR" dirty="0"/>
          </a:p>
          <a:p>
            <a:r>
              <a:rPr lang="tr-TR" dirty="0" smtClean="0"/>
              <a:t>THEY</a:t>
            </a:r>
          </a:p>
          <a:p>
            <a:endParaRPr lang="tr-TR" dirty="0"/>
          </a:p>
          <a:p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play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golf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/>
              <a:t>play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piano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are</a:t>
            </a:r>
            <a:r>
              <a:rPr lang="tr-TR" dirty="0" smtClean="0"/>
              <a:t> </a:t>
            </a:r>
            <a:r>
              <a:rPr lang="tr-TR" dirty="0" err="1" smtClean="0"/>
              <a:t>swimm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/>
              <a:t> </a:t>
            </a:r>
            <a:r>
              <a:rPr lang="tr-TR" dirty="0" smtClean="0"/>
              <a:t>in </a:t>
            </a:r>
            <a:r>
              <a:rPr lang="tr-TR" dirty="0" err="1" smtClean="0"/>
              <a:t>the</a:t>
            </a:r>
            <a:r>
              <a:rPr lang="tr-TR" dirty="0" smtClean="0"/>
              <a:t> lake </a:t>
            </a:r>
            <a:r>
              <a:rPr lang="tr-TR" dirty="0" err="1" smtClean="0"/>
              <a:t>today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We</a:t>
            </a:r>
            <a:r>
              <a:rPr lang="tr-TR" dirty="0" err="1" smtClean="0">
                <a:solidFill>
                  <a:srgbClr val="FF0000"/>
                </a:solidFill>
              </a:rPr>
              <a:t>’re</a:t>
            </a:r>
            <a:r>
              <a:rPr lang="tr-TR" dirty="0" smtClean="0"/>
              <a:t> </a:t>
            </a:r>
            <a:r>
              <a:rPr lang="tr-TR" dirty="0" err="1" smtClean="0"/>
              <a:t>walk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river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err="1" smtClean="0"/>
              <a:t>You</a:t>
            </a:r>
            <a:r>
              <a:rPr lang="tr-TR" dirty="0" err="1" smtClean="0">
                <a:solidFill>
                  <a:srgbClr val="FF0000"/>
                </a:solidFill>
              </a:rPr>
              <a:t>’re</a:t>
            </a:r>
            <a:r>
              <a:rPr lang="tr-TR" dirty="0" smtClean="0"/>
              <a:t> </a:t>
            </a:r>
            <a:r>
              <a:rPr lang="tr-TR" dirty="0" err="1" smtClean="0"/>
              <a:t>liv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village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They</a:t>
            </a:r>
            <a:r>
              <a:rPr lang="tr-TR" dirty="0" err="1" smtClean="0">
                <a:solidFill>
                  <a:srgbClr val="FF0000"/>
                </a:solidFill>
              </a:rPr>
              <a:t>’re</a:t>
            </a:r>
            <a:r>
              <a:rPr lang="tr-TR" dirty="0" smtClean="0"/>
              <a:t> </a:t>
            </a:r>
            <a:r>
              <a:rPr lang="tr-TR" dirty="0" err="1" smtClean="0"/>
              <a:t>mak</a:t>
            </a:r>
            <a:r>
              <a:rPr lang="tr-TR" dirty="0" err="1" smtClean="0">
                <a:solidFill>
                  <a:srgbClr val="FF0000"/>
                </a:solidFill>
              </a:rPr>
              <a:t>ing</a:t>
            </a:r>
            <a:r>
              <a:rPr lang="tr-TR" dirty="0" smtClean="0"/>
              <a:t> a </a:t>
            </a:r>
            <a:r>
              <a:rPr lang="tr-TR" dirty="0" err="1" smtClean="0"/>
              <a:t>snowman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6831623" y="3376246"/>
            <a:ext cx="2743200" cy="20310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= </a:t>
            </a:r>
            <a:r>
              <a:rPr lang="tr-TR" dirty="0" err="1" smtClean="0"/>
              <a:t>We’re</a:t>
            </a:r>
            <a:endParaRPr lang="tr-TR" dirty="0" smtClean="0"/>
          </a:p>
          <a:p>
            <a:pPr algn="ctr"/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= </a:t>
            </a:r>
            <a:r>
              <a:rPr lang="tr-TR" dirty="0" err="1" smtClean="0"/>
              <a:t>You’re</a:t>
            </a:r>
            <a:endParaRPr lang="tr-TR" dirty="0" smtClean="0"/>
          </a:p>
          <a:p>
            <a:pPr algn="ctr"/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= </a:t>
            </a:r>
            <a:r>
              <a:rPr lang="tr-TR" dirty="0" err="1" smtClean="0"/>
              <a:t>They’re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91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224454"/>
            <a:ext cx="8825659" cy="3795346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POSITIVE FORMS(OLUMLU CÜMLELER)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769410"/>
              </p:ext>
            </p:extLst>
          </p:nvPr>
        </p:nvGraphicFramePr>
        <p:xfrm>
          <a:off x="1154953" y="2224454"/>
          <a:ext cx="8825659" cy="4318559"/>
        </p:xfrm>
        <a:graphic>
          <a:graphicData uri="http://schemas.openxmlformats.org/drawingml/2006/table">
            <a:tbl>
              <a:tblPr/>
              <a:tblGrid>
                <a:gridCol w="1124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5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2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2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3839"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I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am</a:t>
                      </a:r>
                    </a:p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(=’m)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play</a:t>
                      </a:r>
                      <a:r>
                        <a:rPr lang="tr-TR" sz="2400" dirty="0" err="1" smtClean="0">
                          <a:solidFill>
                            <a:srgbClr val="FF0000"/>
                          </a:solidFill>
                        </a:rPr>
                        <a:t>ing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 </a:t>
                      </a: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football</a:t>
                      </a: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today</a:t>
                      </a: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01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He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She</a:t>
                      </a: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It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 </a:t>
                      </a:r>
                    </a:p>
                    <a:p>
                      <a:r>
                        <a:rPr lang="tr-TR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is</a:t>
                      </a:r>
                    </a:p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(=’s)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01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We</a:t>
                      </a: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You</a:t>
                      </a:r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2400" dirty="0" err="1" smtClean="0">
                          <a:solidFill>
                            <a:schemeClr val="tx2"/>
                          </a:solidFill>
                        </a:rPr>
                        <a:t>They</a:t>
                      </a:r>
                      <a:endParaRPr lang="en-GB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400" dirty="0" smtClean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tr-TR" sz="2400" dirty="0" err="1" smtClean="0">
                          <a:solidFill>
                            <a:srgbClr val="FF0000"/>
                          </a:solidFill>
                        </a:rPr>
                        <a:t>are</a:t>
                      </a:r>
                      <a:endParaRPr lang="tr-TR" sz="24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tr-TR" sz="2400" dirty="0" smtClean="0">
                          <a:solidFill>
                            <a:srgbClr val="FF0000"/>
                          </a:solidFill>
                        </a:rPr>
                        <a:t>(=’re)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381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Tekil – çoğul özneler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321169"/>
            <a:ext cx="8825659" cy="3698631"/>
          </a:xfrm>
        </p:spPr>
        <p:txBody>
          <a:bodyPr/>
          <a:lstStyle/>
          <a:p>
            <a:r>
              <a:rPr lang="tr-TR" dirty="0" smtClean="0"/>
              <a:t>Mehmet _____  </a:t>
            </a:r>
            <a:r>
              <a:rPr lang="tr-TR" dirty="0" err="1" smtClean="0"/>
              <a:t>playing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guitar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smtClean="0"/>
              <a:t>Ayşe </a:t>
            </a:r>
            <a:r>
              <a:rPr lang="tr-TR" dirty="0" err="1" smtClean="0"/>
              <a:t>and</a:t>
            </a:r>
            <a:r>
              <a:rPr lang="tr-TR" dirty="0" smtClean="0"/>
              <a:t> Gizem _______ </a:t>
            </a:r>
            <a:r>
              <a:rPr lang="tr-TR" dirty="0" err="1" smtClean="0"/>
              <a:t>listening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him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dog</a:t>
            </a:r>
            <a:r>
              <a:rPr lang="tr-TR" dirty="0" smtClean="0"/>
              <a:t> _____    </a:t>
            </a:r>
            <a:r>
              <a:rPr lang="tr-TR" dirty="0" err="1" smtClean="0"/>
              <a:t>barking</a:t>
            </a:r>
            <a:r>
              <a:rPr lang="tr-TR" dirty="0" smtClean="0"/>
              <a:t>.</a:t>
            </a:r>
          </a:p>
          <a:p>
            <a:r>
              <a:rPr lang="tr-TR" dirty="0" smtClean="0"/>
              <a:t>I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my</a:t>
            </a:r>
            <a:r>
              <a:rPr lang="tr-TR" dirty="0" smtClean="0"/>
              <a:t> </a:t>
            </a:r>
            <a:r>
              <a:rPr lang="tr-TR" dirty="0" err="1" smtClean="0"/>
              <a:t>brother</a:t>
            </a:r>
            <a:r>
              <a:rPr lang="tr-TR" dirty="0" smtClean="0"/>
              <a:t> ________ </a:t>
            </a:r>
            <a:r>
              <a:rPr lang="tr-TR" dirty="0" err="1" smtClean="0"/>
              <a:t>dancing</a:t>
            </a:r>
            <a:r>
              <a:rPr lang="tr-TR" dirty="0" smtClean="0"/>
              <a:t>.</a:t>
            </a:r>
          </a:p>
          <a:p>
            <a:r>
              <a:rPr lang="tr-TR" dirty="0" smtClean="0"/>
              <a:t>My </a:t>
            </a:r>
            <a:r>
              <a:rPr lang="tr-TR" dirty="0" err="1" smtClean="0"/>
              <a:t>sister</a:t>
            </a:r>
            <a:r>
              <a:rPr lang="tr-TR" dirty="0" smtClean="0"/>
              <a:t> ______ </a:t>
            </a:r>
            <a:r>
              <a:rPr lang="tr-TR" dirty="0" err="1" smtClean="0"/>
              <a:t>talking</a:t>
            </a:r>
            <a:r>
              <a:rPr lang="tr-TR" dirty="0" smtClean="0"/>
              <a:t> on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phone</a:t>
            </a:r>
            <a:r>
              <a:rPr lang="tr-TR" dirty="0" smtClean="0"/>
              <a:t>.</a:t>
            </a:r>
          </a:p>
          <a:p>
            <a:r>
              <a:rPr lang="tr-TR" dirty="0" smtClean="0"/>
              <a:t>My </a:t>
            </a:r>
            <a:r>
              <a:rPr lang="tr-TR" dirty="0" err="1" smtClean="0"/>
              <a:t>parents</a:t>
            </a:r>
            <a:r>
              <a:rPr lang="tr-TR" dirty="0" smtClean="0"/>
              <a:t> ______ </a:t>
            </a:r>
            <a:r>
              <a:rPr lang="tr-TR" dirty="0" err="1" smtClean="0"/>
              <a:t>working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children</a:t>
            </a:r>
            <a:r>
              <a:rPr lang="tr-TR" dirty="0" smtClean="0"/>
              <a:t> _______ </a:t>
            </a:r>
            <a:r>
              <a:rPr lang="tr-TR" dirty="0" err="1" smtClean="0"/>
              <a:t>playing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park at </a:t>
            </a:r>
            <a:r>
              <a:rPr lang="tr-TR" dirty="0" err="1" smtClean="0"/>
              <a:t>the</a:t>
            </a:r>
            <a:r>
              <a:rPr lang="tr-TR" dirty="0" smtClean="0"/>
              <a:t> moment.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rabbit</a:t>
            </a:r>
            <a:r>
              <a:rPr lang="tr-TR" dirty="0" smtClean="0"/>
              <a:t> ______ </a:t>
            </a:r>
            <a:r>
              <a:rPr lang="tr-TR" dirty="0" err="1" smtClean="0"/>
              <a:t>jumping</a:t>
            </a:r>
            <a:r>
              <a:rPr lang="tr-TR" dirty="0" smtClean="0"/>
              <a:t>.</a:t>
            </a:r>
          </a:p>
          <a:p>
            <a:r>
              <a:rPr lang="tr-TR" dirty="0" smtClean="0"/>
              <a:t>My </a:t>
            </a:r>
            <a:r>
              <a:rPr lang="tr-TR" dirty="0" err="1" smtClean="0"/>
              <a:t>cellphone</a:t>
            </a:r>
            <a:r>
              <a:rPr lang="tr-TR" dirty="0" smtClean="0"/>
              <a:t> _______ </a:t>
            </a:r>
            <a:r>
              <a:rPr lang="tr-TR" dirty="0" err="1" smtClean="0"/>
              <a:t>working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2558562" y="2321169"/>
            <a:ext cx="677007" cy="263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is</a:t>
            </a:r>
            <a:endParaRPr lang="tr-TR" dirty="0"/>
          </a:p>
        </p:txBody>
      </p:sp>
      <p:sp>
        <p:nvSpPr>
          <p:cNvPr id="5" name="Yuvarlatılmış Dikdörtgen 4"/>
          <p:cNvSpPr/>
          <p:nvPr/>
        </p:nvSpPr>
        <p:spPr>
          <a:xfrm>
            <a:off x="3508132" y="2728547"/>
            <a:ext cx="738554" cy="2784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are</a:t>
            </a:r>
            <a:endParaRPr lang="tr-TR" dirty="0"/>
          </a:p>
        </p:txBody>
      </p:sp>
      <p:sp>
        <p:nvSpPr>
          <p:cNvPr id="6" name="Yuvarlatılmış Dikdörtgen 5"/>
          <p:cNvSpPr/>
          <p:nvPr/>
        </p:nvSpPr>
        <p:spPr>
          <a:xfrm>
            <a:off x="2558561" y="3935860"/>
            <a:ext cx="677007" cy="263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is</a:t>
            </a:r>
            <a:endParaRPr lang="tr-TR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2790094" y="5128845"/>
            <a:ext cx="677007" cy="263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is</a:t>
            </a:r>
            <a:endParaRPr lang="tr-TR" dirty="0"/>
          </a:p>
        </p:txBody>
      </p:sp>
      <p:sp>
        <p:nvSpPr>
          <p:cNvPr id="8" name="Yuvarlatılmış Dikdörtgen 7"/>
          <p:cNvSpPr/>
          <p:nvPr/>
        </p:nvSpPr>
        <p:spPr>
          <a:xfrm>
            <a:off x="3235569" y="5530361"/>
            <a:ext cx="677007" cy="263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is</a:t>
            </a:r>
            <a:endParaRPr lang="tr-TR" dirty="0"/>
          </a:p>
        </p:txBody>
      </p:sp>
      <p:sp>
        <p:nvSpPr>
          <p:cNvPr id="9" name="Yuvarlatılmış Dikdörtgen 8"/>
          <p:cNvSpPr/>
          <p:nvPr/>
        </p:nvSpPr>
        <p:spPr>
          <a:xfrm>
            <a:off x="2558561" y="3141784"/>
            <a:ext cx="677007" cy="2637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is</a:t>
            </a:r>
            <a:endParaRPr lang="tr-TR" dirty="0"/>
          </a:p>
        </p:txBody>
      </p:sp>
      <p:sp>
        <p:nvSpPr>
          <p:cNvPr id="10" name="Yuvarlatılmış Dikdörtgen 9"/>
          <p:cNvSpPr/>
          <p:nvPr/>
        </p:nvSpPr>
        <p:spPr>
          <a:xfrm>
            <a:off x="2897064" y="4314094"/>
            <a:ext cx="738554" cy="2784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are</a:t>
            </a:r>
            <a:endParaRPr lang="tr-TR" dirty="0"/>
          </a:p>
        </p:txBody>
      </p:sp>
      <p:sp>
        <p:nvSpPr>
          <p:cNvPr id="11" name="Yuvarlatılmış Dikdörtgen 10"/>
          <p:cNvSpPr/>
          <p:nvPr/>
        </p:nvSpPr>
        <p:spPr>
          <a:xfrm>
            <a:off x="3574072" y="3508132"/>
            <a:ext cx="738554" cy="2784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are</a:t>
            </a:r>
            <a:endParaRPr lang="tr-TR" dirty="0"/>
          </a:p>
        </p:txBody>
      </p:sp>
      <p:sp>
        <p:nvSpPr>
          <p:cNvPr id="12" name="Yuvarlatılmış Dikdörtgen 11"/>
          <p:cNvSpPr/>
          <p:nvPr/>
        </p:nvSpPr>
        <p:spPr>
          <a:xfrm>
            <a:off x="3018694" y="4692081"/>
            <a:ext cx="738554" cy="2784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are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231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NOW IT’S YOUR TURN!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378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31984" y="1116622"/>
            <a:ext cx="3165598" cy="2681653"/>
          </a:xfrm>
        </p:spPr>
        <p:txBody>
          <a:bodyPr/>
          <a:lstStyle/>
          <a:p>
            <a:r>
              <a:rPr lang="en-GB" dirty="0"/>
              <a:t>1. I…football now.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am playing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am play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play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playing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377" y="844062"/>
            <a:ext cx="4501661" cy="5073161"/>
          </a:xfrm>
        </p:spPr>
      </p:pic>
      <p:sp>
        <p:nvSpPr>
          <p:cNvPr id="4" name="Yuvarlatılmış Dikdörtgen 3"/>
          <p:cNvSpPr/>
          <p:nvPr/>
        </p:nvSpPr>
        <p:spPr>
          <a:xfrm>
            <a:off x="1374764" y="4290645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649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47347" y="1274885"/>
            <a:ext cx="3631223" cy="2637691"/>
          </a:xfrm>
        </p:spPr>
        <p:txBody>
          <a:bodyPr/>
          <a:lstStyle/>
          <a:p>
            <a:r>
              <a:rPr lang="en-GB" dirty="0"/>
              <a:t>2. He…a car now.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is drive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driving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drives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is driving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908" y="1447800"/>
            <a:ext cx="4005071" cy="4572000"/>
          </a:xfrm>
        </p:spPr>
      </p:pic>
      <p:sp>
        <p:nvSpPr>
          <p:cNvPr id="4" name="Yuvarlatılmış Dikdörtgen 3"/>
          <p:cNvSpPr/>
          <p:nvPr/>
        </p:nvSpPr>
        <p:spPr>
          <a:xfrm>
            <a:off x="1339595" y="4325814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15590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12177" y="1295400"/>
            <a:ext cx="3842237" cy="2602522"/>
          </a:xfrm>
        </p:spPr>
        <p:txBody>
          <a:bodyPr/>
          <a:lstStyle/>
          <a:p>
            <a:r>
              <a:rPr lang="en-GB" dirty="0"/>
              <a:t>3. They…TV.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is watching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are watching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are watch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watches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392" y="1295400"/>
            <a:ext cx="4739054" cy="4182208"/>
          </a:xfrm>
        </p:spPr>
      </p:pic>
      <p:sp>
        <p:nvSpPr>
          <p:cNvPr id="4" name="Yuvarlatılmış Dikdörtgen 3"/>
          <p:cNvSpPr/>
          <p:nvPr/>
        </p:nvSpPr>
        <p:spPr>
          <a:xfrm>
            <a:off x="1154956" y="4607168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B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016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82516" y="1134207"/>
            <a:ext cx="3771900" cy="3420208"/>
          </a:xfrm>
        </p:spPr>
        <p:txBody>
          <a:bodyPr/>
          <a:lstStyle/>
          <a:p>
            <a:r>
              <a:rPr lang="en-GB" dirty="0"/>
              <a:t>4. We…a picnic at the moment.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are having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are have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having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has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38" y="1714500"/>
            <a:ext cx="4686300" cy="3543299"/>
          </a:xfrm>
        </p:spPr>
      </p:pic>
      <p:sp>
        <p:nvSpPr>
          <p:cNvPr id="4" name="Yuvarlatılmış Dikdörtgen 3"/>
          <p:cNvSpPr/>
          <p:nvPr/>
        </p:nvSpPr>
        <p:spPr>
          <a:xfrm>
            <a:off x="1154956" y="4607168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2029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5" y="1295399"/>
            <a:ext cx="2793158" cy="3760177"/>
          </a:xfrm>
        </p:spPr>
        <p:txBody>
          <a:bodyPr/>
          <a:lstStyle/>
          <a:p>
            <a:r>
              <a:rPr lang="en-GB" dirty="0"/>
              <a:t>5. She…a book now.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reads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am reading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is reading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is read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15" y="1529863"/>
            <a:ext cx="3763108" cy="3815860"/>
          </a:xfrm>
        </p:spPr>
      </p:pic>
      <p:sp>
        <p:nvSpPr>
          <p:cNvPr id="6" name="Yuvarlatılmış Dikdörtgen 5"/>
          <p:cNvSpPr/>
          <p:nvPr/>
        </p:nvSpPr>
        <p:spPr>
          <a:xfrm>
            <a:off x="1401140" y="4888522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C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772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3619500"/>
          </a:xfrm>
        </p:spPr>
        <p:txBody>
          <a:bodyPr/>
          <a:lstStyle/>
          <a:p>
            <a:r>
              <a:rPr lang="en-GB" dirty="0"/>
              <a:t>6. It….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am rain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is raining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rain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is rains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323" y="1670538"/>
            <a:ext cx="4703885" cy="3648807"/>
          </a:xfrm>
        </p:spPr>
      </p:pic>
      <p:sp>
        <p:nvSpPr>
          <p:cNvPr id="6" name="Yuvarlatılmış Dikdörtgen 5"/>
          <p:cNvSpPr/>
          <p:nvPr/>
        </p:nvSpPr>
        <p:spPr>
          <a:xfrm>
            <a:off x="1506649" y="4756637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B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949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3610708"/>
          </a:xfrm>
        </p:spPr>
        <p:txBody>
          <a:bodyPr/>
          <a:lstStyle/>
          <a:p>
            <a:r>
              <a:rPr lang="en-GB" dirty="0"/>
              <a:t>7. You…a kite in the park.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am flying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are fly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are flying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is fly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892" y="1585913"/>
            <a:ext cx="5240216" cy="4111502"/>
          </a:xfrm>
        </p:spPr>
      </p:pic>
      <p:sp>
        <p:nvSpPr>
          <p:cNvPr id="6" name="Yuvarlatılmış Dikdörtgen 5"/>
          <p:cNvSpPr/>
          <p:nvPr/>
        </p:nvSpPr>
        <p:spPr>
          <a:xfrm>
            <a:off x="1286841" y="4668714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C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921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3681046"/>
          </a:xfrm>
        </p:spPr>
        <p:txBody>
          <a:bodyPr/>
          <a:lstStyle/>
          <a:p>
            <a:r>
              <a:rPr lang="en-GB" dirty="0"/>
              <a:t>8. Jane…her homework at the moment.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is does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are doing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does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is doing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198" y="1403838"/>
            <a:ext cx="4572000" cy="4572000"/>
          </a:xfrm>
        </p:spPr>
      </p:pic>
      <p:sp>
        <p:nvSpPr>
          <p:cNvPr id="6" name="Yuvarlatılmış Dikdörtgen 5"/>
          <p:cNvSpPr/>
          <p:nvPr/>
        </p:nvSpPr>
        <p:spPr>
          <a:xfrm>
            <a:off x="1313218" y="4747845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134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3777762"/>
          </a:xfrm>
        </p:spPr>
        <p:txBody>
          <a:bodyPr/>
          <a:lstStyle/>
          <a:p>
            <a:r>
              <a:rPr lang="en-GB" dirty="0"/>
              <a:t>9. I…my homework at the moment.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am doing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do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am do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is doing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444" y="1447800"/>
            <a:ext cx="4572000" cy="4572000"/>
          </a:xfrm>
        </p:spPr>
      </p:pic>
      <p:sp>
        <p:nvSpPr>
          <p:cNvPr id="6" name="Yuvarlatılmış Dikdörtgen 5"/>
          <p:cNvSpPr/>
          <p:nvPr/>
        </p:nvSpPr>
        <p:spPr>
          <a:xfrm>
            <a:off x="1533025" y="5073162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9825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5" y="1295399"/>
            <a:ext cx="2793158" cy="3179885"/>
          </a:xfrm>
        </p:spPr>
        <p:txBody>
          <a:bodyPr/>
          <a:lstStyle/>
          <a:p>
            <a:r>
              <a:rPr lang="en-GB" dirty="0"/>
              <a:t>10. They…fun.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a. have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b. are have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c. is having</a:t>
            </a:r>
            <a:r>
              <a:rPr lang="tr-TR" dirty="0"/>
              <a:t/>
            </a:r>
            <a:br>
              <a:rPr lang="tr-TR" dirty="0"/>
            </a:br>
            <a:r>
              <a:rPr lang="en-GB" dirty="0"/>
              <a:t>d. are having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132" y="1450731"/>
            <a:ext cx="4950068" cy="3938953"/>
          </a:xfrm>
        </p:spPr>
      </p:pic>
      <p:sp>
        <p:nvSpPr>
          <p:cNvPr id="6" name="Yuvarlatılmış Dikdörtgen 5"/>
          <p:cNvSpPr/>
          <p:nvPr/>
        </p:nvSpPr>
        <p:spPr>
          <a:xfrm>
            <a:off x="1154956" y="4607168"/>
            <a:ext cx="1834430" cy="78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51790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NOW IT’S YOUR TURN</a:t>
            </a:r>
            <a:r>
              <a:rPr lang="tr-TR" dirty="0" smtClean="0"/>
              <a:t>!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170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AHMET – PLAY FOOTBALL - NOW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7200" dirty="0" smtClean="0"/>
              <a:t>Ahmet </a:t>
            </a:r>
            <a:r>
              <a:rPr lang="tr-TR" sz="7200" dirty="0" smtClean="0">
                <a:solidFill>
                  <a:srgbClr val="FF0000"/>
                </a:solidFill>
              </a:rPr>
              <a:t>is</a:t>
            </a:r>
            <a:r>
              <a:rPr lang="tr-TR" sz="7200" dirty="0" smtClean="0"/>
              <a:t> </a:t>
            </a:r>
            <a:r>
              <a:rPr lang="tr-TR" sz="7200" dirty="0" err="1" smtClean="0"/>
              <a:t>play</a:t>
            </a:r>
            <a:r>
              <a:rPr lang="tr-TR" sz="7200" dirty="0" err="1" smtClean="0">
                <a:solidFill>
                  <a:srgbClr val="FF0000"/>
                </a:solidFill>
              </a:rPr>
              <a:t>ing</a:t>
            </a:r>
            <a:r>
              <a:rPr lang="tr-TR" sz="7200" dirty="0" smtClean="0">
                <a:solidFill>
                  <a:srgbClr val="FF0000"/>
                </a:solidFill>
              </a:rPr>
              <a:t> </a:t>
            </a:r>
            <a:r>
              <a:rPr lang="tr-TR" sz="7200" dirty="0" err="1" smtClean="0"/>
              <a:t>football</a:t>
            </a:r>
            <a:r>
              <a:rPr lang="tr-TR" sz="7200" dirty="0" smtClean="0"/>
              <a:t> </a:t>
            </a:r>
            <a:r>
              <a:rPr lang="tr-TR" sz="7200" dirty="0" err="1" smtClean="0"/>
              <a:t>now</a:t>
            </a:r>
            <a:r>
              <a:rPr lang="tr-TR" sz="7200" dirty="0" smtClean="0"/>
              <a:t>.</a:t>
            </a:r>
            <a:endParaRPr lang="tr-TR" sz="7200" dirty="0"/>
          </a:p>
        </p:txBody>
      </p:sp>
    </p:spTree>
    <p:extLst>
      <p:ext uri="{BB962C8B-B14F-4D97-AF65-F5344CB8AC3E}">
        <p14:creationId xmlns:p14="http://schemas.microsoft.com/office/powerpoint/2010/main" val="273491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 – </a:t>
            </a:r>
            <a:r>
              <a:rPr lang="tr-TR" dirty="0" err="1" smtClean="0"/>
              <a:t>dance</a:t>
            </a:r>
            <a:r>
              <a:rPr lang="tr-TR" dirty="0" smtClean="0"/>
              <a:t> – at </a:t>
            </a:r>
            <a:r>
              <a:rPr lang="tr-TR" dirty="0" err="1" smtClean="0"/>
              <a:t>the</a:t>
            </a:r>
            <a:r>
              <a:rPr lang="tr-TR" dirty="0" smtClean="0"/>
              <a:t> moment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tr-TR" sz="8800" dirty="0" smtClean="0"/>
              <a:t>I </a:t>
            </a:r>
            <a:r>
              <a:rPr lang="tr-TR" sz="8800" dirty="0" smtClean="0">
                <a:solidFill>
                  <a:srgbClr val="FF0000"/>
                </a:solidFill>
              </a:rPr>
              <a:t>am</a:t>
            </a:r>
            <a:r>
              <a:rPr lang="tr-TR" sz="8800" dirty="0" smtClean="0"/>
              <a:t> </a:t>
            </a:r>
            <a:r>
              <a:rPr lang="tr-TR" sz="8800" dirty="0" err="1" smtClean="0"/>
              <a:t>danc</a:t>
            </a:r>
            <a:r>
              <a:rPr lang="tr-TR" sz="8800" dirty="0" err="1" smtClean="0">
                <a:solidFill>
                  <a:srgbClr val="FF0000"/>
                </a:solidFill>
              </a:rPr>
              <a:t>ing</a:t>
            </a:r>
            <a:r>
              <a:rPr lang="tr-TR" sz="8800" dirty="0" smtClean="0"/>
              <a:t> at </a:t>
            </a:r>
            <a:r>
              <a:rPr lang="tr-TR" sz="8800" dirty="0" err="1" smtClean="0"/>
              <a:t>the</a:t>
            </a:r>
            <a:r>
              <a:rPr lang="tr-TR" sz="8800" dirty="0" smtClean="0"/>
              <a:t> moment.</a:t>
            </a:r>
            <a:endParaRPr lang="tr-TR" sz="8800" dirty="0"/>
          </a:p>
        </p:txBody>
      </p:sp>
    </p:spTree>
    <p:extLst>
      <p:ext uri="{BB962C8B-B14F-4D97-AF65-F5344CB8AC3E}">
        <p14:creationId xmlns:p14="http://schemas.microsoft.com/office/powerpoint/2010/main" val="164833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My </a:t>
            </a:r>
            <a:r>
              <a:rPr lang="tr-TR" dirty="0" err="1" smtClean="0"/>
              <a:t>mother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I – </a:t>
            </a:r>
            <a:r>
              <a:rPr lang="tr-TR" dirty="0" err="1" smtClean="0"/>
              <a:t>water</a:t>
            </a:r>
            <a:r>
              <a:rPr lang="tr-TR" dirty="0" smtClean="0"/>
              <a:t> –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flowers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6600" dirty="0" smtClean="0"/>
              <a:t>My </a:t>
            </a:r>
            <a:r>
              <a:rPr lang="tr-TR" sz="6600" dirty="0" err="1" smtClean="0"/>
              <a:t>mother</a:t>
            </a:r>
            <a:r>
              <a:rPr lang="tr-TR" sz="6600" dirty="0" smtClean="0"/>
              <a:t> </a:t>
            </a:r>
            <a:r>
              <a:rPr lang="tr-TR" sz="6600" dirty="0" err="1" smtClean="0"/>
              <a:t>and</a:t>
            </a:r>
            <a:r>
              <a:rPr lang="tr-TR" sz="6600" dirty="0" smtClean="0"/>
              <a:t> I </a:t>
            </a:r>
            <a:r>
              <a:rPr lang="tr-TR" sz="6600" dirty="0" err="1" smtClean="0">
                <a:solidFill>
                  <a:srgbClr val="FF0000"/>
                </a:solidFill>
              </a:rPr>
              <a:t>are</a:t>
            </a:r>
            <a:r>
              <a:rPr lang="tr-TR" sz="6600" dirty="0" smtClean="0"/>
              <a:t> </a:t>
            </a:r>
            <a:r>
              <a:rPr lang="tr-TR" sz="6600" dirty="0" err="1" smtClean="0"/>
              <a:t>water</a:t>
            </a:r>
            <a:r>
              <a:rPr lang="tr-TR" sz="6600" dirty="0" err="1" smtClean="0">
                <a:solidFill>
                  <a:srgbClr val="FF0000"/>
                </a:solidFill>
              </a:rPr>
              <a:t>ing</a:t>
            </a:r>
            <a:r>
              <a:rPr lang="tr-TR" sz="6600" dirty="0" smtClean="0"/>
              <a:t> </a:t>
            </a:r>
            <a:r>
              <a:rPr lang="tr-TR" sz="6600" dirty="0" err="1" smtClean="0"/>
              <a:t>the</a:t>
            </a:r>
            <a:r>
              <a:rPr lang="tr-TR" sz="6600" dirty="0" smtClean="0"/>
              <a:t> </a:t>
            </a:r>
            <a:r>
              <a:rPr lang="tr-TR" sz="6600" dirty="0" err="1" smtClean="0"/>
              <a:t>flowers</a:t>
            </a:r>
            <a:r>
              <a:rPr lang="tr-TR" sz="6600" dirty="0" smtClean="0"/>
              <a:t>.</a:t>
            </a:r>
            <a:endParaRPr lang="tr-TR" sz="6600" dirty="0"/>
          </a:p>
        </p:txBody>
      </p:sp>
    </p:spTree>
    <p:extLst>
      <p:ext uri="{BB962C8B-B14F-4D97-AF65-F5344CB8AC3E}">
        <p14:creationId xmlns:p14="http://schemas.microsoft.com/office/powerpoint/2010/main" val="372816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My </a:t>
            </a:r>
            <a:r>
              <a:rPr lang="tr-TR" dirty="0" err="1" smtClean="0"/>
              <a:t>dog</a:t>
            </a:r>
            <a:r>
              <a:rPr lang="tr-TR" dirty="0" smtClean="0"/>
              <a:t> – </a:t>
            </a:r>
            <a:r>
              <a:rPr lang="tr-TR" dirty="0" err="1" smtClean="0"/>
              <a:t>sleep</a:t>
            </a:r>
            <a:r>
              <a:rPr lang="tr-TR" dirty="0" smtClean="0"/>
              <a:t> – </a:t>
            </a:r>
            <a:r>
              <a:rPr lang="tr-TR" dirty="0" err="1" smtClean="0"/>
              <a:t>right</a:t>
            </a:r>
            <a:r>
              <a:rPr lang="tr-TR" dirty="0" smtClean="0"/>
              <a:t> </a:t>
            </a:r>
            <a:r>
              <a:rPr lang="tr-TR" dirty="0" err="1" smtClean="0"/>
              <a:t>now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6600" dirty="0" smtClean="0"/>
              <a:t>My </a:t>
            </a:r>
            <a:r>
              <a:rPr lang="tr-TR" sz="6600" dirty="0" err="1" smtClean="0"/>
              <a:t>dog</a:t>
            </a:r>
            <a:r>
              <a:rPr lang="tr-TR" sz="6600" dirty="0" smtClean="0"/>
              <a:t> </a:t>
            </a:r>
            <a:r>
              <a:rPr lang="tr-TR" sz="6600" dirty="0" smtClean="0">
                <a:solidFill>
                  <a:srgbClr val="FF0000"/>
                </a:solidFill>
              </a:rPr>
              <a:t>is</a:t>
            </a:r>
            <a:r>
              <a:rPr lang="tr-TR" sz="6600" dirty="0" smtClean="0"/>
              <a:t> </a:t>
            </a:r>
            <a:r>
              <a:rPr lang="tr-TR" sz="6600" dirty="0" err="1" smtClean="0"/>
              <a:t>sleep</a:t>
            </a:r>
            <a:r>
              <a:rPr lang="tr-TR" sz="6600" dirty="0" err="1" smtClean="0">
                <a:solidFill>
                  <a:srgbClr val="FF0000"/>
                </a:solidFill>
              </a:rPr>
              <a:t>ing</a:t>
            </a:r>
            <a:r>
              <a:rPr lang="tr-TR" sz="6600" dirty="0" smtClean="0">
                <a:solidFill>
                  <a:srgbClr val="FF0000"/>
                </a:solidFill>
              </a:rPr>
              <a:t> </a:t>
            </a:r>
            <a:r>
              <a:rPr lang="tr-TR" sz="6600" dirty="0" err="1" smtClean="0"/>
              <a:t>right</a:t>
            </a:r>
            <a:r>
              <a:rPr lang="tr-TR" sz="6600" dirty="0" smtClean="0"/>
              <a:t> </a:t>
            </a:r>
            <a:r>
              <a:rPr lang="tr-TR" sz="6600" dirty="0" err="1" smtClean="0"/>
              <a:t>now</a:t>
            </a:r>
            <a:r>
              <a:rPr lang="tr-TR" sz="6600" dirty="0" smtClean="0"/>
              <a:t>.</a:t>
            </a:r>
            <a:endParaRPr lang="tr-TR" sz="6600" dirty="0"/>
          </a:p>
        </p:txBody>
      </p:sp>
    </p:spTree>
    <p:extLst>
      <p:ext uri="{BB962C8B-B14F-4D97-AF65-F5344CB8AC3E}">
        <p14:creationId xmlns:p14="http://schemas.microsoft.com/office/powerpoint/2010/main" val="75030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Jack</a:t>
            </a:r>
            <a:r>
              <a:rPr lang="tr-TR" dirty="0" smtClean="0"/>
              <a:t> – 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lunch</a:t>
            </a:r>
            <a:r>
              <a:rPr lang="tr-TR" dirty="0" smtClean="0"/>
              <a:t> – at </a:t>
            </a:r>
            <a:r>
              <a:rPr lang="tr-TR" dirty="0" err="1" smtClean="0"/>
              <a:t>school</a:t>
            </a:r>
            <a:r>
              <a:rPr lang="tr-TR" dirty="0" smtClean="0"/>
              <a:t> - </a:t>
            </a:r>
            <a:r>
              <a:rPr lang="tr-TR" dirty="0" err="1" smtClean="0"/>
              <a:t>now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6600" dirty="0" err="1" smtClean="0"/>
              <a:t>Jack</a:t>
            </a:r>
            <a:r>
              <a:rPr lang="tr-TR" sz="6600" dirty="0" smtClean="0"/>
              <a:t> </a:t>
            </a:r>
            <a:r>
              <a:rPr lang="tr-TR" sz="6600" dirty="0" smtClean="0">
                <a:solidFill>
                  <a:srgbClr val="FF0000"/>
                </a:solidFill>
              </a:rPr>
              <a:t>is</a:t>
            </a:r>
            <a:r>
              <a:rPr lang="tr-TR" sz="6600" dirty="0" smtClean="0"/>
              <a:t> </a:t>
            </a:r>
            <a:r>
              <a:rPr lang="tr-TR" sz="6600" dirty="0" err="1" smtClean="0"/>
              <a:t>hav</a:t>
            </a:r>
            <a:r>
              <a:rPr lang="tr-TR" sz="6600" dirty="0" err="1" smtClean="0">
                <a:solidFill>
                  <a:srgbClr val="FF0000"/>
                </a:solidFill>
              </a:rPr>
              <a:t>ing</a:t>
            </a:r>
            <a:r>
              <a:rPr lang="tr-TR" sz="6600" dirty="0" smtClean="0"/>
              <a:t> </a:t>
            </a:r>
            <a:r>
              <a:rPr lang="tr-TR" sz="6600" dirty="0" err="1" smtClean="0"/>
              <a:t>lunch</a:t>
            </a:r>
            <a:r>
              <a:rPr lang="tr-TR" sz="6600" dirty="0" smtClean="0"/>
              <a:t> at </a:t>
            </a:r>
            <a:r>
              <a:rPr lang="tr-TR" sz="6600" dirty="0" err="1" smtClean="0"/>
              <a:t>school</a:t>
            </a:r>
            <a:r>
              <a:rPr lang="tr-TR" sz="6600" dirty="0" smtClean="0"/>
              <a:t> </a:t>
            </a:r>
            <a:r>
              <a:rPr lang="tr-TR" sz="6600" dirty="0" err="1" smtClean="0"/>
              <a:t>now</a:t>
            </a:r>
            <a:r>
              <a:rPr lang="tr-TR" sz="6600" dirty="0" smtClean="0"/>
              <a:t>.</a:t>
            </a:r>
            <a:endParaRPr lang="tr-TR" sz="6600" dirty="0"/>
          </a:p>
        </p:txBody>
      </p:sp>
    </p:spTree>
    <p:extLst>
      <p:ext uri="{BB962C8B-B14F-4D97-AF65-F5344CB8AC3E}">
        <p14:creationId xmlns:p14="http://schemas.microsoft.com/office/powerpoint/2010/main" val="285870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They</a:t>
            </a:r>
            <a:r>
              <a:rPr lang="tr-TR" dirty="0" smtClean="0"/>
              <a:t> – </a:t>
            </a:r>
            <a:r>
              <a:rPr lang="tr-TR" dirty="0" err="1" smtClean="0"/>
              <a:t>play</a:t>
            </a:r>
            <a:r>
              <a:rPr lang="tr-TR" dirty="0" smtClean="0"/>
              <a:t> </a:t>
            </a:r>
            <a:r>
              <a:rPr lang="tr-TR" dirty="0" err="1" smtClean="0"/>
              <a:t>snowball</a:t>
            </a:r>
            <a:r>
              <a:rPr lang="tr-TR" dirty="0" smtClean="0"/>
              <a:t> – at </a:t>
            </a:r>
            <a:r>
              <a:rPr lang="tr-TR" dirty="0" err="1" smtClean="0"/>
              <a:t>the</a:t>
            </a:r>
            <a:r>
              <a:rPr lang="tr-TR" dirty="0" smtClean="0"/>
              <a:t> moment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5400" dirty="0" err="1" smtClean="0"/>
              <a:t>They</a:t>
            </a:r>
            <a:r>
              <a:rPr lang="tr-TR" sz="5400" dirty="0" smtClean="0"/>
              <a:t> </a:t>
            </a:r>
            <a:r>
              <a:rPr lang="tr-TR" sz="5400" dirty="0" err="1" smtClean="0">
                <a:solidFill>
                  <a:srgbClr val="FF0000"/>
                </a:solidFill>
              </a:rPr>
              <a:t>are</a:t>
            </a:r>
            <a:r>
              <a:rPr lang="tr-TR" sz="5400" dirty="0" smtClean="0">
                <a:solidFill>
                  <a:srgbClr val="FF0000"/>
                </a:solidFill>
              </a:rPr>
              <a:t> </a:t>
            </a:r>
            <a:r>
              <a:rPr lang="tr-TR" sz="5400" dirty="0" err="1" smtClean="0"/>
              <a:t>play</a:t>
            </a:r>
            <a:r>
              <a:rPr lang="tr-TR" sz="5400" dirty="0" err="1" smtClean="0">
                <a:solidFill>
                  <a:srgbClr val="FF0000"/>
                </a:solidFill>
              </a:rPr>
              <a:t>ing</a:t>
            </a:r>
            <a:r>
              <a:rPr lang="tr-TR" sz="5400" dirty="0" smtClean="0"/>
              <a:t> </a:t>
            </a:r>
            <a:r>
              <a:rPr lang="tr-TR" sz="5400" dirty="0" err="1" smtClean="0"/>
              <a:t>snowball</a:t>
            </a:r>
            <a:r>
              <a:rPr lang="tr-TR" sz="5400" dirty="0" smtClean="0"/>
              <a:t> at </a:t>
            </a:r>
            <a:r>
              <a:rPr lang="tr-TR" sz="5400" dirty="0" err="1" smtClean="0"/>
              <a:t>the</a:t>
            </a:r>
            <a:r>
              <a:rPr lang="tr-TR" sz="5400" dirty="0" smtClean="0"/>
              <a:t> moment.</a:t>
            </a:r>
            <a:endParaRPr lang="tr-TR" sz="5400" dirty="0"/>
          </a:p>
        </p:txBody>
      </p:sp>
    </p:spTree>
    <p:extLst>
      <p:ext uri="{BB962C8B-B14F-4D97-AF65-F5344CB8AC3E}">
        <p14:creationId xmlns:p14="http://schemas.microsoft.com/office/powerpoint/2010/main" val="392753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You</a:t>
            </a:r>
            <a:r>
              <a:rPr lang="tr-TR" dirty="0" smtClean="0"/>
              <a:t> – </a:t>
            </a:r>
            <a:r>
              <a:rPr lang="tr-TR" dirty="0" err="1" smtClean="0"/>
              <a:t>go</a:t>
            </a:r>
            <a:r>
              <a:rPr lang="tr-TR" dirty="0" smtClean="0"/>
              <a:t> </a:t>
            </a:r>
            <a:r>
              <a:rPr lang="tr-TR" dirty="0" err="1" smtClean="0"/>
              <a:t>skiing</a:t>
            </a:r>
            <a:r>
              <a:rPr lang="tr-TR" dirty="0" smtClean="0"/>
              <a:t> – </a:t>
            </a:r>
            <a:r>
              <a:rPr lang="tr-TR" dirty="0" err="1" smtClean="0"/>
              <a:t>now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7200" dirty="0" err="1" smtClean="0"/>
              <a:t>You</a:t>
            </a:r>
            <a:r>
              <a:rPr lang="tr-TR" sz="7200" dirty="0" smtClean="0"/>
              <a:t> </a:t>
            </a:r>
            <a:r>
              <a:rPr lang="tr-TR" sz="7200" dirty="0" err="1" smtClean="0">
                <a:solidFill>
                  <a:srgbClr val="FF0000"/>
                </a:solidFill>
              </a:rPr>
              <a:t>are</a:t>
            </a:r>
            <a:r>
              <a:rPr lang="tr-TR" sz="7200" dirty="0" smtClean="0"/>
              <a:t> </a:t>
            </a:r>
            <a:r>
              <a:rPr lang="tr-TR" sz="7200" dirty="0" err="1" smtClean="0"/>
              <a:t>go</a:t>
            </a:r>
            <a:r>
              <a:rPr lang="tr-TR" sz="7200" dirty="0" err="1" smtClean="0">
                <a:solidFill>
                  <a:srgbClr val="FF0000"/>
                </a:solidFill>
              </a:rPr>
              <a:t>ing</a:t>
            </a:r>
            <a:r>
              <a:rPr lang="tr-TR" sz="7200" dirty="0" smtClean="0">
                <a:solidFill>
                  <a:srgbClr val="FF0000"/>
                </a:solidFill>
              </a:rPr>
              <a:t> </a:t>
            </a:r>
            <a:r>
              <a:rPr lang="tr-TR" sz="7200" dirty="0" err="1" smtClean="0"/>
              <a:t>skiing</a:t>
            </a:r>
            <a:r>
              <a:rPr lang="tr-TR" sz="7200" dirty="0" smtClean="0"/>
              <a:t> </a:t>
            </a:r>
            <a:r>
              <a:rPr lang="tr-TR" sz="7200" dirty="0" err="1" smtClean="0"/>
              <a:t>now</a:t>
            </a:r>
            <a:r>
              <a:rPr lang="tr-TR" sz="7200" dirty="0" smtClean="0"/>
              <a:t>.</a:t>
            </a:r>
            <a:endParaRPr lang="tr-TR" sz="7200" dirty="0"/>
          </a:p>
        </p:txBody>
      </p:sp>
    </p:spTree>
    <p:extLst>
      <p:ext uri="{BB962C8B-B14F-4D97-AF65-F5344CB8AC3E}">
        <p14:creationId xmlns:p14="http://schemas.microsoft.com/office/powerpoint/2010/main" val="420549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mtClean="0"/>
              <a:t>GİZEM ŞEYDA KAYALI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010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60</TotalTime>
  <Words>366</Words>
  <Application>Microsoft Office PowerPoint</Application>
  <PresentationFormat>Geniş ekran</PresentationFormat>
  <Paragraphs>129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Wingdings 3</vt:lpstr>
      <vt:lpstr>İyon Toplantı Odası</vt:lpstr>
      <vt:lpstr>PRESENT CONTINOUS TENSE</vt:lpstr>
      <vt:lpstr>Şu anda olan eylemleri anlatmak için kullanılır.</vt:lpstr>
      <vt:lpstr>POSITIVE FORMS(OLUMLU CÜMLELER)</vt:lpstr>
      <vt:lpstr>POSITIVE FORMS(OLUMLU CÜMLELER)</vt:lpstr>
      <vt:lpstr>POSITIVE FORMS(OLUMLU CÜMLELER)</vt:lpstr>
      <vt:lpstr>POSITIVE FORMS(OLUMLU CÜMLELER)</vt:lpstr>
      <vt:lpstr>Tekil – çoğul özneler</vt:lpstr>
      <vt:lpstr>NOW IT’S YOUR TURN!  </vt:lpstr>
      <vt:lpstr>1. I…football now.   a. am playing b. am play c. play d. playing  </vt:lpstr>
      <vt:lpstr>2. He…a car now.   a. is drive b. driving c. drives d. is driving  </vt:lpstr>
      <vt:lpstr>3. They…TV.   a. is watching b. are watching c. are watch d. watches  </vt:lpstr>
      <vt:lpstr>4. We…a picnic at the moment.   a. are having b. are have c. having d. has  </vt:lpstr>
      <vt:lpstr>5. She…a book now.   a. reads b. am reading c. is reading d. is read  </vt:lpstr>
      <vt:lpstr>6. It….   a. am rain b. is raining c. rain d. is rains  </vt:lpstr>
      <vt:lpstr>7. You…a kite in the park.   a. am flying b. are fly c. are flying d. is fly </vt:lpstr>
      <vt:lpstr>8. Jane…her homework at the moment.   a. is does b. are doing c. does d. is doing  </vt:lpstr>
      <vt:lpstr>9. I…my homework at the moment.   a. am doing b. do c. am do d. is doing </vt:lpstr>
      <vt:lpstr>10. They…fun.   a. have b. are have c. is having d. are having </vt:lpstr>
      <vt:lpstr>NOW IT’S YOUR TURN!  </vt:lpstr>
      <vt:lpstr>AHMET – PLAY FOOTBALL - NOW</vt:lpstr>
      <vt:lpstr>I – dance – at the moment</vt:lpstr>
      <vt:lpstr>My mother and I – water – the flowers</vt:lpstr>
      <vt:lpstr>My dog – sleep – right now</vt:lpstr>
      <vt:lpstr>Jack – have lunch – at school - now</vt:lpstr>
      <vt:lpstr>They – play snowball – at the moment</vt:lpstr>
      <vt:lpstr>You – go skiing – now </vt:lpstr>
      <vt:lpstr>GİZEM ŞEYDA KAYALI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CONTINOUS TENSE</dc:title>
  <dc:creator>Gizem Şeyda KAYALI</dc:creator>
  <cp:lastModifiedBy>Gizem Şeyda KAYALI</cp:lastModifiedBy>
  <cp:revision>10</cp:revision>
  <dcterms:created xsi:type="dcterms:W3CDTF">2020-04-13T17:01:14Z</dcterms:created>
  <dcterms:modified xsi:type="dcterms:W3CDTF">2020-04-14T14:30:07Z</dcterms:modified>
</cp:coreProperties>
</file>