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8" r:id="rId3"/>
    <p:sldId id="257" r:id="rId4"/>
    <p:sldId id="265" r:id="rId5"/>
    <p:sldId id="259" r:id="rId6"/>
    <p:sldId id="260" r:id="rId7"/>
    <p:sldId id="261" r:id="rId8"/>
    <p:sldId id="290" r:id="rId9"/>
    <p:sldId id="268" r:id="rId10"/>
    <p:sldId id="269" r:id="rId11"/>
    <p:sldId id="270" r:id="rId12"/>
    <p:sldId id="281" r:id="rId13"/>
    <p:sldId id="267" r:id="rId14"/>
    <p:sldId id="262" r:id="rId15"/>
    <p:sldId id="263" r:id="rId16"/>
    <p:sldId id="264" r:id="rId17"/>
    <p:sldId id="289" r:id="rId18"/>
    <p:sldId id="271" r:id="rId19"/>
    <p:sldId id="272" r:id="rId20"/>
    <p:sldId id="288" r:id="rId21"/>
    <p:sldId id="274" r:id="rId22"/>
    <p:sldId id="275" r:id="rId23"/>
    <p:sldId id="276" r:id="rId24"/>
    <p:sldId id="278" r:id="rId25"/>
    <p:sldId id="277" r:id="rId26"/>
    <p:sldId id="279" r:id="rId27"/>
    <p:sldId id="291" r:id="rId28"/>
    <p:sldId id="287" r:id="rId29"/>
    <p:sldId id="286" r:id="rId30"/>
    <p:sldId id="285" r:id="rId31"/>
    <p:sldId id="284" r:id="rId32"/>
    <p:sldId id="280" r:id="rId33"/>
  </p:sldIdLst>
  <p:sldSz cx="12190413" cy="6859588"/>
  <p:notesSz cx="6858000" cy="9144000"/>
  <p:defaultTextStyle>
    <a:defPPr>
      <a:defRPr lang="tr-TR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IT 1: HELLO!" id="{B663D064-7F7C-416B-A3A6-2FA093A1B877}">
          <p14:sldIdLst>
            <p14:sldId id="256"/>
          </p14:sldIdLst>
        </p14:section>
        <p14:section name="Warm-up: Introducing Ourselves" id="{2B39CDCA-1EE9-4040-AC97-FE8E271E1599}">
          <p14:sldIdLst>
            <p14:sldId id="258"/>
            <p14:sldId id="257"/>
          </p14:sldIdLst>
        </p14:section>
        <p14:section name="Countries / Nationalities / Languages" id="{F4110B6E-309C-484C-AE21-4CF8FF1B9E16}">
          <p14:sldIdLst>
            <p14:sldId id="265"/>
            <p14:sldId id="259"/>
            <p14:sldId id="260"/>
            <p14:sldId id="261"/>
            <p14:sldId id="290"/>
            <p14:sldId id="268"/>
            <p14:sldId id="269"/>
            <p14:sldId id="270"/>
            <p14:sldId id="281"/>
          </p14:sldIdLst>
        </p14:section>
        <p14:section name="Exercises of Countries / Nationalities / Languages" id="{0B52989E-4DF8-4DD5-8CC3-5F72CB32C0AF}">
          <p14:sldIdLst>
            <p14:sldId id="267"/>
            <p14:sldId id="262"/>
            <p14:sldId id="263"/>
            <p14:sldId id="264"/>
            <p14:sldId id="289"/>
          </p14:sldIdLst>
        </p14:section>
        <p14:section name="School Subjects" id="{AB20A7E8-5E32-4BD4-96E8-045296F50107}">
          <p14:sldIdLst>
            <p14:sldId id="271"/>
            <p14:sldId id="272"/>
            <p14:sldId id="288"/>
            <p14:sldId id="274"/>
            <p14:sldId id="275"/>
            <p14:sldId id="276"/>
          </p14:sldIdLst>
        </p14:section>
        <p14:section name="ID Card" id="{FA261F58-2AA4-4D10-B288-7A830764D389}">
          <p14:sldIdLst>
            <p14:sldId id="278"/>
            <p14:sldId id="277"/>
            <p14:sldId id="279"/>
          </p14:sldIdLst>
        </p14:section>
        <p14:section name="Vocabulary Game" id="{2FC19AFB-2185-4471-8A06-D6D71B448DE5}">
          <p14:sldIdLst>
            <p14:sldId id="291"/>
          </p14:sldIdLst>
        </p14:section>
        <p14:section name="Exercises" id="{E5992F13-9374-4B28-AE7D-31BC9A45A909}">
          <p14:sldIdLst>
            <p14:sldId id="287"/>
            <p14:sldId id="286"/>
            <p14:sldId id="285"/>
            <p14:sldId id="284"/>
          </p14:sldIdLst>
        </p14:section>
        <p14:section name="Thank You!" id="{A8584756-767F-4B90-8EE4-F95EA24A3F7D}">
          <p14:sldIdLst>
            <p14:sldId id="2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05A"/>
    <a:srgbClr val="3D5B56"/>
    <a:srgbClr val="FF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78"/>
      </p:cViewPr>
      <p:guideLst>
        <p:guide orient="horz" pos="216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1D5B04-81A5-4C7D-A381-BE00B6AD035B}" type="datetimeFigureOut">
              <a:rPr lang="tr-TR" smtClean="0"/>
              <a:t>27.08.2022</a:t>
            </a:fld>
            <a:endParaRPr lang="tr-TR" dirty="0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CF9CD9-04A0-4B68-B0F3-854C9057B8C0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16356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CF9CD9-04A0-4B68-B0F3-854C9057B8C0}" type="slidenum">
              <a:rPr lang="tr-TR" smtClean="0"/>
              <a:t>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33084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CF9CD9-04A0-4B68-B0F3-854C9057B8C0}" type="slidenum">
              <a:rPr lang="tr-TR" smtClean="0"/>
              <a:t>26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00223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914281" y="2130921"/>
            <a:ext cx="10361851" cy="1470366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8C72-926B-48A6-84C5-80A2FF142224}" type="datetimeFigureOut">
              <a:rPr lang="tr-TR" smtClean="0"/>
              <a:t>27.08.2022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59CA7-FCC4-4A03-A372-40D0B9967C41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73012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8C72-926B-48A6-84C5-80A2FF142224}" type="datetimeFigureOut">
              <a:rPr lang="tr-TR" smtClean="0"/>
              <a:t>27.08.2022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59CA7-FCC4-4A03-A372-40D0B9967C41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24288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62959" y="4407922"/>
            <a:ext cx="10361851" cy="136239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962959" y="2907386"/>
            <a:ext cx="10361851" cy="1500534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8C72-926B-48A6-84C5-80A2FF142224}" type="datetimeFigureOut">
              <a:rPr lang="tr-TR" smtClean="0"/>
              <a:t>27.08.2022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59CA7-FCC4-4A03-A372-40D0B9967C41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49790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09521" y="1600572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96793" y="1600572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8C72-926B-48A6-84C5-80A2FF142224}" type="datetimeFigureOut">
              <a:rPr lang="tr-TR" smtClean="0"/>
              <a:t>27.08.2022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59CA7-FCC4-4A03-A372-40D0B9967C41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66620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09521" y="2175378"/>
            <a:ext cx="5386216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92565" y="1535469"/>
            <a:ext cx="5388332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92565" y="2175378"/>
            <a:ext cx="5388332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8C72-926B-48A6-84C5-80A2FF142224}" type="datetimeFigureOut">
              <a:rPr lang="tr-TR" smtClean="0"/>
              <a:t>27.08.2022</a:t>
            </a:fld>
            <a:endParaRPr lang="tr-TR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59CA7-FCC4-4A03-A372-40D0B9967C41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0646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8C72-926B-48A6-84C5-80A2FF142224}" type="datetimeFigureOut">
              <a:rPr lang="tr-TR" smtClean="0"/>
              <a:t>27.08.2022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59CA7-FCC4-4A03-A372-40D0B9967C41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76532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8C72-926B-48A6-84C5-80A2FF142224}" type="datetimeFigureOut">
              <a:rPr lang="tr-TR" smtClean="0"/>
              <a:t>27.08.2022</a:t>
            </a:fld>
            <a:endParaRPr lang="tr-TR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59CA7-FCC4-4A03-A372-40D0B9967C41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19234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525" y="273112"/>
            <a:ext cx="4010562" cy="116232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766113" y="273116"/>
            <a:ext cx="6814779" cy="5854469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09525" y="1435436"/>
            <a:ext cx="4010562" cy="4692149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8C72-926B-48A6-84C5-80A2FF142224}" type="datetimeFigureOut">
              <a:rPr lang="tr-TR" smtClean="0"/>
              <a:t>27.08.2022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59CA7-FCC4-4A03-A372-40D0B9967C41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99347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7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2389406" y="612916"/>
            <a:ext cx="7314248" cy="4115753"/>
          </a:xfrm>
        </p:spPr>
        <p:txBody>
          <a:bodyPr/>
          <a:lstStyle>
            <a:lvl1pPr marL="0" indent="0">
              <a:buNone/>
              <a:defRPr sz="4300"/>
            </a:lvl1pPr>
            <a:lvl2pPr marL="609585" indent="0">
              <a:buNone/>
              <a:defRPr sz="3700"/>
            </a:lvl2pPr>
            <a:lvl3pPr marL="1219170" indent="0">
              <a:buNone/>
              <a:defRPr sz="3200"/>
            </a:lvl3pPr>
            <a:lvl4pPr marL="1828754" indent="0">
              <a:buNone/>
              <a:defRPr sz="2700"/>
            </a:lvl4pPr>
            <a:lvl5pPr marL="2438339" indent="0">
              <a:buNone/>
              <a:defRPr sz="2700"/>
            </a:lvl5pPr>
            <a:lvl6pPr marL="3047924" indent="0">
              <a:buNone/>
              <a:defRPr sz="2700"/>
            </a:lvl6pPr>
            <a:lvl7pPr marL="3657509" indent="0">
              <a:buNone/>
              <a:defRPr sz="2700"/>
            </a:lvl7pPr>
            <a:lvl8pPr marL="4267093" indent="0">
              <a:buNone/>
              <a:defRPr sz="2700"/>
            </a:lvl8pPr>
            <a:lvl9pPr marL="4876678" indent="0">
              <a:buNone/>
              <a:defRPr sz="2700"/>
            </a:lvl9pPr>
          </a:lstStyle>
          <a:p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2389406" y="5368582"/>
            <a:ext cx="7314248" cy="805049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8C72-926B-48A6-84C5-80A2FF142224}" type="datetimeFigureOut">
              <a:rPr lang="tr-TR" smtClean="0"/>
              <a:t>27.08.2022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59CA7-FCC4-4A03-A372-40D0B9967C41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64773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8C72-926B-48A6-84C5-80A2FF142224}" type="datetimeFigureOut">
              <a:rPr lang="tr-TR" smtClean="0"/>
              <a:t>27.08.2022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59CA7-FCC4-4A03-A372-40D0B9967C41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24744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838049" y="274704"/>
            <a:ext cx="2742843" cy="5852880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09521" y="274704"/>
            <a:ext cx="8025355" cy="585288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8C72-926B-48A6-84C5-80A2FF142224}" type="datetimeFigureOut">
              <a:rPr lang="tr-TR" smtClean="0"/>
              <a:t>27.08.2022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59CA7-FCC4-4A03-A372-40D0B9967C41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79485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09521" y="274702"/>
            <a:ext cx="10971372" cy="1143265"/>
          </a:xfrm>
          <a:prstGeom prst="rect">
            <a:avLst/>
          </a:prstGeom>
        </p:spPr>
        <p:txBody>
          <a:bodyPr vert="horz" lIns="121917" tIns="60958" rIns="121917" bIns="60958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09521" y="6357824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C58C72-926B-48A6-84C5-80A2FF142224}" type="datetimeFigureOut">
              <a:rPr lang="tr-TR" smtClean="0"/>
              <a:t>27.08.2022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165058" y="6357824"/>
            <a:ext cx="3860297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736463" y="6357824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59CA7-FCC4-4A03-A372-40D0B9967C41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66114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37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38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39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36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etolgayaltinay.com/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LENOVO\Downloads\5.1.1 konu anlatım tasarımlar\3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" y="0"/>
            <a:ext cx="12190413" cy="685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4078982" y="6456303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3075667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4078982" y="6456303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3142887" y="90154"/>
            <a:ext cx="5760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/>
              <a:t>Meeting People </a:t>
            </a:r>
          </a:p>
          <a:p>
            <a:pPr algn="ctr"/>
            <a:r>
              <a:rPr lang="tr-TR" sz="3600" b="1" dirty="0"/>
              <a:t>(İnsanlarla Tanışma)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550590" y="1539971"/>
            <a:ext cx="1872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rgbClr val="FF0000"/>
                </a:solidFill>
              </a:rPr>
              <a:t>Hello: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5559461" y="1522610"/>
            <a:ext cx="1872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rgbClr val="FF0000"/>
                </a:solidFill>
              </a:rPr>
              <a:t>Hi:</a:t>
            </a:r>
          </a:p>
        </p:txBody>
      </p:sp>
      <p:sp>
        <p:nvSpPr>
          <p:cNvPr id="8" name="Metin kutusu 7"/>
          <p:cNvSpPr txBox="1"/>
          <p:nvPr/>
        </p:nvSpPr>
        <p:spPr>
          <a:xfrm>
            <a:off x="1860622" y="3123302"/>
            <a:ext cx="3820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My name is … :</a:t>
            </a:r>
          </a:p>
        </p:txBody>
      </p:sp>
      <p:sp>
        <p:nvSpPr>
          <p:cNvPr id="9" name="Metin kutusu 8"/>
          <p:cNvSpPr txBox="1"/>
          <p:nvPr/>
        </p:nvSpPr>
        <p:spPr>
          <a:xfrm>
            <a:off x="503894" y="3808696"/>
            <a:ext cx="44722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Nice to meet you:</a:t>
            </a:r>
          </a:p>
        </p:txBody>
      </p:sp>
      <p:sp>
        <p:nvSpPr>
          <p:cNvPr id="14" name="Metin kutusu 13"/>
          <p:cNvSpPr txBox="1"/>
          <p:nvPr/>
        </p:nvSpPr>
        <p:spPr>
          <a:xfrm>
            <a:off x="2202477" y="1533450"/>
            <a:ext cx="3820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Merhaba</a:t>
            </a:r>
          </a:p>
        </p:txBody>
      </p:sp>
      <p:sp>
        <p:nvSpPr>
          <p:cNvPr id="15" name="Metin kutusu 14"/>
          <p:cNvSpPr txBox="1"/>
          <p:nvPr/>
        </p:nvSpPr>
        <p:spPr>
          <a:xfrm>
            <a:off x="6993162" y="1522610"/>
            <a:ext cx="3820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Selam</a:t>
            </a:r>
          </a:p>
        </p:txBody>
      </p:sp>
      <p:sp>
        <p:nvSpPr>
          <p:cNvPr id="16" name="Metin kutusu 15"/>
          <p:cNvSpPr txBox="1"/>
          <p:nvPr/>
        </p:nvSpPr>
        <p:spPr>
          <a:xfrm>
            <a:off x="5217377" y="3123302"/>
            <a:ext cx="5648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Benim adım …</a:t>
            </a:r>
          </a:p>
        </p:txBody>
      </p:sp>
      <p:sp>
        <p:nvSpPr>
          <p:cNvPr id="17" name="Metin kutusu 16"/>
          <p:cNvSpPr txBox="1"/>
          <p:nvPr/>
        </p:nvSpPr>
        <p:spPr>
          <a:xfrm>
            <a:off x="4453092" y="3831188"/>
            <a:ext cx="7317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Tanıştığımıza menun oldum.</a:t>
            </a:r>
          </a:p>
        </p:txBody>
      </p:sp>
      <p:sp>
        <p:nvSpPr>
          <p:cNvPr id="19" name="Metin kutusu 18"/>
          <p:cNvSpPr txBox="1"/>
          <p:nvPr/>
        </p:nvSpPr>
        <p:spPr>
          <a:xfrm>
            <a:off x="938250" y="2421682"/>
            <a:ext cx="5141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What is your name? :</a:t>
            </a:r>
          </a:p>
        </p:txBody>
      </p:sp>
      <p:sp>
        <p:nvSpPr>
          <p:cNvPr id="20" name="Metin kutusu 19"/>
          <p:cNvSpPr txBox="1"/>
          <p:nvPr/>
        </p:nvSpPr>
        <p:spPr>
          <a:xfrm>
            <a:off x="6079252" y="2421682"/>
            <a:ext cx="5648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Senin adın ne?</a:t>
            </a:r>
          </a:p>
        </p:txBody>
      </p:sp>
      <p:sp>
        <p:nvSpPr>
          <p:cNvPr id="21" name="Metin kutusu 20"/>
          <p:cNvSpPr txBox="1"/>
          <p:nvPr/>
        </p:nvSpPr>
        <p:spPr>
          <a:xfrm>
            <a:off x="356189" y="4725820"/>
            <a:ext cx="5108651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Nice to meet you, too:</a:t>
            </a:r>
          </a:p>
        </p:txBody>
      </p:sp>
      <p:sp>
        <p:nvSpPr>
          <p:cNvPr id="22" name="Metin kutusu 21"/>
          <p:cNvSpPr txBox="1"/>
          <p:nvPr/>
        </p:nvSpPr>
        <p:spPr>
          <a:xfrm>
            <a:off x="5559461" y="4541154"/>
            <a:ext cx="60415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Ben de tanıştığımıza memnun oldum.</a:t>
            </a:r>
            <a:endParaRPr lang="tr-TR" sz="3600" b="1" dirty="0"/>
          </a:p>
        </p:txBody>
      </p:sp>
    </p:spTree>
    <p:extLst>
      <p:ext uri="{BB962C8B-B14F-4D97-AF65-F5344CB8AC3E}">
        <p14:creationId xmlns:p14="http://schemas.microsoft.com/office/powerpoint/2010/main" val="867322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LENOVO\Downloads\Prepared By Ege Tolgay ALTINAY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25201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4078982" y="6456303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  <p:sp>
        <p:nvSpPr>
          <p:cNvPr id="5" name="Dikdörtgen Belirtme Çizgisi 4"/>
          <p:cNvSpPr/>
          <p:nvPr/>
        </p:nvSpPr>
        <p:spPr>
          <a:xfrm>
            <a:off x="2940004" y="333450"/>
            <a:ext cx="5675482" cy="1296144"/>
          </a:xfrm>
          <a:prstGeom prst="wedgeRectCallout">
            <a:avLst>
              <a:gd name="adj1" fmla="val -62887"/>
              <a:gd name="adj2" fmla="val 55629"/>
            </a:avLst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3216115" y="442913"/>
            <a:ext cx="540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Hello, my name is</a:t>
            </a:r>
            <a:r>
              <a:rPr lang="tr-TR" sz="3200" b="1" i="1" dirty="0"/>
              <a:t> </a:t>
            </a:r>
            <a:r>
              <a:rPr lang="tr-TR" sz="3200" b="1" i="1" dirty="0">
                <a:solidFill>
                  <a:srgbClr val="FF0000"/>
                </a:solidFill>
              </a:rPr>
              <a:t>Derya</a:t>
            </a:r>
            <a:r>
              <a:rPr lang="tr-TR" sz="3200" b="1" dirty="0"/>
              <a:t>.</a:t>
            </a:r>
          </a:p>
          <a:p>
            <a:r>
              <a:rPr lang="tr-TR" sz="3200" b="1" dirty="0"/>
              <a:t>What is your name?</a:t>
            </a:r>
          </a:p>
        </p:txBody>
      </p:sp>
      <p:sp>
        <p:nvSpPr>
          <p:cNvPr id="8" name="Dikdörtgen Belirtme Çizgisi 7"/>
          <p:cNvSpPr/>
          <p:nvPr/>
        </p:nvSpPr>
        <p:spPr>
          <a:xfrm>
            <a:off x="2941233" y="1739057"/>
            <a:ext cx="5675482" cy="1296144"/>
          </a:xfrm>
          <a:prstGeom prst="wedgeRectCallout">
            <a:avLst>
              <a:gd name="adj1" fmla="val 54287"/>
              <a:gd name="adj2" fmla="val 5390"/>
            </a:avLst>
          </a:prstGeom>
          <a:ln w="57150"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9" name="Metin kutusu 8"/>
          <p:cNvSpPr txBox="1"/>
          <p:nvPr/>
        </p:nvSpPr>
        <p:spPr>
          <a:xfrm>
            <a:off x="3217344" y="1848520"/>
            <a:ext cx="540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Hi, my name is</a:t>
            </a:r>
            <a:r>
              <a:rPr lang="tr-TR" sz="3200" b="1" i="1" dirty="0"/>
              <a:t> </a:t>
            </a:r>
            <a:r>
              <a:rPr lang="tr-TR" sz="3200" b="1" i="1" dirty="0">
                <a:solidFill>
                  <a:srgbClr val="FF0000"/>
                </a:solidFill>
              </a:rPr>
              <a:t>Emre</a:t>
            </a:r>
            <a:r>
              <a:rPr lang="tr-TR" sz="3200" b="1" dirty="0"/>
              <a:t>.</a:t>
            </a:r>
          </a:p>
          <a:p>
            <a:r>
              <a:rPr lang="tr-TR" sz="3200" b="1" dirty="0"/>
              <a:t>Nice to meet you.</a:t>
            </a:r>
          </a:p>
        </p:txBody>
      </p:sp>
      <p:sp>
        <p:nvSpPr>
          <p:cNvPr id="10" name="Dikdörtgen Belirtme Çizgisi 9"/>
          <p:cNvSpPr/>
          <p:nvPr/>
        </p:nvSpPr>
        <p:spPr>
          <a:xfrm>
            <a:off x="2942462" y="3213770"/>
            <a:ext cx="5675482" cy="818084"/>
          </a:xfrm>
          <a:prstGeom prst="wedgeRectCallout">
            <a:avLst>
              <a:gd name="adj1" fmla="val -55320"/>
              <a:gd name="adj2" fmla="val -18886"/>
            </a:avLst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1" name="Metin kutusu 10"/>
          <p:cNvSpPr txBox="1"/>
          <p:nvPr/>
        </p:nvSpPr>
        <p:spPr>
          <a:xfrm>
            <a:off x="3079903" y="3287871"/>
            <a:ext cx="54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Nice to meet you, too.</a:t>
            </a:r>
          </a:p>
        </p:txBody>
      </p:sp>
    </p:spTree>
    <p:extLst>
      <p:ext uri="{BB962C8B-B14F-4D97-AF65-F5344CB8AC3E}">
        <p14:creationId xmlns:p14="http://schemas.microsoft.com/office/powerpoint/2010/main" val="3037698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 animBg="1"/>
      <p:bldP spid="9" grpId="0"/>
      <p:bldP spid="10" grpId="0" animBg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/>
          <p:cNvSpPr txBox="1"/>
          <p:nvPr/>
        </p:nvSpPr>
        <p:spPr>
          <a:xfrm>
            <a:off x="694605" y="3889678"/>
            <a:ext cx="3809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1) Turkey (Türkiye)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701421" y="4444523"/>
            <a:ext cx="3934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2) Turkish (Türk)</a:t>
            </a:r>
          </a:p>
        </p:txBody>
      </p:sp>
      <p:sp>
        <p:nvSpPr>
          <p:cNvPr id="8" name="Metin kutusu 7"/>
          <p:cNvSpPr txBox="1"/>
          <p:nvPr/>
        </p:nvSpPr>
        <p:spPr>
          <a:xfrm>
            <a:off x="694606" y="5029298"/>
            <a:ext cx="3934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3) Turkish (Türkçe)</a:t>
            </a:r>
          </a:p>
        </p:txBody>
      </p:sp>
      <p:sp>
        <p:nvSpPr>
          <p:cNvPr id="9" name="Metin kutusu 8"/>
          <p:cNvSpPr txBox="1"/>
          <p:nvPr/>
        </p:nvSpPr>
        <p:spPr>
          <a:xfrm>
            <a:off x="4494107" y="3868195"/>
            <a:ext cx="40710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1) Spain (İspanya)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4484273" y="4423040"/>
            <a:ext cx="4330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2) Spanish (İspanyol)</a:t>
            </a:r>
          </a:p>
        </p:txBody>
      </p:sp>
      <p:sp>
        <p:nvSpPr>
          <p:cNvPr id="11" name="Metin kutusu 10"/>
          <p:cNvSpPr txBox="1"/>
          <p:nvPr/>
        </p:nvSpPr>
        <p:spPr>
          <a:xfrm>
            <a:off x="4485540" y="5007815"/>
            <a:ext cx="42044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3) Spanish (İspanyolca)</a:t>
            </a:r>
          </a:p>
        </p:txBody>
      </p:sp>
      <p:sp>
        <p:nvSpPr>
          <p:cNvPr id="12" name="Metin kutusu 11"/>
          <p:cNvSpPr txBox="1"/>
          <p:nvPr/>
        </p:nvSpPr>
        <p:spPr>
          <a:xfrm>
            <a:off x="8443865" y="3908223"/>
            <a:ext cx="40710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1) England (İngiltere)</a:t>
            </a:r>
          </a:p>
        </p:txBody>
      </p:sp>
      <p:sp>
        <p:nvSpPr>
          <p:cNvPr id="13" name="Metin kutusu 12"/>
          <p:cNvSpPr txBox="1"/>
          <p:nvPr/>
        </p:nvSpPr>
        <p:spPr>
          <a:xfrm>
            <a:off x="8434031" y="4463068"/>
            <a:ext cx="4330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2) English (İngiliz)</a:t>
            </a:r>
          </a:p>
        </p:txBody>
      </p:sp>
      <p:sp>
        <p:nvSpPr>
          <p:cNvPr id="14" name="Metin kutusu 13"/>
          <p:cNvSpPr txBox="1"/>
          <p:nvPr/>
        </p:nvSpPr>
        <p:spPr>
          <a:xfrm>
            <a:off x="8435298" y="5047843"/>
            <a:ext cx="42044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3) English (İngilizce)</a:t>
            </a:r>
          </a:p>
        </p:txBody>
      </p:sp>
      <p:sp>
        <p:nvSpPr>
          <p:cNvPr id="15" name="Metin kutusu 14"/>
          <p:cNvSpPr txBox="1"/>
          <p:nvPr/>
        </p:nvSpPr>
        <p:spPr>
          <a:xfrm>
            <a:off x="4078982" y="6456303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1669193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4078982" y="6456303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694605" y="3889678"/>
            <a:ext cx="3809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1) Italy (İtalya)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701421" y="4444523"/>
            <a:ext cx="3934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2) Italian (İtalyan)</a:t>
            </a:r>
          </a:p>
        </p:txBody>
      </p:sp>
      <p:sp>
        <p:nvSpPr>
          <p:cNvPr id="8" name="Metin kutusu 7"/>
          <p:cNvSpPr txBox="1"/>
          <p:nvPr/>
        </p:nvSpPr>
        <p:spPr>
          <a:xfrm>
            <a:off x="694606" y="5029298"/>
            <a:ext cx="3934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3) Italian (İtalyanca)</a:t>
            </a:r>
          </a:p>
        </p:txBody>
      </p:sp>
      <p:sp>
        <p:nvSpPr>
          <p:cNvPr id="9" name="Metin kutusu 8"/>
          <p:cNvSpPr txBox="1"/>
          <p:nvPr/>
        </p:nvSpPr>
        <p:spPr>
          <a:xfrm>
            <a:off x="4494107" y="3868195"/>
            <a:ext cx="40710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1) Germany (Almanya)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4484273" y="4423040"/>
            <a:ext cx="4330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2) German (Alman)</a:t>
            </a:r>
          </a:p>
        </p:txBody>
      </p:sp>
      <p:sp>
        <p:nvSpPr>
          <p:cNvPr id="11" name="Metin kutusu 10"/>
          <p:cNvSpPr txBox="1"/>
          <p:nvPr/>
        </p:nvSpPr>
        <p:spPr>
          <a:xfrm>
            <a:off x="4485540" y="5007815"/>
            <a:ext cx="42044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3) German (Almanca)</a:t>
            </a:r>
          </a:p>
        </p:txBody>
      </p:sp>
      <p:sp>
        <p:nvSpPr>
          <p:cNvPr id="12" name="Metin kutusu 11"/>
          <p:cNvSpPr txBox="1"/>
          <p:nvPr/>
        </p:nvSpPr>
        <p:spPr>
          <a:xfrm>
            <a:off x="8443865" y="3908223"/>
            <a:ext cx="40710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1) India (Hindistan)</a:t>
            </a:r>
          </a:p>
        </p:txBody>
      </p:sp>
      <p:sp>
        <p:nvSpPr>
          <p:cNvPr id="13" name="Metin kutusu 12"/>
          <p:cNvSpPr txBox="1"/>
          <p:nvPr/>
        </p:nvSpPr>
        <p:spPr>
          <a:xfrm>
            <a:off x="8434031" y="4463068"/>
            <a:ext cx="4330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2) Indian (Hint)</a:t>
            </a:r>
          </a:p>
        </p:txBody>
      </p:sp>
      <p:sp>
        <p:nvSpPr>
          <p:cNvPr id="14" name="Metin kutusu 13"/>
          <p:cNvSpPr txBox="1"/>
          <p:nvPr/>
        </p:nvSpPr>
        <p:spPr>
          <a:xfrm>
            <a:off x="8435298" y="5047843"/>
            <a:ext cx="42044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3) Indian (Hintçe)</a:t>
            </a:r>
          </a:p>
        </p:txBody>
      </p:sp>
    </p:spTree>
    <p:extLst>
      <p:ext uri="{BB962C8B-B14F-4D97-AF65-F5344CB8AC3E}">
        <p14:creationId xmlns:p14="http://schemas.microsoft.com/office/powerpoint/2010/main" val="142712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4078982" y="6456303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694605" y="3889678"/>
            <a:ext cx="3809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1) Japan (Japonya)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701421" y="4444523"/>
            <a:ext cx="3934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2) Japanese (Japon)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694606" y="5029298"/>
            <a:ext cx="3934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3) Japanese (Japonca)</a:t>
            </a:r>
          </a:p>
        </p:txBody>
      </p:sp>
      <p:sp>
        <p:nvSpPr>
          <p:cNvPr id="8" name="Metin kutusu 7"/>
          <p:cNvSpPr txBox="1"/>
          <p:nvPr/>
        </p:nvSpPr>
        <p:spPr>
          <a:xfrm>
            <a:off x="4494107" y="3868195"/>
            <a:ext cx="40710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1) China (Çin)</a:t>
            </a:r>
          </a:p>
        </p:txBody>
      </p:sp>
      <p:sp>
        <p:nvSpPr>
          <p:cNvPr id="9" name="Metin kutusu 8"/>
          <p:cNvSpPr txBox="1"/>
          <p:nvPr/>
        </p:nvSpPr>
        <p:spPr>
          <a:xfrm>
            <a:off x="4484273" y="4423040"/>
            <a:ext cx="4330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2) Chinese (Çinli)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4485540" y="5007815"/>
            <a:ext cx="42044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3) Chinese (Çince)</a:t>
            </a:r>
          </a:p>
        </p:txBody>
      </p:sp>
      <p:sp>
        <p:nvSpPr>
          <p:cNvPr id="11" name="Metin kutusu 10"/>
          <p:cNvSpPr txBox="1"/>
          <p:nvPr/>
        </p:nvSpPr>
        <p:spPr>
          <a:xfrm>
            <a:off x="8443865" y="3908223"/>
            <a:ext cx="40710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1) Greece (Yunanistan)</a:t>
            </a:r>
          </a:p>
        </p:txBody>
      </p:sp>
      <p:sp>
        <p:nvSpPr>
          <p:cNvPr id="12" name="Metin kutusu 11"/>
          <p:cNvSpPr txBox="1"/>
          <p:nvPr/>
        </p:nvSpPr>
        <p:spPr>
          <a:xfrm>
            <a:off x="8434031" y="4463068"/>
            <a:ext cx="4330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2) Greek (Yunan)</a:t>
            </a:r>
          </a:p>
        </p:txBody>
      </p:sp>
      <p:sp>
        <p:nvSpPr>
          <p:cNvPr id="13" name="Metin kutusu 12"/>
          <p:cNvSpPr txBox="1"/>
          <p:nvPr/>
        </p:nvSpPr>
        <p:spPr>
          <a:xfrm>
            <a:off x="8435298" y="5047843"/>
            <a:ext cx="42044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3) Greek (Yunanca)</a:t>
            </a:r>
          </a:p>
        </p:txBody>
      </p:sp>
    </p:spTree>
    <p:extLst>
      <p:ext uri="{BB962C8B-B14F-4D97-AF65-F5344CB8AC3E}">
        <p14:creationId xmlns:p14="http://schemas.microsoft.com/office/powerpoint/2010/main" val="2309120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4078982" y="6456303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2111765" y="3849606"/>
            <a:ext cx="3809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1) Brazil (Brezilya)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2118581" y="4404451"/>
            <a:ext cx="3934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2) Brazilian (Brezilyalı)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2111766" y="4989226"/>
            <a:ext cx="4199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3) Porteguese (Portekizce)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7471925" y="3847943"/>
            <a:ext cx="40710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1) The USA (ABD)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7462091" y="4402788"/>
            <a:ext cx="4330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2) American (Amerikalı)</a:t>
            </a:r>
          </a:p>
        </p:txBody>
      </p:sp>
      <p:sp>
        <p:nvSpPr>
          <p:cNvPr id="8" name="Metin kutusu 7"/>
          <p:cNvSpPr txBox="1"/>
          <p:nvPr/>
        </p:nvSpPr>
        <p:spPr>
          <a:xfrm>
            <a:off x="7463358" y="4987563"/>
            <a:ext cx="42044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3) English (İngilizce)</a:t>
            </a:r>
          </a:p>
        </p:txBody>
      </p:sp>
    </p:spTree>
    <p:extLst>
      <p:ext uri="{BB962C8B-B14F-4D97-AF65-F5344CB8AC3E}">
        <p14:creationId xmlns:p14="http://schemas.microsoft.com/office/powerpoint/2010/main" val="142712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E11D8BA3-C743-73C2-6FB3-EFD80AFF0382}"/>
              </a:ext>
            </a:extLst>
          </p:cNvPr>
          <p:cNvSpPr txBox="1"/>
          <p:nvPr/>
        </p:nvSpPr>
        <p:spPr>
          <a:xfrm>
            <a:off x="309102" y="3429794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i="1" dirty="0"/>
              <a:t>Konu ile ilgili oyuna aşağıdaki linkten ulaşabilirsiniz: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1DEE3CCB-50B6-947F-EACA-8033AFBC871B}"/>
              </a:ext>
            </a:extLst>
          </p:cNvPr>
          <p:cNvSpPr txBox="1"/>
          <p:nvPr/>
        </p:nvSpPr>
        <p:spPr>
          <a:xfrm>
            <a:off x="334566" y="4077866"/>
            <a:ext cx="10585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hlinkClick r:id="rId3"/>
              </a:rPr>
              <a:t>https://www.egetolgayaltinay.com/lessons/37</a:t>
            </a:r>
            <a:r>
              <a:rPr lang="tr-TR" dirty="0"/>
              <a:t> 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2B9D771D-7EFF-C485-D43A-345951EAF349}"/>
              </a:ext>
            </a:extLst>
          </p:cNvPr>
          <p:cNvSpPr txBox="1"/>
          <p:nvPr/>
        </p:nvSpPr>
        <p:spPr>
          <a:xfrm>
            <a:off x="4078982" y="6456303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  <p:pic>
        <p:nvPicPr>
          <p:cNvPr id="5" name="Resim 4">
            <a:hlinkClick r:id="rId3"/>
            <a:extLst>
              <a:ext uri="{FF2B5EF4-FFF2-40B4-BE49-F238E27FC236}">
                <a16:creationId xmlns:a16="http://schemas.microsoft.com/office/drawing/2014/main" id="{F0C43A3F-9006-11E8-6D14-CC4E804782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406" y="2212566"/>
            <a:ext cx="3357786" cy="33577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7145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3502918" y="333450"/>
            <a:ext cx="48965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Sentences about Countries</a:t>
            </a:r>
          </a:p>
          <a:p>
            <a:r>
              <a:rPr lang="tr-TR" sz="3200" b="1" dirty="0"/>
              <a:t>(Ülke İsimleri ile Cümleler)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938250" y="2271569"/>
            <a:ext cx="5141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I live in </a:t>
            </a:r>
            <a:r>
              <a:rPr lang="tr-TR" sz="4000" b="1" u="sng" dirty="0">
                <a:solidFill>
                  <a:srgbClr val="FF0000"/>
                </a:solidFill>
              </a:rPr>
              <a:t>Turkey</a:t>
            </a:r>
            <a:r>
              <a:rPr lang="tr-TR" sz="4000" b="1" dirty="0">
                <a:solidFill>
                  <a:srgbClr val="FF0000"/>
                </a:solidFill>
              </a:rPr>
              <a:t> :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4511030" y="2271569"/>
            <a:ext cx="72167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Ben </a:t>
            </a:r>
            <a:r>
              <a:rPr lang="tr-TR" sz="4000" b="1" u="sng" dirty="0"/>
              <a:t>Türkiye</a:t>
            </a:r>
            <a:r>
              <a:rPr lang="tr-TR" sz="4000" b="1" dirty="0"/>
              <a:t>’de yaşıyorum.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694606" y="1485578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Bu cümleler </a:t>
            </a:r>
            <a:r>
              <a:rPr lang="tr-TR" b="1" dirty="0"/>
              <a:t>Ülke(Country)</a:t>
            </a:r>
            <a:r>
              <a:rPr lang="tr-TR" dirty="0"/>
              <a:t> isimleri ile kullanılır.</a:t>
            </a:r>
          </a:p>
        </p:txBody>
      </p:sp>
      <p:sp>
        <p:nvSpPr>
          <p:cNvPr id="8" name="Metin kutusu 7"/>
          <p:cNvSpPr txBox="1"/>
          <p:nvPr/>
        </p:nvSpPr>
        <p:spPr>
          <a:xfrm>
            <a:off x="478582" y="2979455"/>
            <a:ext cx="5141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She lives in </a:t>
            </a:r>
            <a:r>
              <a:rPr lang="tr-TR" sz="4000" b="1" u="sng" dirty="0">
                <a:solidFill>
                  <a:srgbClr val="FF0000"/>
                </a:solidFill>
              </a:rPr>
              <a:t>Brazil</a:t>
            </a:r>
            <a:r>
              <a:rPr lang="tr-TR" sz="4000" b="1" dirty="0">
                <a:solidFill>
                  <a:srgbClr val="FF0000"/>
                </a:solidFill>
              </a:rPr>
              <a:t> :</a:t>
            </a:r>
          </a:p>
        </p:txBody>
      </p:sp>
      <p:sp>
        <p:nvSpPr>
          <p:cNvPr id="9" name="Metin kutusu 8"/>
          <p:cNvSpPr txBox="1"/>
          <p:nvPr/>
        </p:nvSpPr>
        <p:spPr>
          <a:xfrm>
            <a:off x="4511030" y="2979455"/>
            <a:ext cx="72167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O </a:t>
            </a:r>
            <a:r>
              <a:rPr lang="tr-TR" sz="4000" b="1" u="sng" dirty="0"/>
              <a:t>Brezilya</a:t>
            </a:r>
            <a:r>
              <a:rPr lang="tr-TR" sz="4000" b="1" dirty="0"/>
              <a:t>’da yaşıyor.</a:t>
            </a:r>
          </a:p>
        </p:txBody>
      </p:sp>
      <p:sp>
        <p:nvSpPr>
          <p:cNvPr id="12" name="Metin kutusu 11"/>
          <p:cNvSpPr txBox="1"/>
          <p:nvPr/>
        </p:nvSpPr>
        <p:spPr>
          <a:xfrm>
            <a:off x="722226" y="3861842"/>
            <a:ext cx="5141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I am from </a:t>
            </a:r>
            <a:r>
              <a:rPr lang="tr-TR" sz="4000" b="1" u="sng" dirty="0">
                <a:solidFill>
                  <a:srgbClr val="FF0000"/>
                </a:solidFill>
              </a:rPr>
              <a:t>Turkey</a:t>
            </a:r>
            <a:r>
              <a:rPr lang="tr-TR" sz="4000" b="1" dirty="0">
                <a:solidFill>
                  <a:srgbClr val="FF0000"/>
                </a:solidFill>
              </a:rPr>
              <a:t> :</a:t>
            </a:r>
          </a:p>
        </p:txBody>
      </p:sp>
      <p:sp>
        <p:nvSpPr>
          <p:cNvPr id="13" name="Metin kutusu 12"/>
          <p:cNvSpPr txBox="1"/>
          <p:nvPr/>
        </p:nvSpPr>
        <p:spPr>
          <a:xfrm>
            <a:off x="4655046" y="3873425"/>
            <a:ext cx="72167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Ben </a:t>
            </a:r>
            <a:r>
              <a:rPr lang="tr-TR" sz="4000" b="1" u="sng" dirty="0"/>
              <a:t>Türkiye</a:t>
            </a:r>
            <a:r>
              <a:rPr lang="tr-TR" sz="4000" b="1" dirty="0"/>
              <a:t>’denim.</a:t>
            </a:r>
          </a:p>
        </p:txBody>
      </p:sp>
      <p:sp>
        <p:nvSpPr>
          <p:cNvPr id="14" name="Metin kutusu 13"/>
          <p:cNvSpPr txBox="1"/>
          <p:nvPr/>
        </p:nvSpPr>
        <p:spPr>
          <a:xfrm>
            <a:off x="478581" y="4753637"/>
            <a:ext cx="5141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He is from </a:t>
            </a:r>
            <a:r>
              <a:rPr lang="tr-TR" sz="4000" b="1" u="sng" dirty="0">
                <a:solidFill>
                  <a:srgbClr val="FF0000"/>
                </a:solidFill>
              </a:rPr>
              <a:t>Germany</a:t>
            </a:r>
            <a:r>
              <a:rPr lang="tr-TR" sz="40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15" name="Metin kutusu 14"/>
          <p:cNvSpPr txBox="1"/>
          <p:nvPr/>
        </p:nvSpPr>
        <p:spPr>
          <a:xfrm>
            <a:off x="5303118" y="4765781"/>
            <a:ext cx="72167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O </a:t>
            </a:r>
            <a:r>
              <a:rPr lang="tr-TR" sz="4000" b="1" u="sng" dirty="0"/>
              <a:t>Almanya</a:t>
            </a:r>
            <a:r>
              <a:rPr lang="tr-TR" sz="4000" b="1" dirty="0"/>
              <a:t>’dan.</a:t>
            </a:r>
          </a:p>
        </p:txBody>
      </p:sp>
      <p:sp>
        <p:nvSpPr>
          <p:cNvPr id="16" name="Metin kutusu 15"/>
          <p:cNvSpPr txBox="1"/>
          <p:nvPr/>
        </p:nvSpPr>
        <p:spPr>
          <a:xfrm>
            <a:off x="4078982" y="6456303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1712693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3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3142878" y="333450"/>
            <a:ext cx="5760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Sentences about Nationality</a:t>
            </a:r>
          </a:p>
          <a:p>
            <a:r>
              <a:rPr lang="tr-TR" sz="3200" b="1" dirty="0"/>
              <a:t>(Milliyet İsimleri ile Cümleler)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938250" y="2271569"/>
            <a:ext cx="5141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I am </a:t>
            </a:r>
            <a:r>
              <a:rPr lang="tr-TR" sz="4000" b="1" u="sng" dirty="0">
                <a:solidFill>
                  <a:srgbClr val="FF0000"/>
                </a:solidFill>
              </a:rPr>
              <a:t>Turkish</a:t>
            </a:r>
            <a:r>
              <a:rPr lang="tr-TR" sz="4000" b="1" dirty="0">
                <a:solidFill>
                  <a:srgbClr val="FF0000"/>
                </a:solidFill>
              </a:rPr>
              <a:t> :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4511030" y="2271569"/>
            <a:ext cx="72167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Ben </a:t>
            </a:r>
            <a:r>
              <a:rPr lang="tr-TR" sz="4000" b="1" u="sng" dirty="0"/>
              <a:t>Türk’</a:t>
            </a:r>
            <a:r>
              <a:rPr lang="tr-TR" sz="4000" b="1" dirty="0"/>
              <a:t>üm.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694606" y="1485578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Bu cümleler </a:t>
            </a:r>
            <a:r>
              <a:rPr lang="tr-TR" b="1" dirty="0"/>
              <a:t>Milliyet(Nationality)</a:t>
            </a:r>
            <a:r>
              <a:rPr lang="tr-TR" dirty="0"/>
              <a:t> isimleri ile kullanılır.</a:t>
            </a:r>
          </a:p>
        </p:txBody>
      </p:sp>
      <p:sp>
        <p:nvSpPr>
          <p:cNvPr id="8" name="Metin kutusu 7"/>
          <p:cNvSpPr txBox="1"/>
          <p:nvPr/>
        </p:nvSpPr>
        <p:spPr>
          <a:xfrm>
            <a:off x="478582" y="2979455"/>
            <a:ext cx="5141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He is </a:t>
            </a:r>
            <a:r>
              <a:rPr lang="tr-TR" sz="4000" b="1" u="sng" dirty="0">
                <a:solidFill>
                  <a:srgbClr val="FF0000"/>
                </a:solidFill>
              </a:rPr>
              <a:t>Japanese</a:t>
            </a:r>
            <a:r>
              <a:rPr lang="tr-TR" sz="40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9" name="Metin kutusu 8"/>
          <p:cNvSpPr txBox="1"/>
          <p:nvPr/>
        </p:nvSpPr>
        <p:spPr>
          <a:xfrm>
            <a:off x="4511030" y="2979455"/>
            <a:ext cx="72167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O </a:t>
            </a:r>
            <a:r>
              <a:rPr lang="tr-TR" sz="4000" b="1" u="sng" dirty="0"/>
              <a:t>Japon’</a:t>
            </a:r>
            <a:r>
              <a:rPr lang="tr-TR" sz="4000" b="1" dirty="0"/>
              <a:t>dur.</a:t>
            </a:r>
          </a:p>
        </p:txBody>
      </p:sp>
      <p:sp>
        <p:nvSpPr>
          <p:cNvPr id="12" name="Metin kutusu 11"/>
          <p:cNvSpPr txBox="1"/>
          <p:nvPr/>
        </p:nvSpPr>
        <p:spPr>
          <a:xfrm>
            <a:off x="722226" y="3861842"/>
            <a:ext cx="5141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Helene is </a:t>
            </a:r>
            <a:r>
              <a:rPr lang="tr-TR" sz="4000" b="1" u="sng" dirty="0">
                <a:solidFill>
                  <a:srgbClr val="FF0000"/>
                </a:solidFill>
              </a:rPr>
              <a:t>Greek</a:t>
            </a:r>
            <a:r>
              <a:rPr lang="tr-TR" sz="40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13" name="Metin kutusu 12"/>
          <p:cNvSpPr txBox="1"/>
          <p:nvPr/>
        </p:nvSpPr>
        <p:spPr>
          <a:xfrm>
            <a:off x="4655046" y="3873425"/>
            <a:ext cx="72167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Helene </a:t>
            </a:r>
            <a:r>
              <a:rPr lang="tr-TR" sz="4000" b="1" u="sng" dirty="0"/>
              <a:t>Yunan</a:t>
            </a:r>
            <a:r>
              <a:rPr lang="tr-TR" sz="4000" b="1" dirty="0"/>
              <a:t>’dır.</a:t>
            </a:r>
          </a:p>
        </p:txBody>
      </p:sp>
      <p:sp>
        <p:nvSpPr>
          <p:cNvPr id="14" name="Metin kutusu 13"/>
          <p:cNvSpPr txBox="1"/>
          <p:nvPr/>
        </p:nvSpPr>
        <p:spPr>
          <a:xfrm>
            <a:off x="882197" y="4765781"/>
            <a:ext cx="5141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Gina is </a:t>
            </a:r>
            <a:r>
              <a:rPr lang="tr-TR" sz="4000" b="1" u="sng" dirty="0">
                <a:solidFill>
                  <a:srgbClr val="FF0000"/>
                </a:solidFill>
              </a:rPr>
              <a:t>Italian</a:t>
            </a:r>
            <a:r>
              <a:rPr lang="tr-TR" sz="40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15" name="Metin kutusu 14"/>
          <p:cNvSpPr txBox="1"/>
          <p:nvPr/>
        </p:nvSpPr>
        <p:spPr>
          <a:xfrm>
            <a:off x="4791076" y="4765220"/>
            <a:ext cx="72167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Gina </a:t>
            </a:r>
            <a:r>
              <a:rPr lang="tr-TR" sz="4000" b="1" u="sng" dirty="0"/>
              <a:t>İtalyan</a:t>
            </a:r>
            <a:r>
              <a:rPr lang="tr-TR" sz="4000" b="1" dirty="0"/>
              <a:t>’dır.</a:t>
            </a:r>
          </a:p>
        </p:txBody>
      </p:sp>
      <p:sp>
        <p:nvSpPr>
          <p:cNvPr id="16" name="Metin kutusu 15"/>
          <p:cNvSpPr txBox="1"/>
          <p:nvPr/>
        </p:nvSpPr>
        <p:spPr>
          <a:xfrm>
            <a:off x="4078982" y="6456303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1291991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3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3142878" y="333450"/>
            <a:ext cx="5760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Sentences about Language</a:t>
            </a:r>
          </a:p>
          <a:p>
            <a:r>
              <a:rPr lang="tr-TR" sz="3200" b="1" dirty="0"/>
              <a:t>(Dil İsimleri ile Cümleler)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190550" y="1424787"/>
            <a:ext cx="51707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rgbClr val="FF0000"/>
                </a:solidFill>
              </a:rPr>
              <a:t>How many languages do you speak?: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5367596" y="1678609"/>
            <a:ext cx="648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Sen kaç tane dil konuşursun?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196830" y="2905652"/>
            <a:ext cx="51707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rgbClr val="FF0000"/>
                </a:solidFill>
              </a:rPr>
              <a:t>Three. I speak </a:t>
            </a:r>
            <a:r>
              <a:rPr lang="tr-TR" sz="4000" b="1" u="sng" dirty="0">
                <a:solidFill>
                  <a:srgbClr val="FF0000"/>
                </a:solidFill>
              </a:rPr>
              <a:t>Chinese</a:t>
            </a:r>
            <a:r>
              <a:rPr lang="tr-TR" sz="4000" b="1" dirty="0">
                <a:solidFill>
                  <a:srgbClr val="FF0000"/>
                </a:solidFill>
              </a:rPr>
              <a:t>, </a:t>
            </a:r>
            <a:r>
              <a:rPr lang="tr-TR" sz="4000" b="1" u="sng" dirty="0">
                <a:solidFill>
                  <a:srgbClr val="FF0000"/>
                </a:solidFill>
              </a:rPr>
              <a:t>Turkish</a:t>
            </a:r>
            <a:r>
              <a:rPr lang="tr-TR" sz="4000" b="1" dirty="0">
                <a:solidFill>
                  <a:srgbClr val="FF0000"/>
                </a:solidFill>
              </a:rPr>
              <a:t> and </a:t>
            </a:r>
            <a:r>
              <a:rPr lang="tr-TR" sz="4000" b="1" u="sng" dirty="0">
                <a:solidFill>
                  <a:srgbClr val="FF0000"/>
                </a:solidFill>
              </a:rPr>
              <a:t>Indian</a:t>
            </a:r>
            <a:r>
              <a:rPr lang="tr-TR" sz="40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5367596" y="2947693"/>
            <a:ext cx="6480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Üç tane. Ben </a:t>
            </a:r>
            <a:r>
              <a:rPr lang="tr-TR" sz="4000" b="1" u="sng" dirty="0"/>
              <a:t>Çince</a:t>
            </a:r>
            <a:r>
              <a:rPr lang="tr-TR" sz="4000" b="1" dirty="0"/>
              <a:t>, </a:t>
            </a:r>
            <a:r>
              <a:rPr lang="tr-TR" sz="4000" b="1" u="sng" dirty="0"/>
              <a:t>Türkçe</a:t>
            </a:r>
            <a:r>
              <a:rPr lang="tr-TR" sz="4000" b="1" dirty="0"/>
              <a:t> ve </a:t>
            </a:r>
            <a:r>
              <a:rPr lang="tr-TR" sz="4000" b="1" u="sng" dirty="0"/>
              <a:t>Hintçe</a:t>
            </a:r>
            <a:r>
              <a:rPr lang="tr-TR" sz="4000" b="1" dirty="0"/>
              <a:t> konuşurum.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406574" y="4489392"/>
            <a:ext cx="51707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rgbClr val="FF0000"/>
                </a:solidFill>
              </a:rPr>
              <a:t>Satoshi speaks </a:t>
            </a:r>
            <a:r>
              <a:rPr lang="tr-TR" sz="4000" b="1" u="sng" dirty="0">
                <a:solidFill>
                  <a:srgbClr val="FF0000"/>
                </a:solidFill>
              </a:rPr>
              <a:t>Japanese</a:t>
            </a:r>
            <a:r>
              <a:rPr lang="tr-TR" sz="4000" b="1" dirty="0">
                <a:solidFill>
                  <a:srgbClr val="FF0000"/>
                </a:solidFill>
              </a:rPr>
              <a:t> and </a:t>
            </a:r>
            <a:r>
              <a:rPr lang="tr-TR" sz="4000" b="1" u="sng" dirty="0">
                <a:solidFill>
                  <a:srgbClr val="FF0000"/>
                </a:solidFill>
              </a:rPr>
              <a:t>English</a:t>
            </a:r>
            <a:r>
              <a:rPr lang="tr-TR" sz="40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8" name="Metin kutusu 7"/>
          <p:cNvSpPr txBox="1"/>
          <p:nvPr/>
        </p:nvSpPr>
        <p:spPr>
          <a:xfrm>
            <a:off x="5523960" y="4489391"/>
            <a:ext cx="6480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Satoshi </a:t>
            </a:r>
            <a:r>
              <a:rPr lang="tr-TR" sz="4000" b="1" u="sng" dirty="0"/>
              <a:t>Japonca</a:t>
            </a:r>
            <a:r>
              <a:rPr lang="tr-TR" sz="4000" b="1" dirty="0"/>
              <a:t> ve </a:t>
            </a:r>
            <a:r>
              <a:rPr lang="tr-TR" sz="4000" b="1" u="sng" dirty="0"/>
              <a:t>İngilizce</a:t>
            </a:r>
            <a:r>
              <a:rPr lang="tr-TR" sz="4000" b="1" dirty="0"/>
              <a:t> konuşur.</a:t>
            </a:r>
          </a:p>
        </p:txBody>
      </p:sp>
      <p:cxnSp>
        <p:nvCxnSpPr>
          <p:cNvPr id="10" name="Düz Bağlayıcı 9"/>
          <p:cNvCxnSpPr/>
          <p:nvPr/>
        </p:nvCxnSpPr>
        <p:spPr>
          <a:xfrm>
            <a:off x="287139" y="4365898"/>
            <a:ext cx="11657766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Bağlayıcı 11"/>
          <p:cNvCxnSpPr/>
          <p:nvPr/>
        </p:nvCxnSpPr>
        <p:spPr>
          <a:xfrm>
            <a:off x="287139" y="2865805"/>
            <a:ext cx="11657766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etin kutusu 12"/>
          <p:cNvSpPr txBox="1"/>
          <p:nvPr/>
        </p:nvSpPr>
        <p:spPr>
          <a:xfrm>
            <a:off x="4078982" y="6456303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3329071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2566814" y="189434"/>
            <a:ext cx="73171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Sentences about School </a:t>
            </a:r>
          </a:p>
          <a:p>
            <a:pPr algn="ctr"/>
            <a:r>
              <a:rPr lang="tr-TR" sz="3200" b="1" dirty="0"/>
              <a:t>(Okul hakkında Cümleler)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493068" y="2493690"/>
            <a:ext cx="5141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Where do you study? :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5398949" y="2493690"/>
            <a:ext cx="5648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Nerede okuyorsun?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910630" y="3933849"/>
            <a:ext cx="51410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I study at Akköprü Secondary School: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5159102" y="3933850"/>
            <a:ext cx="56485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Akköprü Ortaokulu’nda okuyorum.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4078982" y="6456303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3806562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Belirtme Çizgisi 1"/>
          <p:cNvSpPr/>
          <p:nvPr/>
        </p:nvSpPr>
        <p:spPr>
          <a:xfrm>
            <a:off x="262558" y="765498"/>
            <a:ext cx="6756832" cy="5904656"/>
          </a:xfrm>
          <a:prstGeom prst="wedgeRectCallout">
            <a:avLst>
              <a:gd name="adj1" fmla="val 65363"/>
              <a:gd name="adj2" fmla="val 6370"/>
            </a:avLst>
          </a:prstGeom>
          <a:ln w="57150"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" name="Metin kutusu 2"/>
          <p:cNvSpPr txBox="1"/>
          <p:nvPr/>
        </p:nvSpPr>
        <p:spPr>
          <a:xfrm>
            <a:off x="434283" y="1178221"/>
            <a:ext cx="583264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Hello,</a:t>
            </a:r>
          </a:p>
          <a:p>
            <a:endParaRPr lang="tr-TR" sz="3200" b="1" dirty="0"/>
          </a:p>
          <a:p>
            <a:r>
              <a:rPr lang="tr-TR" sz="3200" b="1" dirty="0"/>
              <a:t>My name is </a:t>
            </a:r>
            <a:r>
              <a:rPr lang="tr-TR" sz="3200" b="1" dirty="0">
                <a:solidFill>
                  <a:srgbClr val="FF0000"/>
                </a:solidFill>
              </a:rPr>
              <a:t>Mary</a:t>
            </a:r>
            <a:r>
              <a:rPr lang="tr-TR" sz="3200" b="1" dirty="0"/>
              <a:t>. </a:t>
            </a:r>
          </a:p>
          <a:p>
            <a:endParaRPr lang="tr-TR" sz="3200" b="1" dirty="0"/>
          </a:p>
          <a:p>
            <a:r>
              <a:rPr lang="tr-TR" sz="3200" b="1" dirty="0"/>
              <a:t>I’m </a:t>
            </a:r>
            <a:r>
              <a:rPr lang="tr-TR" sz="3200" b="1" dirty="0">
                <a:solidFill>
                  <a:srgbClr val="FF0000"/>
                </a:solidFill>
              </a:rPr>
              <a:t>German</a:t>
            </a:r>
            <a:r>
              <a:rPr lang="tr-TR" sz="3200" b="1" dirty="0"/>
              <a:t>. </a:t>
            </a:r>
          </a:p>
          <a:p>
            <a:endParaRPr lang="tr-TR" sz="3200" b="1" dirty="0"/>
          </a:p>
          <a:p>
            <a:r>
              <a:rPr lang="tr-TR" sz="3200" b="1" dirty="0"/>
              <a:t>I live in </a:t>
            </a:r>
            <a:r>
              <a:rPr lang="tr-TR" sz="3200" b="1" dirty="0">
                <a:solidFill>
                  <a:srgbClr val="FF0000"/>
                </a:solidFill>
              </a:rPr>
              <a:t>Turkey</a:t>
            </a:r>
            <a:r>
              <a:rPr lang="tr-TR" sz="3200" b="1" dirty="0"/>
              <a:t>.</a:t>
            </a:r>
          </a:p>
          <a:p>
            <a:endParaRPr lang="tr-TR" sz="3200" b="1" dirty="0"/>
          </a:p>
          <a:p>
            <a:r>
              <a:rPr lang="tr-TR" sz="3200" b="1" dirty="0"/>
              <a:t>I speak </a:t>
            </a:r>
            <a:r>
              <a:rPr lang="tr-TR" sz="3200" b="1" dirty="0">
                <a:solidFill>
                  <a:srgbClr val="FF0000"/>
                </a:solidFill>
              </a:rPr>
              <a:t>German</a:t>
            </a:r>
            <a:r>
              <a:rPr lang="tr-TR" sz="3200" b="1" dirty="0"/>
              <a:t> and </a:t>
            </a:r>
            <a:r>
              <a:rPr lang="tr-TR" sz="3200" b="1" dirty="0">
                <a:solidFill>
                  <a:srgbClr val="FF0000"/>
                </a:solidFill>
              </a:rPr>
              <a:t>Turkish</a:t>
            </a:r>
            <a:r>
              <a:rPr lang="tr-TR" sz="3200" b="1" dirty="0"/>
              <a:t>.</a:t>
            </a:r>
          </a:p>
          <a:p>
            <a:endParaRPr lang="tr-TR" sz="3200" b="1" dirty="0"/>
          </a:p>
        </p:txBody>
      </p:sp>
      <p:sp>
        <p:nvSpPr>
          <p:cNvPr id="4" name="Metin kutusu 3"/>
          <p:cNvSpPr txBox="1"/>
          <p:nvPr/>
        </p:nvSpPr>
        <p:spPr>
          <a:xfrm>
            <a:off x="334566" y="81309"/>
            <a:ext cx="11537999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b="1" i="1" dirty="0"/>
              <a:t>Let’s translate the sentences below. (Hadi aşağıdaki cümleleri çevirelim.)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1650829" y="1216867"/>
            <a:ext cx="4896544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Merhaba,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3654415" y="2164178"/>
            <a:ext cx="2612516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Benim adım </a:t>
            </a:r>
            <a:r>
              <a:rPr lang="tr-TR" b="1" dirty="0">
                <a:solidFill>
                  <a:srgbClr val="FF0000"/>
                </a:solidFill>
              </a:rPr>
              <a:t>Mary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2854846" y="3187963"/>
            <a:ext cx="3816424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Ben </a:t>
            </a:r>
            <a:r>
              <a:rPr lang="tr-TR" b="1" dirty="0">
                <a:solidFill>
                  <a:srgbClr val="FF0000"/>
                </a:solidFill>
              </a:rPr>
              <a:t>Alman</a:t>
            </a:r>
            <a:r>
              <a:rPr lang="tr-TR" b="1" dirty="0">
                <a:solidFill>
                  <a:schemeClr val="bg1"/>
                </a:solidFill>
              </a:rPr>
              <a:t>ım.</a:t>
            </a:r>
          </a:p>
        </p:txBody>
      </p:sp>
      <p:sp>
        <p:nvSpPr>
          <p:cNvPr id="8" name="Metin kutusu 7"/>
          <p:cNvSpPr txBox="1"/>
          <p:nvPr/>
        </p:nvSpPr>
        <p:spPr>
          <a:xfrm>
            <a:off x="3202966" y="4149874"/>
            <a:ext cx="3816424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Ben </a:t>
            </a:r>
            <a:r>
              <a:rPr lang="tr-TR" b="1" dirty="0">
                <a:solidFill>
                  <a:srgbClr val="FF0000"/>
                </a:solidFill>
              </a:rPr>
              <a:t>Türkiye</a:t>
            </a:r>
            <a:r>
              <a:rPr lang="tr-TR" b="1" dirty="0">
                <a:solidFill>
                  <a:schemeClr val="bg1"/>
                </a:solidFill>
              </a:rPr>
              <a:t>’de yaşıyorum.</a:t>
            </a:r>
          </a:p>
        </p:txBody>
      </p:sp>
      <p:sp>
        <p:nvSpPr>
          <p:cNvPr id="9" name="Metin kutusu 8"/>
          <p:cNvSpPr txBox="1"/>
          <p:nvPr/>
        </p:nvSpPr>
        <p:spPr>
          <a:xfrm>
            <a:off x="633485" y="5748719"/>
            <a:ext cx="5868652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Ben </a:t>
            </a:r>
            <a:r>
              <a:rPr lang="tr-TR" b="1" dirty="0">
                <a:solidFill>
                  <a:srgbClr val="FF0000"/>
                </a:solidFill>
              </a:rPr>
              <a:t>Almanca</a:t>
            </a:r>
            <a:r>
              <a:rPr lang="tr-TR" b="1" dirty="0">
                <a:solidFill>
                  <a:schemeClr val="bg1"/>
                </a:solidFill>
              </a:rPr>
              <a:t> ve </a:t>
            </a:r>
            <a:r>
              <a:rPr lang="tr-TR" b="1" dirty="0">
                <a:solidFill>
                  <a:srgbClr val="FF3F3F"/>
                </a:solidFill>
              </a:rPr>
              <a:t>Türkçe</a:t>
            </a:r>
            <a:r>
              <a:rPr lang="tr-TR" b="1" dirty="0">
                <a:solidFill>
                  <a:schemeClr val="bg1"/>
                </a:solidFill>
              </a:rPr>
              <a:t> konuşurum.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7679382" y="6457443"/>
            <a:ext cx="3816424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4282686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4078982" y="6456303"/>
            <a:ext cx="3816424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  <p:sp>
        <p:nvSpPr>
          <p:cNvPr id="3" name="Dikdörtgen Belirtme Çizgisi 2"/>
          <p:cNvSpPr/>
          <p:nvPr/>
        </p:nvSpPr>
        <p:spPr>
          <a:xfrm>
            <a:off x="118542" y="990595"/>
            <a:ext cx="6984776" cy="4558336"/>
          </a:xfrm>
          <a:prstGeom prst="wedgeRectCallout">
            <a:avLst>
              <a:gd name="adj1" fmla="val 54965"/>
              <a:gd name="adj2" fmla="val 20136"/>
            </a:avLst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406574" y="1269554"/>
            <a:ext cx="64087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dirty="0"/>
              <a:t>This is </a:t>
            </a:r>
            <a:r>
              <a:rPr lang="tr-TR" sz="3600" b="1" dirty="0">
                <a:solidFill>
                  <a:srgbClr val="FF0000"/>
                </a:solidFill>
              </a:rPr>
              <a:t>Emre</a:t>
            </a:r>
            <a:r>
              <a:rPr lang="tr-TR" sz="3600" dirty="0"/>
              <a:t>.</a:t>
            </a:r>
          </a:p>
          <a:p>
            <a:endParaRPr lang="tr-TR" sz="3600" dirty="0"/>
          </a:p>
          <a:p>
            <a:r>
              <a:rPr lang="tr-TR" sz="3600" dirty="0"/>
              <a:t>He is </a:t>
            </a:r>
            <a:r>
              <a:rPr lang="tr-TR" sz="3600" b="1" dirty="0"/>
              <a:t>Turkey / Turkish</a:t>
            </a:r>
            <a:r>
              <a:rPr lang="tr-TR" sz="3600" dirty="0"/>
              <a:t>.</a:t>
            </a:r>
          </a:p>
          <a:p>
            <a:endParaRPr lang="tr-TR" sz="3600" dirty="0"/>
          </a:p>
          <a:p>
            <a:r>
              <a:rPr lang="tr-TR" sz="3600" dirty="0"/>
              <a:t>He speaks Turkish, English and </a:t>
            </a:r>
            <a:r>
              <a:rPr lang="tr-TR" sz="3600" b="1" dirty="0"/>
              <a:t>Japan / Japanese.</a:t>
            </a:r>
            <a:r>
              <a:rPr lang="tr-TR" sz="3600" dirty="0"/>
              <a:t> 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334566" y="81309"/>
            <a:ext cx="11537999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b="1" i="1" dirty="0"/>
              <a:t>Circle the correct word. (Doğru kelimeyi yuvarlak içine alınız.)</a:t>
            </a:r>
          </a:p>
        </p:txBody>
      </p:sp>
      <p:sp>
        <p:nvSpPr>
          <p:cNvPr id="7" name="Oval 6"/>
          <p:cNvSpPr/>
          <p:nvPr/>
        </p:nvSpPr>
        <p:spPr>
          <a:xfrm>
            <a:off x="2998862" y="2385110"/>
            <a:ext cx="1728192" cy="59260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8" name="Oval 7"/>
          <p:cNvSpPr/>
          <p:nvPr/>
        </p:nvSpPr>
        <p:spPr>
          <a:xfrm>
            <a:off x="1877186" y="4093270"/>
            <a:ext cx="1985772" cy="59260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09120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4078982" y="6456303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  <p:sp>
        <p:nvSpPr>
          <p:cNvPr id="4" name="Dikdörtgen Belirtme Çizgisi 3"/>
          <p:cNvSpPr/>
          <p:nvPr/>
        </p:nvSpPr>
        <p:spPr>
          <a:xfrm>
            <a:off x="118542" y="983586"/>
            <a:ext cx="6984776" cy="4558336"/>
          </a:xfrm>
          <a:prstGeom prst="wedgeRectCallout">
            <a:avLst>
              <a:gd name="adj1" fmla="val 54965"/>
              <a:gd name="adj2" fmla="val 20136"/>
            </a:avLst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262558" y="1413570"/>
            <a:ext cx="64087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dirty="0"/>
              <a:t>This is </a:t>
            </a:r>
            <a:r>
              <a:rPr lang="tr-TR" sz="3600" b="1" dirty="0">
                <a:solidFill>
                  <a:srgbClr val="FF0000"/>
                </a:solidFill>
              </a:rPr>
              <a:t>Meera</a:t>
            </a:r>
            <a:r>
              <a:rPr lang="tr-TR" sz="3600" dirty="0"/>
              <a:t>.</a:t>
            </a:r>
          </a:p>
          <a:p>
            <a:endParaRPr lang="tr-TR" sz="3600" dirty="0"/>
          </a:p>
          <a:p>
            <a:r>
              <a:rPr lang="tr-TR" sz="3600" dirty="0"/>
              <a:t>She is from </a:t>
            </a:r>
            <a:r>
              <a:rPr lang="tr-TR" sz="3600" b="1" dirty="0"/>
              <a:t>India / Indian</a:t>
            </a:r>
            <a:r>
              <a:rPr lang="tr-TR" sz="3600" dirty="0"/>
              <a:t>.</a:t>
            </a:r>
          </a:p>
          <a:p>
            <a:endParaRPr lang="tr-TR" sz="3600" dirty="0"/>
          </a:p>
          <a:p>
            <a:r>
              <a:rPr lang="tr-TR" sz="3600" dirty="0"/>
              <a:t>He speaks Indian and </a:t>
            </a:r>
            <a:r>
              <a:rPr lang="tr-TR" sz="3600" b="1" dirty="0"/>
              <a:t>England / English.</a:t>
            </a:r>
            <a:r>
              <a:rPr lang="tr-TR" sz="3600" dirty="0"/>
              <a:t> 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334566" y="81309"/>
            <a:ext cx="11537999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b="1" i="1" dirty="0"/>
              <a:t>Circle the correct word. (Doğru kelimeyi yuvarlak içine alınız.)</a:t>
            </a:r>
          </a:p>
        </p:txBody>
      </p:sp>
      <p:sp>
        <p:nvSpPr>
          <p:cNvPr id="7" name="Oval 6"/>
          <p:cNvSpPr/>
          <p:nvPr/>
        </p:nvSpPr>
        <p:spPr>
          <a:xfrm>
            <a:off x="2422798" y="2529126"/>
            <a:ext cx="1188132" cy="59260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8" name="Oval 7"/>
          <p:cNvSpPr/>
          <p:nvPr/>
        </p:nvSpPr>
        <p:spPr>
          <a:xfrm>
            <a:off x="118542" y="4237286"/>
            <a:ext cx="1800200" cy="59260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9" name="Metin kutusu 8"/>
          <p:cNvSpPr txBox="1"/>
          <p:nvPr/>
        </p:nvSpPr>
        <p:spPr>
          <a:xfrm>
            <a:off x="4231382" y="6459478"/>
            <a:ext cx="3816424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142712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4078982" y="6456303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334566" y="81309"/>
            <a:ext cx="11537999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b="1" i="1" dirty="0"/>
              <a:t>Circle the correct word. (Doğru kelimeyi yuvarlak içine alınız.)</a:t>
            </a:r>
          </a:p>
        </p:txBody>
      </p:sp>
      <p:sp>
        <p:nvSpPr>
          <p:cNvPr id="4" name="Dikdörtgen Belirtme Çizgisi 3"/>
          <p:cNvSpPr/>
          <p:nvPr/>
        </p:nvSpPr>
        <p:spPr>
          <a:xfrm>
            <a:off x="118542" y="983586"/>
            <a:ext cx="6984776" cy="4558336"/>
          </a:xfrm>
          <a:prstGeom prst="wedgeRectCallout">
            <a:avLst>
              <a:gd name="adj1" fmla="val 54965"/>
              <a:gd name="adj2" fmla="val 20136"/>
            </a:avLst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262558" y="1413570"/>
            <a:ext cx="64087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dirty="0"/>
              <a:t>This is </a:t>
            </a:r>
            <a:r>
              <a:rPr lang="tr-TR" sz="3600" b="1" dirty="0">
                <a:solidFill>
                  <a:srgbClr val="FF0000"/>
                </a:solidFill>
              </a:rPr>
              <a:t>Jose</a:t>
            </a:r>
            <a:r>
              <a:rPr lang="tr-TR" sz="3600" dirty="0"/>
              <a:t>.</a:t>
            </a:r>
          </a:p>
          <a:p>
            <a:endParaRPr lang="tr-TR" sz="3600" dirty="0"/>
          </a:p>
          <a:p>
            <a:r>
              <a:rPr lang="tr-TR" sz="3600" dirty="0"/>
              <a:t>He is </a:t>
            </a:r>
            <a:r>
              <a:rPr lang="tr-TR" sz="3600" b="1" dirty="0"/>
              <a:t>Spain / Spanish</a:t>
            </a:r>
            <a:r>
              <a:rPr lang="tr-TR" sz="3600" dirty="0"/>
              <a:t>.</a:t>
            </a:r>
          </a:p>
          <a:p>
            <a:endParaRPr lang="tr-TR" sz="3600" dirty="0"/>
          </a:p>
          <a:p>
            <a:r>
              <a:rPr lang="tr-TR" sz="3600" dirty="0"/>
              <a:t>He lives in </a:t>
            </a:r>
            <a:r>
              <a:rPr lang="tr-TR" sz="3600" b="1" dirty="0"/>
              <a:t>Turkey / Turkish.</a:t>
            </a:r>
            <a:r>
              <a:rPr lang="tr-TR" sz="3600" dirty="0"/>
              <a:t> </a:t>
            </a:r>
          </a:p>
        </p:txBody>
      </p:sp>
      <p:sp>
        <p:nvSpPr>
          <p:cNvPr id="6" name="Oval 5"/>
          <p:cNvSpPr/>
          <p:nvPr/>
        </p:nvSpPr>
        <p:spPr>
          <a:xfrm>
            <a:off x="2510876" y="2529126"/>
            <a:ext cx="1962218" cy="59260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7" name="Oval 6"/>
          <p:cNvSpPr/>
          <p:nvPr/>
        </p:nvSpPr>
        <p:spPr>
          <a:xfrm>
            <a:off x="2206774" y="3573810"/>
            <a:ext cx="1584176" cy="70208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8" name="Metin kutusu 7"/>
          <p:cNvSpPr txBox="1"/>
          <p:nvPr/>
        </p:nvSpPr>
        <p:spPr>
          <a:xfrm>
            <a:off x="4252114" y="6487272"/>
            <a:ext cx="3816424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2309120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E11D8BA3-C743-73C2-6FB3-EFD80AFF0382}"/>
              </a:ext>
            </a:extLst>
          </p:cNvPr>
          <p:cNvSpPr txBox="1"/>
          <p:nvPr/>
        </p:nvSpPr>
        <p:spPr>
          <a:xfrm>
            <a:off x="309102" y="3429794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i="1" dirty="0"/>
              <a:t>Konu ile ilgili oyuna aşağıdaki linkten ulaşabilirsiniz: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1DEE3CCB-50B6-947F-EACA-8033AFBC871B}"/>
              </a:ext>
            </a:extLst>
          </p:cNvPr>
          <p:cNvSpPr txBox="1"/>
          <p:nvPr/>
        </p:nvSpPr>
        <p:spPr>
          <a:xfrm>
            <a:off x="334566" y="4077866"/>
            <a:ext cx="10585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hlinkClick r:id="rId3"/>
              </a:rPr>
              <a:t>https://www.egetolgayaltinay.com/lessons/38</a:t>
            </a:r>
            <a:r>
              <a:rPr lang="tr-TR" dirty="0"/>
              <a:t> 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2B9D771D-7EFF-C485-D43A-345951EAF349}"/>
              </a:ext>
            </a:extLst>
          </p:cNvPr>
          <p:cNvSpPr txBox="1"/>
          <p:nvPr/>
        </p:nvSpPr>
        <p:spPr>
          <a:xfrm>
            <a:off x="4078982" y="6456303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  <p:pic>
        <p:nvPicPr>
          <p:cNvPr id="7" name="Resim 6">
            <a:hlinkClick r:id="rId3"/>
            <a:extLst>
              <a:ext uri="{FF2B5EF4-FFF2-40B4-BE49-F238E27FC236}">
                <a16:creationId xmlns:a16="http://schemas.microsoft.com/office/drawing/2014/main" id="{42A2FB85-6768-D40E-EA7A-9054EADEB6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406" y="2434977"/>
            <a:ext cx="3285778" cy="32857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261656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4078982" y="6456303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478582" y="3789834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Art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3430910" y="3824543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Music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6237715" y="3825231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Science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8543477" y="3893430"/>
            <a:ext cx="36469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P. E.</a:t>
            </a:r>
          </a:p>
          <a:p>
            <a:pPr algn="ctr"/>
            <a:r>
              <a:rPr lang="tr-TR" sz="3200" b="1" dirty="0"/>
              <a:t>(</a:t>
            </a:r>
            <a:r>
              <a:rPr lang="tr-TR" sz="3200" b="1" dirty="0" err="1"/>
              <a:t>Physical</a:t>
            </a:r>
            <a:r>
              <a:rPr lang="tr-TR" sz="3200" b="1" dirty="0"/>
              <a:t> </a:t>
            </a:r>
            <a:r>
              <a:rPr lang="tr-TR" sz="3200" b="1" dirty="0" err="1"/>
              <a:t>Education</a:t>
            </a:r>
            <a:r>
              <a:rPr lang="tr-TR" sz="3200" b="1" dirty="0"/>
              <a:t>)</a:t>
            </a:r>
          </a:p>
          <a:p>
            <a:pPr algn="ctr"/>
            <a:endParaRPr lang="tr-TR" sz="3200" b="1" dirty="0"/>
          </a:p>
        </p:txBody>
      </p:sp>
      <p:sp>
        <p:nvSpPr>
          <p:cNvPr id="8" name="Metin kutusu 7"/>
          <p:cNvSpPr txBox="1"/>
          <p:nvPr/>
        </p:nvSpPr>
        <p:spPr>
          <a:xfrm>
            <a:off x="478582" y="4456321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/>
              <a:t>(Resim)</a:t>
            </a:r>
            <a:endParaRPr lang="tr-TR" sz="3200" dirty="0"/>
          </a:p>
        </p:txBody>
      </p:sp>
      <p:sp>
        <p:nvSpPr>
          <p:cNvPr id="9" name="Metin kutusu 8"/>
          <p:cNvSpPr txBox="1"/>
          <p:nvPr/>
        </p:nvSpPr>
        <p:spPr>
          <a:xfrm>
            <a:off x="3430910" y="4490699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/>
              <a:t>(Müzik)</a:t>
            </a:r>
            <a:endParaRPr lang="tr-TR" sz="3200" dirty="0"/>
          </a:p>
        </p:txBody>
      </p:sp>
      <p:sp>
        <p:nvSpPr>
          <p:cNvPr id="10" name="Metin kutusu 9"/>
          <p:cNvSpPr txBox="1"/>
          <p:nvPr/>
        </p:nvSpPr>
        <p:spPr>
          <a:xfrm>
            <a:off x="5987194" y="4490699"/>
            <a:ext cx="2556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/>
              <a:t>(Fen Bilimleri)</a:t>
            </a:r>
            <a:endParaRPr lang="tr-TR" sz="3200" dirty="0"/>
          </a:p>
        </p:txBody>
      </p:sp>
      <p:sp>
        <p:nvSpPr>
          <p:cNvPr id="11" name="Metin kutusu 10"/>
          <p:cNvSpPr txBox="1"/>
          <p:nvPr/>
        </p:nvSpPr>
        <p:spPr>
          <a:xfrm>
            <a:off x="8831510" y="5013919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/>
              <a:t>(Beden Eğitimi)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3622106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4078982" y="6456303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478582" y="3789834"/>
            <a:ext cx="19442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Language Class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3430910" y="3824543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Maths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6237715" y="3825231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History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8543477" y="3893430"/>
            <a:ext cx="36469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1.Social Studies</a:t>
            </a:r>
          </a:p>
          <a:p>
            <a:pPr algn="ctr"/>
            <a:r>
              <a:rPr lang="tr-TR" sz="3200" b="1" dirty="0"/>
              <a:t>2.Geography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147417" y="4867052"/>
            <a:ext cx="27363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/>
              <a:t>(Yabancı Dil Dersi)</a:t>
            </a:r>
            <a:endParaRPr lang="tr-TR" sz="3200" dirty="0"/>
          </a:p>
        </p:txBody>
      </p:sp>
      <p:sp>
        <p:nvSpPr>
          <p:cNvPr id="8" name="Metin kutusu 7"/>
          <p:cNvSpPr txBox="1"/>
          <p:nvPr/>
        </p:nvSpPr>
        <p:spPr>
          <a:xfrm>
            <a:off x="3142878" y="4490699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/>
              <a:t>(Matematik)</a:t>
            </a:r>
            <a:endParaRPr lang="tr-TR" sz="3200" dirty="0"/>
          </a:p>
        </p:txBody>
      </p:sp>
      <p:sp>
        <p:nvSpPr>
          <p:cNvPr id="9" name="Metin kutusu 8"/>
          <p:cNvSpPr txBox="1"/>
          <p:nvPr/>
        </p:nvSpPr>
        <p:spPr>
          <a:xfrm>
            <a:off x="5987194" y="4490699"/>
            <a:ext cx="2556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/>
              <a:t>(Tarih)</a:t>
            </a:r>
            <a:endParaRPr lang="tr-TR" sz="3200" dirty="0"/>
          </a:p>
        </p:txBody>
      </p:sp>
      <p:sp>
        <p:nvSpPr>
          <p:cNvPr id="10" name="Metin kutusu 9"/>
          <p:cNvSpPr txBox="1"/>
          <p:nvPr/>
        </p:nvSpPr>
        <p:spPr>
          <a:xfrm>
            <a:off x="8818772" y="5082495"/>
            <a:ext cx="30963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/>
              <a:t>(1.Sosyal Bilgiler)</a:t>
            </a:r>
          </a:p>
          <a:p>
            <a:pPr algn="ctr"/>
            <a:r>
              <a:rPr lang="tr-TR" sz="2800" dirty="0"/>
              <a:t>(2.Coğrafya)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43799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E11D8BA3-C743-73C2-6FB3-EFD80AFF0382}"/>
              </a:ext>
            </a:extLst>
          </p:cNvPr>
          <p:cNvSpPr txBox="1"/>
          <p:nvPr/>
        </p:nvSpPr>
        <p:spPr>
          <a:xfrm>
            <a:off x="309102" y="3429794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i="1" dirty="0"/>
              <a:t>Konu ile ilgili oyuna aşağıdaki linkten ulaşabilirsiniz: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1DEE3CCB-50B6-947F-EACA-8033AFBC871B}"/>
              </a:ext>
            </a:extLst>
          </p:cNvPr>
          <p:cNvSpPr txBox="1"/>
          <p:nvPr/>
        </p:nvSpPr>
        <p:spPr>
          <a:xfrm>
            <a:off x="334566" y="4077866"/>
            <a:ext cx="10585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hlinkClick r:id="rId3"/>
              </a:rPr>
              <a:t>https://www.egetolgayaltinay.com/lessons/39</a:t>
            </a:r>
            <a:r>
              <a:rPr lang="tr-TR" dirty="0"/>
              <a:t> </a:t>
            </a:r>
          </a:p>
        </p:txBody>
      </p:sp>
      <p:pic>
        <p:nvPicPr>
          <p:cNvPr id="5" name="Resim 4">
            <a:hlinkClick r:id="rId3"/>
            <a:extLst>
              <a:ext uri="{FF2B5EF4-FFF2-40B4-BE49-F238E27FC236}">
                <a16:creationId xmlns:a16="http://schemas.microsoft.com/office/drawing/2014/main" id="{055926C8-B6F2-5EA3-BE6B-272E4A5EB7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414" y="2651001"/>
            <a:ext cx="2853730" cy="28537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2B9D771D-7EFF-C485-D43A-345951EAF349}"/>
              </a:ext>
            </a:extLst>
          </p:cNvPr>
          <p:cNvSpPr txBox="1"/>
          <p:nvPr/>
        </p:nvSpPr>
        <p:spPr>
          <a:xfrm>
            <a:off x="4078982" y="6456303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280497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2566814" y="189434"/>
            <a:ext cx="73171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Sentences about Classes</a:t>
            </a:r>
          </a:p>
          <a:p>
            <a:pPr algn="ctr"/>
            <a:r>
              <a:rPr lang="tr-TR" sz="3200" b="1" dirty="0"/>
              <a:t>(Ders İsimleri hakkında Cümleler)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376610" y="1685240"/>
            <a:ext cx="60196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What are your favorite classes?: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2566814" y="2300793"/>
            <a:ext cx="5648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En sevdiğin dersler nedir?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378962" y="3717826"/>
            <a:ext cx="51410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I like Language Class and P.E.: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4912645" y="3717826"/>
            <a:ext cx="56485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Yabancı Dil Dersini ve Beden Eğitimini Severim.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4078982" y="6456303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13384978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4078982" y="6456303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  <p:sp>
        <p:nvSpPr>
          <p:cNvPr id="3" name="Dikdörtgen Belirtme Çizgisi 2"/>
          <p:cNvSpPr/>
          <p:nvPr/>
        </p:nvSpPr>
        <p:spPr>
          <a:xfrm>
            <a:off x="2494805" y="117426"/>
            <a:ext cx="3104647" cy="4320480"/>
          </a:xfrm>
          <a:prstGeom prst="wedgeRectCallout">
            <a:avLst>
              <a:gd name="adj1" fmla="val -58450"/>
              <a:gd name="adj2" fmla="val 31857"/>
            </a:avLst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2638822" y="621482"/>
            <a:ext cx="296063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Hello everyone,</a:t>
            </a:r>
          </a:p>
          <a:p>
            <a:endParaRPr lang="tr-TR" b="1" dirty="0"/>
          </a:p>
          <a:p>
            <a:r>
              <a:rPr lang="tr-TR" b="1" dirty="0"/>
              <a:t>I have </a:t>
            </a:r>
          </a:p>
          <a:p>
            <a:r>
              <a:rPr lang="tr-TR" b="1" dirty="0">
                <a:solidFill>
                  <a:srgbClr val="FF0000"/>
                </a:solidFill>
              </a:rPr>
              <a:t>Double Maths</a:t>
            </a:r>
            <a:r>
              <a:rPr lang="tr-TR" b="1" dirty="0"/>
              <a:t>, </a:t>
            </a:r>
          </a:p>
          <a:p>
            <a:r>
              <a:rPr lang="tr-TR" b="1" dirty="0">
                <a:solidFill>
                  <a:srgbClr val="FF0000"/>
                </a:solidFill>
              </a:rPr>
              <a:t>Double P.E.</a:t>
            </a:r>
            <a:r>
              <a:rPr lang="tr-TR" b="1" dirty="0"/>
              <a:t>, </a:t>
            </a:r>
          </a:p>
          <a:p>
            <a:r>
              <a:rPr lang="tr-TR" b="1" dirty="0">
                <a:solidFill>
                  <a:srgbClr val="FF0000"/>
                </a:solidFill>
              </a:rPr>
              <a:t>Art</a:t>
            </a:r>
            <a:r>
              <a:rPr lang="tr-TR" b="1" dirty="0"/>
              <a:t>,</a:t>
            </a:r>
          </a:p>
          <a:p>
            <a:r>
              <a:rPr lang="tr-TR" b="1" dirty="0"/>
              <a:t>and </a:t>
            </a:r>
          </a:p>
          <a:p>
            <a:r>
              <a:rPr lang="tr-TR" b="1" dirty="0">
                <a:solidFill>
                  <a:srgbClr val="FF0000"/>
                </a:solidFill>
              </a:rPr>
              <a:t>Music</a:t>
            </a:r>
            <a:r>
              <a:rPr lang="tr-TR" b="1" dirty="0"/>
              <a:t> </a:t>
            </a:r>
          </a:p>
          <a:p>
            <a:r>
              <a:rPr lang="tr-TR" b="1" dirty="0"/>
              <a:t>on Monday.</a:t>
            </a:r>
          </a:p>
        </p:txBody>
      </p:sp>
      <p:sp>
        <p:nvSpPr>
          <p:cNvPr id="5" name="Yuvarlatılmış Dikdörtgen 4"/>
          <p:cNvSpPr/>
          <p:nvPr/>
        </p:nvSpPr>
        <p:spPr>
          <a:xfrm>
            <a:off x="7175326" y="1845618"/>
            <a:ext cx="2952328" cy="48402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Maths</a:t>
            </a:r>
          </a:p>
        </p:txBody>
      </p:sp>
      <p:sp>
        <p:nvSpPr>
          <p:cNvPr id="6" name="Yuvarlatılmış Dikdörtgen 5"/>
          <p:cNvSpPr/>
          <p:nvPr/>
        </p:nvSpPr>
        <p:spPr>
          <a:xfrm>
            <a:off x="7175326" y="2482042"/>
            <a:ext cx="2952328" cy="48402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Maths</a:t>
            </a:r>
          </a:p>
        </p:txBody>
      </p:sp>
      <p:sp>
        <p:nvSpPr>
          <p:cNvPr id="7" name="Yuvarlatılmış Dikdörtgen 6"/>
          <p:cNvSpPr/>
          <p:nvPr/>
        </p:nvSpPr>
        <p:spPr>
          <a:xfrm>
            <a:off x="7186443" y="3118470"/>
            <a:ext cx="2952328" cy="484024"/>
          </a:xfrm>
          <a:prstGeom prst="round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P. E.</a:t>
            </a:r>
          </a:p>
        </p:txBody>
      </p:sp>
      <p:sp>
        <p:nvSpPr>
          <p:cNvPr id="9" name="Yuvarlatılmış Dikdörtgen 8"/>
          <p:cNvSpPr/>
          <p:nvPr/>
        </p:nvSpPr>
        <p:spPr>
          <a:xfrm>
            <a:off x="7175326" y="3754894"/>
            <a:ext cx="2952328" cy="484024"/>
          </a:xfrm>
          <a:prstGeom prst="round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P. E.</a:t>
            </a:r>
          </a:p>
        </p:txBody>
      </p:sp>
      <p:sp>
        <p:nvSpPr>
          <p:cNvPr id="10" name="Yuvarlatılmış Dikdörtgen 9"/>
          <p:cNvSpPr/>
          <p:nvPr/>
        </p:nvSpPr>
        <p:spPr>
          <a:xfrm>
            <a:off x="7186443" y="4364158"/>
            <a:ext cx="2952328" cy="48402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Art</a:t>
            </a:r>
          </a:p>
        </p:txBody>
      </p:sp>
      <p:sp>
        <p:nvSpPr>
          <p:cNvPr id="11" name="Yuvarlatılmış Dikdörtgen 10"/>
          <p:cNvSpPr/>
          <p:nvPr/>
        </p:nvSpPr>
        <p:spPr>
          <a:xfrm>
            <a:off x="7175326" y="5000582"/>
            <a:ext cx="2952328" cy="484024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Music</a:t>
            </a:r>
          </a:p>
        </p:txBody>
      </p:sp>
      <p:sp>
        <p:nvSpPr>
          <p:cNvPr id="12" name="Yuvarlatılmış Dikdörtgen 11"/>
          <p:cNvSpPr/>
          <p:nvPr/>
        </p:nvSpPr>
        <p:spPr>
          <a:xfrm>
            <a:off x="2821639" y="5439324"/>
            <a:ext cx="2888622" cy="877484"/>
          </a:xfrm>
          <a:prstGeom prst="round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/>
              <a:t>Double: Çift, İki</a:t>
            </a:r>
          </a:p>
        </p:txBody>
      </p:sp>
      <p:sp>
        <p:nvSpPr>
          <p:cNvPr id="13" name="5-Nokta Yıldız 12"/>
          <p:cNvSpPr/>
          <p:nvPr/>
        </p:nvSpPr>
        <p:spPr>
          <a:xfrm>
            <a:off x="2806628" y="5287400"/>
            <a:ext cx="504056" cy="39441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51273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4078982" y="6456303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  <p:sp>
        <p:nvSpPr>
          <p:cNvPr id="3" name="Dikdörtgen Belirtme Çizgisi 2"/>
          <p:cNvSpPr/>
          <p:nvPr/>
        </p:nvSpPr>
        <p:spPr>
          <a:xfrm>
            <a:off x="2494805" y="117426"/>
            <a:ext cx="3104647" cy="4320480"/>
          </a:xfrm>
          <a:prstGeom prst="wedgeRectCallout">
            <a:avLst>
              <a:gd name="adj1" fmla="val -58450"/>
              <a:gd name="adj2" fmla="val 31857"/>
            </a:avLst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2638822" y="565931"/>
            <a:ext cx="316835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Hello everyone,</a:t>
            </a:r>
          </a:p>
          <a:p>
            <a:endParaRPr lang="tr-TR" b="1" dirty="0"/>
          </a:p>
          <a:p>
            <a:r>
              <a:rPr lang="tr-TR" b="1" dirty="0"/>
              <a:t>I have </a:t>
            </a:r>
          </a:p>
          <a:p>
            <a:r>
              <a:rPr lang="tr-TR" b="1" dirty="0">
                <a:solidFill>
                  <a:srgbClr val="FF0000"/>
                </a:solidFill>
              </a:rPr>
              <a:t>Social Studies</a:t>
            </a:r>
            <a:r>
              <a:rPr lang="tr-TR" b="1" dirty="0"/>
              <a:t>, </a:t>
            </a:r>
          </a:p>
          <a:p>
            <a:r>
              <a:rPr lang="tr-TR" b="1" dirty="0">
                <a:solidFill>
                  <a:srgbClr val="FF0000"/>
                </a:solidFill>
              </a:rPr>
              <a:t>Double History</a:t>
            </a:r>
            <a:r>
              <a:rPr lang="tr-TR" b="1" dirty="0"/>
              <a:t>, </a:t>
            </a:r>
          </a:p>
          <a:p>
            <a:r>
              <a:rPr lang="tr-TR" b="1" dirty="0">
                <a:solidFill>
                  <a:srgbClr val="FF0000"/>
                </a:solidFill>
              </a:rPr>
              <a:t>Geography</a:t>
            </a:r>
            <a:r>
              <a:rPr lang="tr-TR" b="1" dirty="0"/>
              <a:t>,</a:t>
            </a:r>
          </a:p>
          <a:p>
            <a:r>
              <a:rPr lang="tr-TR" b="1" dirty="0"/>
              <a:t>and </a:t>
            </a:r>
          </a:p>
          <a:p>
            <a:r>
              <a:rPr lang="tr-TR" b="1" dirty="0">
                <a:solidFill>
                  <a:srgbClr val="FF0000"/>
                </a:solidFill>
              </a:rPr>
              <a:t>Double Science</a:t>
            </a:r>
            <a:r>
              <a:rPr lang="tr-TR" b="1" dirty="0"/>
              <a:t> </a:t>
            </a:r>
          </a:p>
          <a:p>
            <a:r>
              <a:rPr lang="tr-TR" b="1" dirty="0"/>
              <a:t>on Tuesday.</a:t>
            </a:r>
          </a:p>
        </p:txBody>
      </p:sp>
      <p:sp>
        <p:nvSpPr>
          <p:cNvPr id="5" name="Yuvarlatılmış Dikdörtgen 4"/>
          <p:cNvSpPr/>
          <p:nvPr/>
        </p:nvSpPr>
        <p:spPr>
          <a:xfrm>
            <a:off x="7175326" y="1845618"/>
            <a:ext cx="2952328" cy="48402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Social Studies</a:t>
            </a:r>
          </a:p>
        </p:txBody>
      </p:sp>
      <p:sp>
        <p:nvSpPr>
          <p:cNvPr id="6" name="Yuvarlatılmış Dikdörtgen 5"/>
          <p:cNvSpPr/>
          <p:nvPr/>
        </p:nvSpPr>
        <p:spPr>
          <a:xfrm>
            <a:off x="7175326" y="2482042"/>
            <a:ext cx="2952328" cy="484024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History</a:t>
            </a:r>
          </a:p>
        </p:txBody>
      </p:sp>
      <p:sp>
        <p:nvSpPr>
          <p:cNvPr id="7" name="Yuvarlatılmış Dikdörtgen 6"/>
          <p:cNvSpPr/>
          <p:nvPr/>
        </p:nvSpPr>
        <p:spPr>
          <a:xfrm>
            <a:off x="7186443" y="3118470"/>
            <a:ext cx="2952328" cy="484024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History</a:t>
            </a:r>
          </a:p>
        </p:txBody>
      </p:sp>
      <p:sp>
        <p:nvSpPr>
          <p:cNvPr id="9" name="Yuvarlatılmış Dikdörtgen 8"/>
          <p:cNvSpPr/>
          <p:nvPr/>
        </p:nvSpPr>
        <p:spPr>
          <a:xfrm>
            <a:off x="7175326" y="3754894"/>
            <a:ext cx="2952328" cy="484024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Geography</a:t>
            </a:r>
          </a:p>
        </p:txBody>
      </p:sp>
      <p:sp>
        <p:nvSpPr>
          <p:cNvPr id="10" name="Yuvarlatılmış Dikdörtgen 9"/>
          <p:cNvSpPr/>
          <p:nvPr/>
        </p:nvSpPr>
        <p:spPr>
          <a:xfrm>
            <a:off x="7186443" y="4364158"/>
            <a:ext cx="2952328" cy="48402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Science</a:t>
            </a:r>
          </a:p>
        </p:txBody>
      </p:sp>
      <p:sp>
        <p:nvSpPr>
          <p:cNvPr id="11" name="Yuvarlatılmış Dikdörtgen 10"/>
          <p:cNvSpPr/>
          <p:nvPr/>
        </p:nvSpPr>
        <p:spPr>
          <a:xfrm>
            <a:off x="7175326" y="5000582"/>
            <a:ext cx="2952328" cy="48402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Science</a:t>
            </a:r>
          </a:p>
        </p:txBody>
      </p:sp>
      <p:sp>
        <p:nvSpPr>
          <p:cNvPr id="14" name="Yuvarlatılmış Dikdörtgen 13"/>
          <p:cNvSpPr/>
          <p:nvPr/>
        </p:nvSpPr>
        <p:spPr>
          <a:xfrm>
            <a:off x="7325492" y="1053530"/>
            <a:ext cx="2651995" cy="484024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chemeClr val="tx1"/>
                </a:solidFill>
              </a:rPr>
              <a:t>TUESDAY</a:t>
            </a:r>
          </a:p>
        </p:txBody>
      </p:sp>
    </p:spTree>
    <p:extLst>
      <p:ext uri="{BB962C8B-B14F-4D97-AF65-F5344CB8AC3E}">
        <p14:creationId xmlns:p14="http://schemas.microsoft.com/office/powerpoint/2010/main" val="938522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2065166" y="1760094"/>
            <a:ext cx="7992888" cy="4406004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2478490" y="1795292"/>
            <a:ext cx="1944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ID CARD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4738815" y="1788909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Name:</a:t>
            </a:r>
          </a:p>
        </p:txBody>
      </p:sp>
      <p:sp>
        <p:nvSpPr>
          <p:cNvPr id="8" name="Metin kutusu 7"/>
          <p:cNvSpPr txBox="1"/>
          <p:nvPr/>
        </p:nvSpPr>
        <p:spPr>
          <a:xfrm>
            <a:off x="4765067" y="2373684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Age:</a:t>
            </a:r>
          </a:p>
        </p:txBody>
      </p:sp>
      <p:sp>
        <p:nvSpPr>
          <p:cNvPr id="9" name="Metin kutusu 8"/>
          <p:cNvSpPr txBox="1"/>
          <p:nvPr/>
        </p:nvSpPr>
        <p:spPr>
          <a:xfrm>
            <a:off x="4776143" y="2958970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Country: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4796316" y="3548661"/>
            <a:ext cx="2739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Nationality:</a:t>
            </a:r>
          </a:p>
        </p:txBody>
      </p:sp>
      <p:sp>
        <p:nvSpPr>
          <p:cNvPr id="11" name="Metin kutusu 10"/>
          <p:cNvSpPr txBox="1"/>
          <p:nvPr/>
        </p:nvSpPr>
        <p:spPr>
          <a:xfrm>
            <a:off x="4765067" y="4133436"/>
            <a:ext cx="2739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Language:</a:t>
            </a:r>
          </a:p>
        </p:txBody>
      </p:sp>
      <p:cxnSp>
        <p:nvCxnSpPr>
          <p:cNvPr id="12" name="Düz Bağlayıcı 11"/>
          <p:cNvCxnSpPr/>
          <p:nvPr/>
        </p:nvCxnSpPr>
        <p:spPr>
          <a:xfrm>
            <a:off x="4655046" y="1795292"/>
            <a:ext cx="0" cy="3074662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Düz Bağlayıcı 14"/>
          <p:cNvCxnSpPr/>
          <p:nvPr/>
        </p:nvCxnSpPr>
        <p:spPr>
          <a:xfrm>
            <a:off x="2065166" y="4869954"/>
            <a:ext cx="2589880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Düz Bağlayıcı 17"/>
          <p:cNvCxnSpPr/>
          <p:nvPr/>
        </p:nvCxnSpPr>
        <p:spPr>
          <a:xfrm>
            <a:off x="4655046" y="4869954"/>
            <a:ext cx="5403008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Düz Bağlayıcı 19"/>
          <p:cNvCxnSpPr/>
          <p:nvPr/>
        </p:nvCxnSpPr>
        <p:spPr>
          <a:xfrm>
            <a:off x="4655046" y="4133436"/>
            <a:ext cx="5403008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Düz Bağlayıcı 20"/>
          <p:cNvCxnSpPr/>
          <p:nvPr/>
        </p:nvCxnSpPr>
        <p:spPr>
          <a:xfrm>
            <a:off x="4655046" y="3543745"/>
            <a:ext cx="5403008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Düz Bağlayıcı 21"/>
          <p:cNvCxnSpPr/>
          <p:nvPr/>
        </p:nvCxnSpPr>
        <p:spPr>
          <a:xfrm>
            <a:off x="4655046" y="2958459"/>
            <a:ext cx="5403008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Düz Bağlayıcı 22"/>
          <p:cNvCxnSpPr/>
          <p:nvPr/>
        </p:nvCxnSpPr>
        <p:spPr>
          <a:xfrm>
            <a:off x="4655046" y="2373684"/>
            <a:ext cx="5403008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Düz Bağlayıcı 23"/>
          <p:cNvCxnSpPr/>
          <p:nvPr/>
        </p:nvCxnSpPr>
        <p:spPr>
          <a:xfrm>
            <a:off x="2065166" y="5518026"/>
            <a:ext cx="2589880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Düz Bağlayıcı 24"/>
          <p:cNvCxnSpPr/>
          <p:nvPr/>
        </p:nvCxnSpPr>
        <p:spPr>
          <a:xfrm>
            <a:off x="4655046" y="5518026"/>
            <a:ext cx="5403008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Metin kutusu 25"/>
          <p:cNvSpPr txBox="1"/>
          <p:nvPr/>
        </p:nvSpPr>
        <p:spPr>
          <a:xfrm>
            <a:off x="2710829" y="4943939"/>
            <a:ext cx="2739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School:</a:t>
            </a:r>
          </a:p>
        </p:txBody>
      </p:sp>
      <p:sp>
        <p:nvSpPr>
          <p:cNvPr id="27" name="Metin kutusu 26"/>
          <p:cNvSpPr txBox="1"/>
          <p:nvPr/>
        </p:nvSpPr>
        <p:spPr>
          <a:xfrm>
            <a:off x="2710830" y="5528714"/>
            <a:ext cx="3672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Favorite Classes:</a:t>
            </a:r>
          </a:p>
        </p:txBody>
      </p:sp>
      <p:sp>
        <p:nvSpPr>
          <p:cNvPr id="28" name="Metin kutusu 27"/>
          <p:cNvSpPr txBox="1"/>
          <p:nvPr/>
        </p:nvSpPr>
        <p:spPr>
          <a:xfrm>
            <a:off x="6383238" y="1760094"/>
            <a:ext cx="3168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</a:rPr>
              <a:t>(İsim)</a:t>
            </a:r>
          </a:p>
        </p:txBody>
      </p:sp>
      <p:sp>
        <p:nvSpPr>
          <p:cNvPr id="29" name="Metin kutusu 28"/>
          <p:cNvSpPr txBox="1"/>
          <p:nvPr/>
        </p:nvSpPr>
        <p:spPr>
          <a:xfrm>
            <a:off x="5919940" y="2393906"/>
            <a:ext cx="3168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</a:rPr>
              <a:t>(Yaş)</a:t>
            </a:r>
          </a:p>
        </p:txBody>
      </p:sp>
      <p:sp>
        <p:nvSpPr>
          <p:cNvPr id="30" name="Metin kutusu 29"/>
          <p:cNvSpPr txBox="1"/>
          <p:nvPr/>
        </p:nvSpPr>
        <p:spPr>
          <a:xfrm>
            <a:off x="6527254" y="2958459"/>
            <a:ext cx="3168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</a:rPr>
              <a:t>(Ülke)</a:t>
            </a:r>
          </a:p>
        </p:txBody>
      </p:sp>
      <p:sp>
        <p:nvSpPr>
          <p:cNvPr id="31" name="Metin kutusu 30"/>
          <p:cNvSpPr txBox="1"/>
          <p:nvPr/>
        </p:nvSpPr>
        <p:spPr>
          <a:xfrm>
            <a:off x="6857431" y="3507526"/>
            <a:ext cx="3168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</a:rPr>
              <a:t>(Milliyet)</a:t>
            </a:r>
          </a:p>
        </p:txBody>
      </p:sp>
      <p:sp>
        <p:nvSpPr>
          <p:cNvPr id="32" name="Metin kutusu 31"/>
          <p:cNvSpPr txBox="1"/>
          <p:nvPr/>
        </p:nvSpPr>
        <p:spPr>
          <a:xfrm>
            <a:off x="6527254" y="4244701"/>
            <a:ext cx="3530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</a:rPr>
              <a:t>(Dil)</a:t>
            </a:r>
          </a:p>
        </p:txBody>
      </p:sp>
      <p:sp>
        <p:nvSpPr>
          <p:cNvPr id="33" name="Metin kutusu 32"/>
          <p:cNvSpPr txBox="1"/>
          <p:nvPr/>
        </p:nvSpPr>
        <p:spPr>
          <a:xfrm>
            <a:off x="4222998" y="4881624"/>
            <a:ext cx="56609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</a:rPr>
              <a:t>(Okul)</a:t>
            </a:r>
          </a:p>
        </p:txBody>
      </p:sp>
      <p:sp>
        <p:nvSpPr>
          <p:cNvPr id="34" name="Metin kutusu 33"/>
          <p:cNvSpPr txBox="1"/>
          <p:nvPr/>
        </p:nvSpPr>
        <p:spPr>
          <a:xfrm>
            <a:off x="5806676" y="5551490"/>
            <a:ext cx="3744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solidFill>
                  <a:srgbClr val="FF0000"/>
                </a:solidFill>
              </a:rPr>
              <a:t>(En Sevdiği Dersler)</a:t>
            </a:r>
          </a:p>
        </p:txBody>
      </p:sp>
      <p:sp>
        <p:nvSpPr>
          <p:cNvPr id="35" name="Metin kutusu 34"/>
          <p:cNvSpPr txBox="1"/>
          <p:nvPr/>
        </p:nvSpPr>
        <p:spPr>
          <a:xfrm>
            <a:off x="2566814" y="189434"/>
            <a:ext cx="73171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ID CARD</a:t>
            </a:r>
          </a:p>
          <a:p>
            <a:pPr algn="ctr"/>
            <a:r>
              <a:rPr lang="tr-TR" sz="3200" b="1" dirty="0"/>
              <a:t>(Kimlik Kartı)</a:t>
            </a:r>
          </a:p>
        </p:txBody>
      </p:sp>
      <p:sp>
        <p:nvSpPr>
          <p:cNvPr id="3" name="Dikdörtgen 2"/>
          <p:cNvSpPr/>
          <p:nvPr/>
        </p:nvSpPr>
        <p:spPr>
          <a:xfrm>
            <a:off x="2478490" y="2503178"/>
            <a:ext cx="1944216" cy="221503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photo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7950EA51-D9D0-56AC-3FCF-26CEEF5B8BC2}"/>
              </a:ext>
            </a:extLst>
          </p:cNvPr>
          <p:cNvSpPr txBox="1"/>
          <p:nvPr/>
        </p:nvSpPr>
        <p:spPr>
          <a:xfrm>
            <a:off x="4078982" y="6456303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467379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2065166" y="1760094"/>
            <a:ext cx="7992888" cy="4406004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96" t="50000" r="74723" b="35685"/>
          <a:stretch/>
        </p:blipFill>
        <p:spPr bwMode="auto">
          <a:xfrm>
            <a:off x="2514494" y="2571921"/>
            <a:ext cx="1872208" cy="20140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Metin kutusu 3"/>
          <p:cNvSpPr txBox="1"/>
          <p:nvPr/>
        </p:nvSpPr>
        <p:spPr>
          <a:xfrm>
            <a:off x="2478490" y="1795292"/>
            <a:ext cx="1944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ID CARD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4738815" y="1788909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Name:</a:t>
            </a:r>
          </a:p>
        </p:txBody>
      </p:sp>
      <p:sp>
        <p:nvSpPr>
          <p:cNvPr id="8" name="Metin kutusu 7"/>
          <p:cNvSpPr txBox="1"/>
          <p:nvPr/>
        </p:nvSpPr>
        <p:spPr>
          <a:xfrm>
            <a:off x="4765067" y="2373684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Age:</a:t>
            </a:r>
          </a:p>
        </p:txBody>
      </p:sp>
      <p:sp>
        <p:nvSpPr>
          <p:cNvPr id="9" name="Metin kutusu 8"/>
          <p:cNvSpPr txBox="1"/>
          <p:nvPr/>
        </p:nvSpPr>
        <p:spPr>
          <a:xfrm>
            <a:off x="4776143" y="2958970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Country: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4796316" y="3548661"/>
            <a:ext cx="2739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Nationality:</a:t>
            </a:r>
          </a:p>
        </p:txBody>
      </p:sp>
      <p:sp>
        <p:nvSpPr>
          <p:cNvPr id="11" name="Metin kutusu 10"/>
          <p:cNvSpPr txBox="1"/>
          <p:nvPr/>
        </p:nvSpPr>
        <p:spPr>
          <a:xfrm>
            <a:off x="4765067" y="4133436"/>
            <a:ext cx="2739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Language:</a:t>
            </a:r>
          </a:p>
        </p:txBody>
      </p:sp>
      <p:cxnSp>
        <p:nvCxnSpPr>
          <p:cNvPr id="12" name="Düz Bağlayıcı 11"/>
          <p:cNvCxnSpPr/>
          <p:nvPr/>
        </p:nvCxnSpPr>
        <p:spPr>
          <a:xfrm>
            <a:off x="4655046" y="1795292"/>
            <a:ext cx="0" cy="3074662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Düz Bağlayıcı 14"/>
          <p:cNvCxnSpPr/>
          <p:nvPr/>
        </p:nvCxnSpPr>
        <p:spPr>
          <a:xfrm>
            <a:off x="2065166" y="4869954"/>
            <a:ext cx="2589880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Düz Bağlayıcı 17"/>
          <p:cNvCxnSpPr/>
          <p:nvPr/>
        </p:nvCxnSpPr>
        <p:spPr>
          <a:xfrm>
            <a:off x="4655046" y="4869954"/>
            <a:ext cx="5403008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Düz Bağlayıcı 19"/>
          <p:cNvCxnSpPr/>
          <p:nvPr/>
        </p:nvCxnSpPr>
        <p:spPr>
          <a:xfrm>
            <a:off x="4655046" y="4133436"/>
            <a:ext cx="5403008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Düz Bağlayıcı 20"/>
          <p:cNvCxnSpPr/>
          <p:nvPr/>
        </p:nvCxnSpPr>
        <p:spPr>
          <a:xfrm>
            <a:off x="4655046" y="3543745"/>
            <a:ext cx="5403008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Düz Bağlayıcı 21"/>
          <p:cNvCxnSpPr/>
          <p:nvPr/>
        </p:nvCxnSpPr>
        <p:spPr>
          <a:xfrm>
            <a:off x="4655046" y="2958459"/>
            <a:ext cx="5403008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Düz Bağlayıcı 22"/>
          <p:cNvCxnSpPr/>
          <p:nvPr/>
        </p:nvCxnSpPr>
        <p:spPr>
          <a:xfrm>
            <a:off x="4655046" y="2373684"/>
            <a:ext cx="5403008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Düz Bağlayıcı 23"/>
          <p:cNvCxnSpPr/>
          <p:nvPr/>
        </p:nvCxnSpPr>
        <p:spPr>
          <a:xfrm>
            <a:off x="2065166" y="5518026"/>
            <a:ext cx="2589880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Düz Bağlayıcı 24"/>
          <p:cNvCxnSpPr/>
          <p:nvPr/>
        </p:nvCxnSpPr>
        <p:spPr>
          <a:xfrm>
            <a:off x="4655046" y="5518026"/>
            <a:ext cx="5403008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Metin kutusu 25"/>
          <p:cNvSpPr txBox="1"/>
          <p:nvPr/>
        </p:nvSpPr>
        <p:spPr>
          <a:xfrm>
            <a:off x="2710829" y="4943939"/>
            <a:ext cx="2739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School:</a:t>
            </a:r>
          </a:p>
        </p:txBody>
      </p:sp>
      <p:sp>
        <p:nvSpPr>
          <p:cNvPr id="27" name="Metin kutusu 26"/>
          <p:cNvSpPr txBox="1"/>
          <p:nvPr/>
        </p:nvSpPr>
        <p:spPr>
          <a:xfrm>
            <a:off x="2710830" y="5528714"/>
            <a:ext cx="3672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Favorite Classes:</a:t>
            </a:r>
          </a:p>
        </p:txBody>
      </p:sp>
      <p:sp>
        <p:nvSpPr>
          <p:cNvPr id="28" name="Metin kutusu 27"/>
          <p:cNvSpPr txBox="1"/>
          <p:nvPr/>
        </p:nvSpPr>
        <p:spPr>
          <a:xfrm>
            <a:off x="6383238" y="1760094"/>
            <a:ext cx="3168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Meera Khatri</a:t>
            </a:r>
          </a:p>
        </p:txBody>
      </p:sp>
      <p:sp>
        <p:nvSpPr>
          <p:cNvPr id="29" name="Metin kutusu 28"/>
          <p:cNvSpPr txBox="1"/>
          <p:nvPr/>
        </p:nvSpPr>
        <p:spPr>
          <a:xfrm>
            <a:off x="5919940" y="2393906"/>
            <a:ext cx="3168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11 (Eleven)</a:t>
            </a:r>
          </a:p>
        </p:txBody>
      </p:sp>
      <p:sp>
        <p:nvSpPr>
          <p:cNvPr id="30" name="Metin kutusu 29"/>
          <p:cNvSpPr txBox="1"/>
          <p:nvPr/>
        </p:nvSpPr>
        <p:spPr>
          <a:xfrm>
            <a:off x="6527254" y="2958459"/>
            <a:ext cx="3168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India</a:t>
            </a:r>
          </a:p>
        </p:txBody>
      </p:sp>
      <p:sp>
        <p:nvSpPr>
          <p:cNvPr id="31" name="Metin kutusu 30"/>
          <p:cNvSpPr txBox="1"/>
          <p:nvPr/>
        </p:nvSpPr>
        <p:spPr>
          <a:xfrm>
            <a:off x="6857431" y="3507526"/>
            <a:ext cx="3168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Indian</a:t>
            </a:r>
          </a:p>
        </p:txBody>
      </p:sp>
      <p:sp>
        <p:nvSpPr>
          <p:cNvPr id="32" name="Metin kutusu 31"/>
          <p:cNvSpPr txBox="1"/>
          <p:nvPr/>
        </p:nvSpPr>
        <p:spPr>
          <a:xfrm>
            <a:off x="6527254" y="4244701"/>
            <a:ext cx="3530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Indian and English</a:t>
            </a:r>
          </a:p>
        </p:txBody>
      </p:sp>
      <p:sp>
        <p:nvSpPr>
          <p:cNvPr id="33" name="Metin kutusu 32"/>
          <p:cNvSpPr txBox="1"/>
          <p:nvPr/>
        </p:nvSpPr>
        <p:spPr>
          <a:xfrm>
            <a:off x="4222998" y="4881624"/>
            <a:ext cx="56609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Akköprü Secondary School</a:t>
            </a:r>
          </a:p>
        </p:txBody>
      </p:sp>
      <p:sp>
        <p:nvSpPr>
          <p:cNvPr id="34" name="Metin kutusu 33"/>
          <p:cNvSpPr txBox="1"/>
          <p:nvPr/>
        </p:nvSpPr>
        <p:spPr>
          <a:xfrm>
            <a:off x="5806676" y="5551490"/>
            <a:ext cx="3744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Maths and Science</a:t>
            </a:r>
          </a:p>
        </p:txBody>
      </p:sp>
      <p:sp>
        <p:nvSpPr>
          <p:cNvPr id="35" name="Metin kutusu 34"/>
          <p:cNvSpPr txBox="1"/>
          <p:nvPr/>
        </p:nvSpPr>
        <p:spPr>
          <a:xfrm>
            <a:off x="2566814" y="189434"/>
            <a:ext cx="73171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ID CARD</a:t>
            </a:r>
          </a:p>
          <a:p>
            <a:pPr algn="ctr"/>
            <a:r>
              <a:rPr lang="tr-TR" sz="3200" b="1" dirty="0"/>
              <a:t>(Kimlik Kartı)</a:t>
            </a:r>
          </a:p>
        </p:txBody>
      </p:sp>
      <p:sp>
        <p:nvSpPr>
          <p:cNvPr id="19" name="Metin kutusu 18"/>
          <p:cNvSpPr txBox="1"/>
          <p:nvPr/>
        </p:nvSpPr>
        <p:spPr>
          <a:xfrm>
            <a:off x="0" y="1058973"/>
            <a:ext cx="28083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ln>
                  <a:solidFill>
                    <a:schemeClr val="bg1"/>
                  </a:solidFill>
                </a:ln>
                <a:solidFill>
                  <a:srgbClr val="00B0F0"/>
                </a:solidFill>
              </a:rPr>
              <a:t>Example: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0E8306DB-9494-E066-7708-2959DFE81101}"/>
              </a:ext>
            </a:extLst>
          </p:cNvPr>
          <p:cNvSpPr txBox="1"/>
          <p:nvPr/>
        </p:nvSpPr>
        <p:spPr>
          <a:xfrm>
            <a:off x="4078982" y="6456303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2950355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2422798" y="167613"/>
            <a:ext cx="73171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/>
              <a:t>Introducing</a:t>
            </a:r>
            <a:r>
              <a:rPr lang="tr-TR" sz="3200" b="1" dirty="0"/>
              <a:t> ID CARD</a:t>
            </a:r>
          </a:p>
          <a:p>
            <a:pPr algn="ctr"/>
            <a:r>
              <a:rPr lang="tr-TR" sz="3200" b="1" dirty="0"/>
              <a:t>(Kimlik Kartını Tanıtma)</a:t>
            </a:r>
          </a:p>
        </p:txBody>
      </p:sp>
      <p:sp>
        <p:nvSpPr>
          <p:cNvPr id="2" name="Oval Belirtme Çizgisi 1"/>
          <p:cNvSpPr/>
          <p:nvPr/>
        </p:nvSpPr>
        <p:spPr>
          <a:xfrm>
            <a:off x="8111430" y="1435057"/>
            <a:ext cx="3816424" cy="1656184"/>
          </a:xfrm>
          <a:prstGeom prst="wedgeEllipseCallout">
            <a:avLst>
              <a:gd name="adj1" fmla="val 11839"/>
              <a:gd name="adj2" fmla="val 8927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Metin kutusu 3"/>
          <p:cNvSpPr txBox="1"/>
          <p:nvPr/>
        </p:nvSpPr>
        <p:spPr>
          <a:xfrm>
            <a:off x="8111430" y="1786095"/>
            <a:ext cx="36724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/>
              <a:t>This is </a:t>
            </a:r>
            <a:r>
              <a:rPr lang="tr-TR" sz="2800" b="1" i="1" dirty="0">
                <a:solidFill>
                  <a:srgbClr val="FF0000"/>
                </a:solidFill>
              </a:rPr>
              <a:t>Meera Khatri</a:t>
            </a:r>
            <a:r>
              <a:rPr lang="tr-TR" sz="2800" dirty="0"/>
              <a:t>. </a:t>
            </a:r>
          </a:p>
          <a:p>
            <a:pPr algn="ctr"/>
            <a:r>
              <a:rPr lang="tr-TR" sz="2800" dirty="0"/>
              <a:t>She is </a:t>
            </a:r>
            <a:r>
              <a:rPr lang="tr-TR" sz="2800" b="1" dirty="0">
                <a:solidFill>
                  <a:srgbClr val="FF0000"/>
                </a:solidFill>
              </a:rPr>
              <a:t>Indian</a:t>
            </a:r>
            <a:r>
              <a:rPr lang="tr-TR" sz="2800" dirty="0"/>
              <a:t>.</a:t>
            </a:r>
          </a:p>
        </p:txBody>
      </p:sp>
      <p:sp>
        <p:nvSpPr>
          <p:cNvPr id="6" name="Oval Belirtme Çizgisi 5"/>
          <p:cNvSpPr/>
          <p:nvPr/>
        </p:nvSpPr>
        <p:spPr>
          <a:xfrm>
            <a:off x="5087094" y="2562734"/>
            <a:ext cx="4104456" cy="2019188"/>
          </a:xfrm>
          <a:prstGeom prst="wedgeEllipseCallout">
            <a:avLst>
              <a:gd name="adj1" fmla="val 61573"/>
              <a:gd name="adj2" fmla="val 3489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Metin kutusu 6"/>
          <p:cNvSpPr txBox="1"/>
          <p:nvPr/>
        </p:nvSpPr>
        <p:spPr>
          <a:xfrm>
            <a:off x="5375126" y="2913772"/>
            <a:ext cx="4104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/>
              <a:t>She is </a:t>
            </a:r>
            <a:r>
              <a:rPr lang="tr-TR" sz="2800" b="1" dirty="0" err="1">
                <a:solidFill>
                  <a:srgbClr val="FF0000"/>
                </a:solidFill>
              </a:rPr>
              <a:t>eleven</a:t>
            </a:r>
            <a:r>
              <a:rPr lang="tr-TR" sz="2800" dirty="0"/>
              <a:t> </a:t>
            </a:r>
            <a:r>
              <a:rPr lang="tr-TR" sz="2800" dirty="0" err="1"/>
              <a:t>years</a:t>
            </a:r>
            <a:r>
              <a:rPr lang="tr-TR" sz="2800" dirty="0"/>
              <a:t> </a:t>
            </a:r>
            <a:r>
              <a:rPr lang="tr-TR" sz="2800" dirty="0" err="1"/>
              <a:t>old</a:t>
            </a:r>
            <a:r>
              <a:rPr lang="tr-TR" sz="2800" dirty="0"/>
              <a:t>.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5375126" y="3436992"/>
            <a:ext cx="3600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/>
              <a:t>She speaks </a:t>
            </a:r>
            <a:r>
              <a:rPr lang="tr-TR" sz="2800" b="1" dirty="0">
                <a:solidFill>
                  <a:srgbClr val="FF0000"/>
                </a:solidFill>
              </a:rPr>
              <a:t>Indian</a:t>
            </a:r>
            <a:r>
              <a:rPr lang="tr-TR" sz="2800" dirty="0"/>
              <a:t> and </a:t>
            </a:r>
            <a:r>
              <a:rPr lang="tr-TR" sz="2800" b="1" dirty="0">
                <a:solidFill>
                  <a:srgbClr val="FF0000"/>
                </a:solidFill>
              </a:rPr>
              <a:t>English</a:t>
            </a:r>
            <a:r>
              <a:rPr lang="tr-TR" sz="2800" dirty="0"/>
              <a:t>.</a:t>
            </a:r>
          </a:p>
          <a:p>
            <a:pPr algn="ctr"/>
            <a:endParaRPr lang="tr-TR" sz="2800" dirty="0"/>
          </a:p>
        </p:txBody>
      </p:sp>
      <p:sp>
        <p:nvSpPr>
          <p:cNvPr id="9" name="Oval Belirtme Çizgisi 8"/>
          <p:cNvSpPr/>
          <p:nvPr/>
        </p:nvSpPr>
        <p:spPr>
          <a:xfrm>
            <a:off x="406574" y="3993895"/>
            <a:ext cx="5184576" cy="1305145"/>
          </a:xfrm>
          <a:prstGeom prst="wedgeEllipseCallout">
            <a:avLst>
              <a:gd name="adj1" fmla="val 130774"/>
              <a:gd name="adj2" fmla="val -1111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Metin kutusu 9"/>
          <p:cNvSpPr txBox="1"/>
          <p:nvPr/>
        </p:nvSpPr>
        <p:spPr>
          <a:xfrm>
            <a:off x="1234666" y="4169413"/>
            <a:ext cx="35283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/>
              <a:t>She </a:t>
            </a:r>
            <a:r>
              <a:rPr lang="tr-TR" sz="2800" dirty="0" err="1"/>
              <a:t>likes</a:t>
            </a:r>
            <a:r>
              <a:rPr lang="tr-TR" sz="2800" dirty="0"/>
              <a:t> </a:t>
            </a:r>
            <a:r>
              <a:rPr lang="tr-TR" sz="2800" b="1" dirty="0">
                <a:solidFill>
                  <a:srgbClr val="FF0000"/>
                </a:solidFill>
              </a:rPr>
              <a:t>Maths</a:t>
            </a:r>
            <a:r>
              <a:rPr lang="tr-TR" sz="2800" dirty="0"/>
              <a:t> and </a:t>
            </a:r>
            <a:r>
              <a:rPr lang="tr-TR" sz="2800" b="1" dirty="0">
                <a:solidFill>
                  <a:srgbClr val="FF0000"/>
                </a:solidFill>
              </a:rPr>
              <a:t>Science</a:t>
            </a:r>
            <a:r>
              <a:rPr lang="tr-TR" sz="2800" b="1" dirty="0"/>
              <a:t>.</a:t>
            </a:r>
            <a:endParaRPr lang="tr-TR" sz="2800" b="1" dirty="0">
              <a:solidFill>
                <a:srgbClr val="FF0000"/>
              </a:solidFill>
            </a:endParaRPr>
          </a:p>
        </p:txBody>
      </p:sp>
      <p:sp>
        <p:nvSpPr>
          <p:cNvPr id="11" name="Oval Belirtme Çizgisi 10"/>
          <p:cNvSpPr/>
          <p:nvPr/>
        </p:nvSpPr>
        <p:spPr>
          <a:xfrm>
            <a:off x="4763058" y="4821987"/>
            <a:ext cx="4140460" cy="1656184"/>
          </a:xfrm>
          <a:prstGeom prst="wedgeEllipseCallout">
            <a:avLst>
              <a:gd name="adj1" fmla="val 68108"/>
              <a:gd name="adj2" fmla="val -3035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Metin kutusu 11"/>
          <p:cNvSpPr txBox="1"/>
          <p:nvPr/>
        </p:nvSpPr>
        <p:spPr>
          <a:xfrm>
            <a:off x="4763058" y="5173025"/>
            <a:ext cx="41373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/>
              <a:t>She </a:t>
            </a:r>
            <a:r>
              <a:rPr lang="tr-TR" sz="2800" dirty="0" err="1"/>
              <a:t>studies</a:t>
            </a:r>
            <a:r>
              <a:rPr lang="tr-TR" sz="2800" dirty="0"/>
              <a:t> at </a:t>
            </a:r>
            <a:r>
              <a:rPr lang="tr-TR" sz="2800" b="1" dirty="0">
                <a:solidFill>
                  <a:srgbClr val="FF0000"/>
                </a:solidFill>
              </a:rPr>
              <a:t>Akköprü Secondary School</a:t>
            </a:r>
            <a:r>
              <a:rPr lang="tr-TR" sz="2800" dirty="0"/>
              <a:t>.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5B7E7AD5-35D6-6A3F-67E6-F8A700B4409A}"/>
              </a:ext>
            </a:extLst>
          </p:cNvPr>
          <p:cNvSpPr txBox="1"/>
          <p:nvPr/>
        </p:nvSpPr>
        <p:spPr>
          <a:xfrm>
            <a:off x="4078982" y="6456303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2024008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6" grpId="0" animBg="1"/>
      <p:bldP spid="7" grpId="0"/>
      <p:bldP spid="5" grpId="0"/>
      <p:bldP spid="9" grpId="0" animBg="1"/>
      <p:bldP spid="10" grpId="0"/>
      <p:bldP spid="11" grpId="0" animBg="1"/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E11D8BA3-C743-73C2-6FB3-EFD80AFF0382}"/>
              </a:ext>
            </a:extLst>
          </p:cNvPr>
          <p:cNvSpPr txBox="1"/>
          <p:nvPr/>
        </p:nvSpPr>
        <p:spPr>
          <a:xfrm>
            <a:off x="309102" y="3429794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i="1" dirty="0"/>
              <a:t>Kelime Tekrar oyununa aşağıdaki linkten ulaşabilirsiniz: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1DEE3CCB-50B6-947F-EACA-8033AFBC871B}"/>
              </a:ext>
            </a:extLst>
          </p:cNvPr>
          <p:cNvSpPr txBox="1"/>
          <p:nvPr/>
        </p:nvSpPr>
        <p:spPr>
          <a:xfrm>
            <a:off x="334566" y="4077866"/>
            <a:ext cx="10585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hlinkClick r:id="rId3"/>
              </a:rPr>
              <a:t>https://www.egetolgayaltinay.com/lessons/36</a:t>
            </a:r>
            <a:r>
              <a:rPr lang="tr-TR" dirty="0"/>
              <a:t> 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2B9D771D-7EFF-C485-D43A-345951EAF349}"/>
              </a:ext>
            </a:extLst>
          </p:cNvPr>
          <p:cNvSpPr txBox="1"/>
          <p:nvPr/>
        </p:nvSpPr>
        <p:spPr>
          <a:xfrm>
            <a:off x="4078982" y="6456303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  <p:pic>
        <p:nvPicPr>
          <p:cNvPr id="7" name="Resim 6">
            <a:hlinkClick r:id="rId3"/>
            <a:extLst>
              <a:ext uri="{FF2B5EF4-FFF2-40B4-BE49-F238E27FC236}">
                <a16:creationId xmlns:a16="http://schemas.microsoft.com/office/drawing/2014/main" id="{D9491D5E-2F2D-6BA4-DBBA-42DE64185A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406" y="2241662"/>
            <a:ext cx="3672408" cy="36724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09261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Düz Bağlayıcı 3">
            <a:extLst>
              <a:ext uri="{FF2B5EF4-FFF2-40B4-BE49-F238E27FC236}">
                <a16:creationId xmlns:a16="http://schemas.microsoft.com/office/drawing/2014/main" id="{29D327CE-9D4E-243D-2520-A06996929099}"/>
              </a:ext>
            </a:extLst>
          </p:cNvPr>
          <p:cNvCxnSpPr>
            <a:cxnSpLocks/>
          </p:cNvCxnSpPr>
          <p:nvPr/>
        </p:nvCxnSpPr>
        <p:spPr>
          <a:xfrm flipH="1" flipV="1">
            <a:off x="8543478" y="1989634"/>
            <a:ext cx="879655" cy="349305"/>
          </a:xfrm>
          <a:prstGeom prst="line">
            <a:avLst/>
          </a:prstGeom>
          <a:ln w="57150">
            <a:solidFill>
              <a:srgbClr val="CC90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etin kutusu 1">
            <a:extLst>
              <a:ext uri="{FF2B5EF4-FFF2-40B4-BE49-F238E27FC236}">
                <a16:creationId xmlns:a16="http://schemas.microsoft.com/office/drawing/2014/main" id="{492A6E66-2612-8472-4FFC-4D71249A3268}"/>
              </a:ext>
            </a:extLst>
          </p:cNvPr>
          <p:cNvSpPr txBox="1"/>
          <p:nvPr/>
        </p:nvSpPr>
        <p:spPr>
          <a:xfrm>
            <a:off x="1486694" y="2164286"/>
            <a:ext cx="835292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3800" b="1" dirty="0">
                <a:solidFill>
                  <a:schemeClr val="bg1"/>
                </a:solidFill>
              </a:rPr>
              <a:t>EXERCISES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7B5A6524-8FED-062C-D6DE-4FCFA40ABEDA}"/>
              </a:ext>
            </a:extLst>
          </p:cNvPr>
          <p:cNvSpPr txBox="1"/>
          <p:nvPr/>
        </p:nvSpPr>
        <p:spPr>
          <a:xfrm>
            <a:off x="4078982" y="6456303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262663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991E644-321D-5C0C-E4AB-73AA635F0E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333" r="12500"/>
          <a:stretch/>
        </p:blipFill>
        <p:spPr>
          <a:xfrm>
            <a:off x="2930444" y="1449574"/>
            <a:ext cx="5938931" cy="3528392"/>
          </a:xfrm>
          <a:prstGeom prst="rect">
            <a:avLst/>
          </a:prstGeom>
        </p:spPr>
      </p:pic>
      <p:cxnSp>
        <p:nvCxnSpPr>
          <p:cNvPr id="4" name="Düz Bağlayıcı 3">
            <a:extLst>
              <a:ext uri="{FF2B5EF4-FFF2-40B4-BE49-F238E27FC236}">
                <a16:creationId xmlns:a16="http://schemas.microsoft.com/office/drawing/2014/main" id="{29D327CE-9D4E-243D-2520-A06996929099}"/>
              </a:ext>
            </a:extLst>
          </p:cNvPr>
          <p:cNvCxnSpPr>
            <a:cxnSpLocks/>
          </p:cNvCxnSpPr>
          <p:nvPr/>
        </p:nvCxnSpPr>
        <p:spPr>
          <a:xfrm flipH="1" flipV="1">
            <a:off x="8543478" y="1989634"/>
            <a:ext cx="879655" cy="349305"/>
          </a:xfrm>
          <a:prstGeom prst="line">
            <a:avLst/>
          </a:prstGeom>
          <a:ln w="57150">
            <a:solidFill>
              <a:srgbClr val="CC90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143793E0-3DEB-9FA6-7542-01B2CDAB6F37}"/>
              </a:ext>
            </a:extLst>
          </p:cNvPr>
          <p:cNvSpPr/>
          <p:nvPr/>
        </p:nvSpPr>
        <p:spPr>
          <a:xfrm>
            <a:off x="3070870" y="3573810"/>
            <a:ext cx="576064" cy="4320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F72BCA3E-FAC8-BECF-9B96-E3381285DB8D}"/>
              </a:ext>
            </a:extLst>
          </p:cNvPr>
          <p:cNvSpPr txBox="1"/>
          <p:nvPr/>
        </p:nvSpPr>
        <p:spPr>
          <a:xfrm>
            <a:off x="4078982" y="6456303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2395210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9555B040-05F9-368D-7D2E-A68F93268D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2798" y="1269554"/>
            <a:ext cx="5544616" cy="3905738"/>
          </a:xfrm>
          <a:prstGeom prst="rect">
            <a:avLst/>
          </a:prstGeom>
        </p:spPr>
      </p:pic>
      <p:cxnSp>
        <p:nvCxnSpPr>
          <p:cNvPr id="2" name="Düz Bağlayıcı 1">
            <a:extLst>
              <a:ext uri="{FF2B5EF4-FFF2-40B4-BE49-F238E27FC236}">
                <a16:creationId xmlns:a16="http://schemas.microsoft.com/office/drawing/2014/main" id="{51511517-812D-82A5-DE8F-F4A695A7DF1C}"/>
              </a:ext>
            </a:extLst>
          </p:cNvPr>
          <p:cNvCxnSpPr>
            <a:cxnSpLocks/>
          </p:cNvCxnSpPr>
          <p:nvPr/>
        </p:nvCxnSpPr>
        <p:spPr>
          <a:xfrm flipH="1" flipV="1">
            <a:off x="8543478" y="1989634"/>
            <a:ext cx="879655" cy="349305"/>
          </a:xfrm>
          <a:prstGeom prst="line">
            <a:avLst/>
          </a:prstGeom>
          <a:ln w="57150">
            <a:solidFill>
              <a:srgbClr val="CC90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BDAF910D-FC0D-5A69-B52B-E786074D46A0}"/>
              </a:ext>
            </a:extLst>
          </p:cNvPr>
          <p:cNvSpPr/>
          <p:nvPr/>
        </p:nvSpPr>
        <p:spPr>
          <a:xfrm>
            <a:off x="2566814" y="3573810"/>
            <a:ext cx="576064" cy="4320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49BA6FE9-6768-E789-9D94-4E0DE5B84A45}"/>
              </a:ext>
            </a:extLst>
          </p:cNvPr>
          <p:cNvSpPr txBox="1"/>
          <p:nvPr/>
        </p:nvSpPr>
        <p:spPr>
          <a:xfrm>
            <a:off x="4078982" y="6456303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1967255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11ABE5FD-7FED-B02D-84DA-8E4F9F832D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6814" y="837506"/>
            <a:ext cx="6120680" cy="4909874"/>
          </a:xfrm>
          <a:prstGeom prst="rect">
            <a:avLst/>
          </a:prstGeom>
        </p:spPr>
      </p:pic>
      <p:cxnSp>
        <p:nvCxnSpPr>
          <p:cNvPr id="2" name="Düz Bağlayıcı 1">
            <a:extLst>
              <a:ext uri="{FF2B5EF4-FFF2-40B4-BE49-F238E27FC236}">
                <a16:creationId xmlns:a16="http://schemas.microsoft.com/office/drawing/2014/main" id="{29A12EF9-5AE7-E7B2-CFC6-6CC822E87719}"/>
              </a:ext>
            </a:extLst>
          </p:cNvPr>
          <p:cNvCxnSpPr>
            <a:cxnSpLocks/>
          </p:cNvCxnSpPr>
          <p:nvPr/>
        </p:nvCxnSpPr>
        <p:spPr>
          <a:xfrm flipH="1" flipV="1">
            <a:off x="8543478" y="1989634"/>
            <a:ext cx="879655" cy="349305"/>
          </a:xfrm>
          <a:prstGeom prst="line">
            <a:avLst/>
          </a:prstGeom>
          <a:ln w="57150">
            <a:solidFill>
              <a:srgbClr val="CC90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EBE5C216-093C-1A9B-F0A3-35713BDAF207}"/>
              </a:ext>
            </a:extLst>
          </p:cNvPr>
          <p:cNvSpPr/>
          <p:nvPr/>
        </p:nvSpPr>
        <p:spPr>
          <a:xfrm>
            <a:off x="2638822" y="4509914"/>
            <a:ext cx="484128" cy="36004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177E1614-44AB-77CB-6D3C-5CBDCB0BF5AE}"/>
              </a:ext>
            </a:extLst>
          </p:cNvPr>
          <p:cNvSpPr txBox="1"/>
          <p:nvPr/>
        </p:nvSpPr>
        <p:spPr>
          <a:xfrm>
            <a:off x="4078982" y="6456303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3893914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2566814" y="189434"/>
            <a:ext cx="73171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400" b="1" dirty="0"/>
              <a:t>THANK YOU!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2C51D84B-81DD-4BE8-8E90-F8B20BFED3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92" y="1564902"/>
            <a:ext cx="4277143" cy="4277143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A4F508E6-8709-437D-AB5B-C9556DBD3F23}"/>
              </a:ext>
            </a:extLst>
          </p:cNvPr>
          <p:cNvSpPr txBox="1"/>
          <p:nvPr/>
        </p:nvSpPr>
        <p:spPr>
          <a:xfrm>
            <a:off x="6502383" y="2277666"/>
            <a:ext cx="4101332" cy="22467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br>
              <a:rPr lang="tr-TR" sz="2800" b="1" i="1" u="sng" dirty="0">
                <a:solidFill>
                  <a:schemeClr val="tx1"/>
                </a:solidFill>
              </a:rPr>
            </a:br>
            <a:r>
              <a:rPr lang="tr-TR" sz="3600" b="1" dirty="0">
                <a:solidFill>
                  <a:schemeClr val="tx1"/>
                </a:solidFill>
              </a:rPr>
              <a:t>Ege </a:t>
            </a:r>
            <a:r>
              <a:rPr lang="tr-TR" sz="3600" b="1" dirty="0" err="1">
                <a:solidFill>
                  <a:schemeClr val="tx1"/>
                </a:solidFill>
              </a:rPr>
              <a:t>Tolgay</a:t>
            </a:r>
            <a:r>
              <a:rPr lang="tr-TR" sz="3600" b="1" dirty="0">
                <a:solidFill>
                  <a:schemeClr val="tx1"/>
                </a:solidFill>
              </a:rPr>
              <a:t> Altınay</a:t>
            </a:r>
            <a:br>
              <a:rPr lang="tr-TR" sz="2800" b="1" dirty="0">
                <a:solidFill>
                  <a:schemeClr val="tx1"/>
                </a:solidFill>
              </a:rPr>
            </a:br>
            <a:endParaRPr lang="tr-TR" sz="2800" b="1" dirty="0">
              <a:solidFill>
                <a:schemeClr val="tx1"/>
              </a:solidFill>
            </a:endParaRPr>
          </a:p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Akköprü</a:t>
            </a:r>
            <a:r>
              <a:rPr lang="tr-TR" sz="2400" b="1" dirty="0">
                <a:solidFill>
                  <a:schemeClr val="tx1"/>
                </a:solidFill>
              </a:rPr>
              <a:t> Ortaokulu  </a:t>
            </a:r>
            <a:r>
              <a:rPr lang="tr-TR" sz="2400" b="1" dirty="0" err="1">
                <a:solidFill>
                  <a:schemeClr val="tx1"/>
                </a:solidFill>
              </a:rPr>
              <a:t>Tuşba</a:t>
            </a:r>
            <a:r>
              <a:rPr lang="tr-TR" sz="2400" b="1" dirty="0">
                <a:solidFill>
                  <a:schemeClr val="tx1"/>
                </a:solidFill>
              </a:rPr>
              <a:t>/VAN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C1268C83-60CE-45D3-B641-3F2D91DA924B}"/>
              </a:ext>
            </a:extLst>
          </p:cNvPr>
          <p:cNvSpPr txBox="1"/>
          <p:nvPr/>
        </p:nvSpPr>
        <p:spPr>
          <a:xfrm>
            <a:off x="4511030" y="5488103"/>
            <a:ext cx="6092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Bu, ve benzeri içerikler için:</a:t>
            </a:r>
            <a:br>
              <a:rPr lang="tr-TR" sz="2000" b="1" dirty="0"/>
            </a:br>
            <a:r>
              <a:rPr lang="tr-TR" sz="20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www.egetolgayaltinay.com</a:t>
            </a:r>
            <a:r>
              <a:rPr lang="tr-TR" sz="2000" b="1" dirty="0"/>
              <a:t> adresini ziyaret edebilirsiniz.</a:t>
            </a:r>
          </a:p>
        </p:txBody>
      </p:sp>
    </p:spTree>
    <p:extLst>
      <p:ext uri="{BB962C8B-B14F-4D97-AF65-F5344CB8AC3E}">
        <p14:creationId xmlns:p14="http://schemas.microsoft.com/office/powerpoint/2010/main" val="373396247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1171</Words>
  <Application>Microsoft Office PowerPoint</Application>
  <PresentationFormat>Özel</PresentationFormat>
  <Paragraphs>270</Paragraphs>
  <Slides>32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32</vt:i4>
      </vt:variant>
    </vt:vector>
  </HeadingPairs>
  <TitlesOfParts>
    <vt:vector size="35" baseType="lpstr">
      <vt:lpstr>Arial</vt:lpstr>
      <vt:lpstr>Calibri</vt:lpstr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LENOVO</dc:creator>
  <cp:lastModifiedBy>Ege Altınay</cp:lastModifiedBy>
  <cp:revision>39</cp:revision>
  <dcterms:created xsi:type="dcterms:W3CDTF">2022-07-12T10:24:31Z</dcterms:created>
  <dcterms:modified xsi:type="dcterms:W3CDTF">2022-08-27T02:45:13Z</dcterms:modified>
</cp:coreProperties>
</file>