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58" r:id="rId6"/>
    <p:sldId id="259" r:id="rId7"/>
    <p:sldId id="270" r:id="rId8"/>
    <p:sldId id="262" r:id="rId9"/>
    <p:sldId id="265" r:id="rId10"/>
    <p:sldId id="305" r:id="rId11"/>
    <p:sldId id="307" r:id="rId12"/>
    <p:sldId id="306" r:id="rId13"/>
    <p:sldId id="309" r:id="rId14"/>
    <p:sldId id="308" r:id="rId15"/>
    <p:sldId id="310" r:id="rId16"/>
    <p:sldId id="312" r:id="rId17"/>
    <p:sldId id="311" r:id="rId18"/>
    <p:sldId id="266" r:id="rId19"/>
    <p:sldId id="268" r:id="rId2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9: SCIENCE" id="{BB840120-C5DC-4988-B0AC-A1E2676FE355}">
          <p14:sldIdLst>
            <p14:sldId id="256"/>
          </p14:sldIdLst>
        </p14:section>
        <p14:section name="Warm-up Question" id="{105FD505-EB36-4D16-BFCA-B30AF1CFB106}">
          <p14:sldIdLst>
            <p14:sldId id="257"/>
            <p14:sldId id="260"/>
            <p14:sldId id="261"/>
          </p14:sldIdLst>
        </p14:section>
        <p14:section name="Inventions &amp; Discoveries" id="{8BA4ABA2-6E21-4CCC-8A77-CACDFDB5837B}">
          <p14:sldIdLst>
            <p14:sldId id="258"/>
            <p14:sldId id="259"/>
            <p14:sldId id="270"/>
          </p14:sldIdLst>
        </p14:section>
        <p14:section name="About a Scientist" id="{5117185C-3549-476F-97BD-42161570E166}">
          <p14:sldIdLst>
            <p14:sldId id="262"/>
            <p14:sldId id="265"/>
          </p14:sldIdLst>
        </p14:section>
        <p14:section name="Wh- Questions" id="{EDB3E1BB-15F2-4368-A613-269A58EE77E0}">
          <p14:sldIdLst>
            <p14:sldId id="305"/>
          </p14:sldIdLst>
        </p14:section>
        <p14:section name="Question Types for Unit 9" id="{89ECC2BF-8998-4C58-A613-AAB8EBAF3D65}">
          <p14:sldIdLst>
            <p14:sldId id="307"/>
            <p14:sldId id="306"/>
          </p14:sldIdLst>
        </p14:section>
        <p14:section name="Other Important Words" id="{E0964C96-1CB2-4BF4-89B0-355E31BBDB6E}">
          <p14:sldIdLst>
            <p14:sldId id="309"/>
          </p14:sldIdLst>
        </p14:section>
        <p14:section name="Sample Questions" id="{4802E2E5-E942-4072-BEBA-980766C51E98}">
          <p14:sldIdLst>
            <p14:sldId id="308"/>
            <p14:sldId id="310"/>
            <p14:sldId id="312"/>
            <p14:sldId id="311"/>
          </p14:sldIdLst>
        </p14:section>
        <p14:section name="Thank you :)" id="{4C9E130F-FDB0-407C-B652-5C28FF958B8B}">
          <p14:sldIdLst>
            <p14:sldId id="266"/>
          </p14:sldIdLst>
        </p14:section>
        <p14:section name="Contributers :)" id="{E922FFF4-72EF-446C-86C7-7A3E5630DC6F}">
          <p14:sldIdLst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77B8"/>
    <a:srgbClr val="C9A6E4"/>
    <a:srgbClr val="FF33CC"/>
    <a:srgbClr val="F4F917"/>
    <a:srgbClr val="A2DF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1EFB7CB-2BF9-45EC-BA3B-83A23B119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DD2091E-BC5B-49E4-9387-CC8C05227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E71474D-356C-40FF-AB5E-AB0F2C03B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3D91-D785-4CDA-A135-8A1AF8C87C90}" type="datetimeFigureOut">
              <a:rPr lang="tr-TR" smtClean="0"/>
              <a:t>3.04.2022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B6CCC3A-898A-46F3-A90B-D241C8365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E2ADE13-DDF4-4925-B239-3CF4D7104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1FE1-FF50-497A-9A14-3E55A07DBD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0369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C95F52-E92E-427C-B2BE-0D07E4546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DBE8624-B6C4-4F32-8E67-FFD0A4D83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F781300-292A-499E-8000-874ABF1B2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3D91-D785-4CDA-A135-8A1AF8C87C90}" type="datetimeFigureOut">
              <a:rPr lang="tr-TR" smtClean="0"/>
              <a:t>3.04.2022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5568E03-1737-414B-8472-4A9E38FAD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1EA9FF3-323D-438F-A007-92EB674E6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1FE1-FF50-497A-9A14-3E55A07DBD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5883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F84D6D3-06E5-41B8-9A37-3E3D6939E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DD6BBDD-AB8A-4361-9C03-6689E2410D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B506E4C-B171-4EAD-89FC-2DD5B4853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3D91-D785-4CDA-A135-8A1AF8C87C90}" type="datetimeFigureOut">
              <a:rPr lang="tr-TR" smtClean="0"/>
              <a:t>3.04.2022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B37D792-71CC-4E2A-9CA9-1EA8FC1F5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E52529F-D6E5-4527-85BA-86AAB4E35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1FE1-FF50-497A-9A14-3E55A07DBD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5897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FE099E-1256-44A8-ACF1-24AD3BEB4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A31D68A-D510-4DD5-9CE1-7D5F4AFE76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9A84521-8F83-4379-8EB3-A213A67A8F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2294B00-1F9E-40C7-B426-D1F6C9748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3D91-D785-4CDA-A135-8A1AF8C87C90}" type="datetimeFigureOut">
              <a:rPr lang="tr-TR" smtClean="0"/>
              <a:t>3.04.2022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57F5F63-16F1-4D02-B42B-31D4A974C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A2F911F-FF99-4EC2-B5DC-96966A430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1FE1-FF50-497A-9A14-3E55A07DBD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6433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12A1849-0F13-47F9-92E4-A03F4C080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42A6650-F300-4423-9849-77D5BAC09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EE85AB7-4360-4C5F-AC17-26409CA730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762468CE-73DB-4DDF-9B91-DE4C776FE2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F8AEA892-B542-4113-8867-57CF3B0608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FA0D65A9-B36D-459F-928A-03EFFFB81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3D91-D785-4CDA-A135-8A1AF8C87C90}" type="datetimeFigureOut">
              <a:rPr lang="tr-TR" smtClean="0"/>
              <a:t>3.04.2022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DDC328A3-D0E9-40B7-9183-1186AD294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D29DC9EB-7394-4ABB-ACCC-7383C2B62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1FE1-FF50-497A-9A14-3E55A07DBD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6060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0828E3D-4ED9-4913-835D-6FFBA195E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99BB35BB-3E6C-4C7C-BECC-BFC60F61C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3D91-D785-4CDA-A135-8A1AF8C87C90}" type="datetimeFigureOut">
              <a:rPr lang="tr-TR" smtClean="0"/>
              <a:t>3.04.2022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6552762-BA20-4135-B69D-194A5BC20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AFA6796-B12F-4EB2-857A-3CA325D88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1FE1-FF50-497A-9A14-3E55A07DBD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2602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90F9AE5B-D4DE-49BE-9EF7-26CE8D46E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3D91-D785-4CDA-A135-8A1AF8C87C90}" type="datetimeFigureOut">
              <a:rPr lang="tr-TR" smtClean="0"/>
              <a:t>3.04.2022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08A32ADD-3814-49DD-9EB7-D05145E8D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96CCEA6-608B-4E47-B05B-BB96F3329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1FE1-FF50-497A-9A14-3E55A07DBD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013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24E6ED7-FA1F-49ED-A855-7A20DF0F8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46291CB-57A6-40C8-A2D3-A4A6E6C69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29BFBE2-172B-4B52-A05A-062EEF588A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A6CCF98-82DE-4AAC-85B9-E086BDD2A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3D91-D785-4CDA-A135-8A1AF8C87C90}" type="datetimeFigureOut">
              <a:rPr lang="tr-TR" smtClean="0"/>
              <a:t>3.04.2022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D609E02-07FD-416B-A1BC-19D435F1B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DDF7B74-CDCA-4F2E-BA70-1DD64CE21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1FE1-FF50-497A-9A14-3E55A07DBD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8166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74F728-2C5D-4332-816E-9BC52DFD9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2848028-D981-4575-873A-949FDEED32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02D794C-C3A1-40EE-848A-7F51359956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CE799F3-2CB2-445D-8B46-820068D3E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3D91-D785-4CDA-A135-8A1AF8C87C90}" type="datetimeFigureOut">
              <a:rPr lang="tr-TR" smtClean="0"/>
              <a:t>3.04.2022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ACD72F7-75AD-4EB0-81C8-9B86A3CE1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B80E88C-CF8A-4A73-83E5-51513C026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1FE1-FF50-497A-9A14-3E55A07DBD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1287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7A7B729-D36D-49A6-9A77-174CAEB03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81215F6-9818-4215-ACDB-4F6BF1AC93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BF84DF2-CF91-42C9-9D18-75F5D29B0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3D91-D785-4CDA-A135-8A1AF8C87C90}" type="datetimeFigureOut">
              <a:rPr lang="tr-TR" smtClean="0"/>
              <a:t>3.04.2022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732F6D8-DA20-4125-8C07-DB68DA79D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C0DD05E-5981-457F-8D75-C6FB55372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1FE1-FF50-497A-9A14-3E55A07DBD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9450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642E7A1A-3648-46C5-B9D0-A6B87C8BB6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D78CFF0A-58B0-4D07-AA33-2301CFC457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8BD9507-DACF-4FCD-9DFB-A24862195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3D91-D785-4CDA-A135-8A1AF8C87C90}" type="datetimeFigureOut">
              <a:rPr lang="tr-TR" smtClean="0"/>
              <a:t>3.04.2022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753913A-A421-4873-B18D-66BA96C81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07CDA31-EDF2-4E62-A14A-D0360808B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1FE1-FF50-497A-9A14-3E55A07DBD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2483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BBF4F6E0-08B6-429F-9ECB-94147E33B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13FAC38-F256-414B-BF78-4AB9D3B9F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E64C229-AE47-434C-9106-93C3543606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93D91-D785-4CDA-A135-8A1AF8C87C90}" type="datetimeFigureOut">
              <a:rPr lang="tr-TR" smtClean="0"/>
              <a:t>3.04.2022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0F18C25-EA28-455F-A860-7B39302361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5B2710F-4340-48DD-8638-77831F2D4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C1FE1-FF50-497A-9A14-3E55A07DBD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449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Relationship Id="rId9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jpg"/><Relationship Id="rId7" Type="http://schemas.openxmlformats.org/officeDocument/2006/relationships/image" Target="../media/image23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webp"/><Relationship Id="rId5" Type="http://schemas.openxmlformats.org/officeDocument/2006/relationships/image" Target="../media/image21.jpg"/><Relationship Id="rId4" Type="http://schemas.openxmlformats.org/officeDocument/2006/relationships/image" Target="../media/image20.jpg"/><Relationship Id="rId9" Type="http://schemas.openxmlformats.org/officeDocument/2006/relationships/image" Target="../media/image25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1052E03E-CE84-497B-8517-D389B51A13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76" cy="6857143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DCA88537-9F1E-46BF-8FEB-5D4844386CF9}"/>
              </a:ext>
            </a:extLst>
          </p:cNvPr>
          <p:cNvSpPr txBox="1"/>
          <p:nvPr/>
        </p:nvSpPr>
        <p:spPr>
          <a:xfrm>
            <a:off x="4019909" y="6479185"/>
            <a:ext cx="4002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3837512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D7F82022-CB8C-4811-A2F3-3A02DA249A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028A6CD5-A431-430F-9999-64CF364383E1}"/>
              </a:ext>
            </a:extLst>
          </p:cNvPr>
          <p:cNvSpPr txBox="1"/>
          <p:nvPr/>
        </p:nvSpPr>
        <p:spPr>
          <a:xfrm>
            <a:off x="4019909" y="6479185"/>
            <a:ext cx="4002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957785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DC1506FF-15FC-4EDD-97E4-CA95D964E4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4" t="43904" r="58185"/>
          <a:stretch/>
        </p:blipFill>
        <p:spPr>
          <a:xfrm>
            <a:off x="0" y="1915064"/>
            <a:ext cx="4511615" cy="4942936"/>
          </a:xfrm>
          <a:prstGeom prst="rect">
            <a:avLst/>
          </a:prstGeo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8713920F-A0B0-4859-A0EC-825AE041740E}"/>
              </a:ext>
            </a:extLst>
          </p:cNvPr>
          <p:cNvSpPr/>
          <p:nvPr/>
        </p:nvSpPr>
        <p:spPr>
          <a:xfrm>
            <a:off x="5153919" y="2448120"/>
            <a:ext cx="58106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r-TR" sz="54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Inventors</a:t>
            </a:r>
            <a:r>
              <a:rPr lang="tr-TR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tr-TR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</a:t>
            </a:r>
            <a:r>
              <a:rPr lang="tr-TR" sz="54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roduces</a:t>
            </a:r>
            <a:r>
              <a:rPr lang="tr-TR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tr-TR" sz="54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something</a:t>
            </a:r>
            <a:r>
              <a:rPr lang="tr-TR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tr-TR" sz="54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new</a:t>
            </a:r>
            <a:r>
              <a:rPr lang="tr-TR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. </a:t>
            </a:r>
          </a:p>
          <a:p>
            <a:endParaRPr lang="tr-TR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7D187FD5-EB34-4A0A-9FB0-612931B343E6}"/>
              </a:ext>
            </a:extLst>
          </p:cNvPr>
          <p:cNvSpPr/>
          <p:nvPr/>
        </p:nvSpPr>
        <p:spPr>
          <a:xfrm>
            <a:off x="5153919" y="4533238"/>
            <a:ext cx="790179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r-TR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(Mucitler yeni şeyler üretirler.)</a:t>
            </a:r>
            <a:endParaRPr lang="tr-TR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4C13EC8-2DB3-4DBF-9ED5-7857FBEC1C03}"/>
              </a:ext>
            </a:extLst>
          </p:cNvPr>
          <p:cNvSpPr txBox="1"/>
          <p:nvPr/>
        </p:nvSpPr>
        <p:spPr>
          <a:xfrm>
            <a:off x="4019909" y="6479185"/>
            <a:ext cx="4002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621322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23B665A5-4680-481C-9771-3E009F7FD3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19" t="44559" r="18768"/>
          <a:stretch/>
        </p:blipFill>
        <p:spPr>
          <a:xfrm>
            <a:off x="7988060" y="1837426"/>
            <a:ext cx="4203940" cy="5020574"/>
          </a:xfrm>
          <a:prstGeom prst="rect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17BCDED3-BE84-4B82-B203-80156FF5C89A}"/>
              </a:ext>
            </a:extLst>
          </p:cNvPr>
          <p:cNvSpPr/>
          <p:nvPr/>
        </p:nvSpPr>
        <p:spPr>
          <a:xfrm>
            <a:off x="236862" y="2444040"/>
            <a:ext cx="83032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r-TR" sz="48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Discoverers</a:t>
            </a:r>
            <a:r>
              <a:rPr lang="tr-TR" sz="4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tr-TR" sz="48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finds</a:t>
            </a:r>
            <a:r>
              <a:rPr lang="tr-TR" sz="4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tr-TR" sz="48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out</a:t>
            </a:r>
            <a:r>
              <a:rPr lang="tr-TR" sz="4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tr-TR" sz="48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something</a:t>
            </a:r>
            <a:r>
              <a:rPr lang="tr-TR" sz="4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tr-TR" sz="48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that</a:t>
            </a:r>
            <a:r>
              <a:rPr lang="tr-TR" sz="4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tr-TR" sz="48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already</a:t>
            </a:r>
            <a:r>
              <a:rPr lang="tr-TR" sz="4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tr-TR" sz="48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exists</a:t>
            </a:r>
            <a:r>
              <a:rPr lang="tr-TR" sz="4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.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FF5D5DEC-AAEE-4E38-8939-696E4FB6A950}"/>
              </a:ext>
            </a:extLst>
          </p:cNvPr>
          <p:cNvSpPr/>
          <p:nvPr/>
        </p:nvSpPr>
        <p:spPr>
          <a:xfrm>
            <a:off x="225896" y="3981147"/>
            <a:ext cx="693168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r-TR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(Kaşifler çoktan </a:t>
            </a:r>
            <a:r>
              <a:rPr lang="tr-TR" sz="36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varolan</a:t>
            </a:r>
            <a:r>
              <a:rPr lang="tr-TR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şeyleri ortaya çıkarırlar.)</a:t>
            </a:r>
            <a:endParaRPr lang="tr-TR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99C0BF44-9B7A-42FF-9A72-4E6A870C3477}"/>
              </a:ext>
            </a:extLst>
          </p:cNvPr>
          <p:cNvSpPr txBox="1"/>
          <p:nvPr/>
        </p:nvSpPr>
        <p:spPr>
          <a:xfrm>
            <a:off x="4019909" y="6479185"/>
            <a:ext cx="4002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653801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ABFE3D1C-6948-4359-A083-4AC266593711}"/>
              </a:ext>
            </a:extLst>
          </p:cNvPr>
          <p:cNvCxnSpPr>
            <a:cxnSpLocks/>
          </p:cNvCxnSpPr>
          <p:nvPr/>
        </p:nvCxnSpPr>
        <p:spPr>
          <a:xfrm>
            <a:off x="5986915" y="115503"/>
            <a:ext cx="0" cy="6626994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etin kutusu 7">
            <a:extLst>
              <a:ext uri="{FF2B5EF4-FFF2-40B4-BE49-F238E27FC236}">
                <a16:creationId xmlns:a16="http://schemas.microsoft.com/office/drawing/2014/main" id="{F29C6125-0FF8-4D60-8662-0E8DF9CC4F30}"/>
              </a:ext>
            </a:extLst>
          </p:cNvPr>
          <p:cNvSpPr txBox="1"/>
          <p:nvPr/>
        </p:nvSpPr>
        <p:spPr>
          <a:xfrm>
            <a:off x="1539099" y="65981"/>
            <a:ext cx="4032985" cy="646986"/>
          </a:xfrm>
          <a:prstGeom prst="roundRect">
            <a:avLst/>
          </a:prstGeom>
          <a:solidFill>
            <a:srgbClr val="A2DFD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chemeClr val="tx1"/>
                </a:solidFill>
              </a:rPr>
              <a:t>INVENTIONS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51DE90F5-3BF1-4115-B05C-BE39A8359B0B}"/>
              </a:ext>
            </a:extLst>
          </p:cNvPr>
          <p:cNvSpPr txBox="1"/>
          <p:nvPr/>
        </p:nvSpPr>
        <p:spPr>
          <a:xfrm>
            <a:off x="6378946" y="82057"/>
            <a:ext cx="4032985" cy="646986"/>
          </a:xfrm>
          <a:prstGeom prst="roundRect">
            <a:avLst/>
          </a:prstGeom>
          <a:solidFill>
            <a:srgbClr val="A2DFD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chemeClr val="tx1"/>
                </a:solidFill>
              </a:rPr>
              <a:t>DISCOVERIES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66140CD8-7D26-4AF4-8170-D2C1BAF3F423}"/>
              </a:ext>
            </a:extLst>
          </p:cNvPr>
          <p:cNvSpPr txBox="1"/>
          <p:nvPr/>
        </p:nvSpPr>
        <p:spPr>
          <a:xfrm>
            <a:off x="3156089" y="133576"/>
            <a:ext cx="2839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(İCATLAR)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2E29B190-8827-488C-8400-CC27C80D3AE1}"/>
              </a:ext>
            </a:extLst>
          </p:cNvPr>
          <p:cNvSpPr txBox="1"/>
          <p:nvPr/>
        </p:nvSpPr>
        <p:spPr>
          <a:xfrm>
            <a:off x="8068440" y="174717"/>
            <a:ext cx="2839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(KEŞİFLER)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24045101-30F9-44E1-B00C-1394A2E40594}"/>
              </a:ext>
            </a:extLst>
          </p:cNvPr>
          <p:cNvSpPr txBox="1"/>
          <p:nvPr/>
        </p:nvSpPr>
        <p:spPr>
          <a:xfrm>
            <a:off x="509264" y="1141719"/>
            <a:ext cx="4854339" cy="1328023"/>
          </a:xfrm>
          <a:prstGeom prst="roundRect">
            <a:avLst/>
          </a:prstGeom>
          <a:solidFill>
            <a:srgbClr val="A2DFD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eaLnBrk="1" hangingPunct="1"/>
            <a:r>
              <a:rPr lang="tr-TR" sz="2400" b="1" dirty="0" err="1">
                <a:solidFill>
                  <a:srgbClr val="FF33CC"/>
                </a:solidFill>
              </a:rPr>
              <a:t>Invent</a:t>
            </a:r>
            <a:r>
              <a:rPr lang="tr-TR" sz="2400" b="1" dirty="0">
                <a:solidFill>
                  <a:srgbClr val="FF33CC"/>
                </a:solidFill>
              </a:rPr>
              <a:t>: </a:t>
            </a:r>
            <a:r>
              <a:rPr lang="tr-TR" sz="2400" b="1" dirty="0">
                <a:solidFill>
                  <a:schemeClr val="tx1"/>
                </a:solidFill>
              </a:rPr>
              <a:t>icat etmek</a:t>
            </a:r>
          </a:p>
          <a:p>
            <a:pPr algn="ctr" eaLnBrk="1" hangingPunct="1"/>
            <a:r>
              <a:rPr lang="tr-TR" sz="2400" b="1" dirty="0" err="1">
                <a:solidFill>
                  <a:srgbClr val="FF33CC"/>
                </a:solidFill>
              </a:rPr>
              <a:t>Invention</a:t>
            </a:r>
            <a:r>
              <a:rPr lang="tr-TR" sz="2400" b="1" dirty="0">
                <a:solidFill>
                  <a:srgbClr val="FF33CC"/>
                </a:solidFill>
              </a:rPr>
              <a:t>: </a:t>
            </a:r>
            <a:r>
              <a:rPr lang="tr-TR" sz="2400" b="1" dirty="0">
                <a:solidFill>
                  <a:schemeClr val="tx1"/>
                </a:solidFill>
              </a:rPr>
              <a:t>icat</a:t>
            </a:r>
          </a:p>
          <a:p>
            <a:pPr algn="ctr" eaLnBrk="1" hangingPunct="1"/>
            <a:r>
              <a:rPr lang="tr-TR" sz="2400" b="1" dirty="0" err="1">
                <a:solidFill>
                  <a:srgbClr val="FF33CC"/>
                </a:solidFill>
              </a:rPr>
              <a:t>Inventor</a:t>
            </a:r>
            <a:r>
              <a:rPr lang="tr-TR" sz="2400" b="1" dirty="0">
                <a:solidFill>
                  <a:srgbClr val="FF33CC"/>
                </a:solidFill>
              </a:rPr>
              <a:t>: </a:t>
            </a:r>
            <a:r>
              <a:rPr lang="tr-TR" sz="2400" b="1" dirty="0">
                <a:solidFill>
                  <a:schemeClr val="tx1"/>
                </a:solidFill>
              </a:rPr>
              <a:t>mucit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4FE65EBA-4A0E-476A-81B7-1C807BFC0373}"/>
              </a:ext>
            </a:extLst>
          </p:cNvPr>
          <p:cNvSpPr txBox="1"/>
          <p:nvPr/>
        </p:nvSpPr>
        <p:spPr>
          <a:xfrm>
            <a:off x="6610228" y="1135519"/>
            <a:ext cx="4860750" cy="1328023"/>
          </a:xfrm>
          <a:prstGeom prst="roundRect">
            <a:avLst/>
          </a:prstGeom>
          <a:solidFill>
            <a:srgbClr val="A2DFD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eaLnBrk="1" hangingPunct="1"/>
            <a:r>
              <a:rPr lang="tr-TR" sz="2400" b="1" dirty="0" err="1">
                <a:solidFill>
                  <a:srgbClr val="FF33CC"/>
                </a:solidFill>
              </a:rPr>
              <a:t>Discover</a:t>
            </a:r>
            <a:r>
              <a:rPr lang="tr-TR" sz="2400" b="1" dirty="0">
                <a:solidFill>
                  <a:srgbClr val="FF33CC"/>
                </a:solidFill>
              </a:rPr>
              <a:t>: </a:t>
            </a:r>
            <a:r>
              <a:rPr lang="tr-TR" sz="2400" b="1" dirty="0">
                <a:solidFill>
                  <a:schemeClr val="tx1"/>
                </a:solidFill>
              </a:rPr>
              <a:t>keşfetmek</a:t>
            </a:r>
          </a:p>
          <a:p>
            <a:pPr algn="ctr" eaLnBrk="1" hangingPunct="1"/>
            <a:r>
              <a:rPr lang="tr-TR" sz="2400" b="1" dirty="0" err="1">
                <a:solidFill>
                  <a:srgbClr val="FF33CC"/>
                </a:solidFill>
              </a:rPr>
              <a:t>Discovery</a:t>
            </a:r>
            <a:r>
              <a:rPr lang="tr-TR" sz="2400" b="1" dirty="0">
                <a:solidFill>
                  <a:srgbClr val="FF33CC"/>
                </a:solidFill>
              </a:rPr>
              <a:t>: </a:t>
            </a:r>
            <a:r>
              <a:rPr lang="tr-TR" sz="2400" b="1" dirty="0">
                <a:solidFill>
                  <a:schemeClr val="tx1"/>
                </a:solidFill>
              </a:rPr>
              <a:t>keşif</a:t>
            </a:r>
          </a:p>
          <a:p>
            <a:pPr algn="ctr" eaLnBrk="1" hangingPunct="1"/>
            <a:r>
              <a:rPr lang="tr-TR" sz="2400" b="1" dirty="0" err="1">
                <a:solidFill>
                  <a:srgbClr val="FF33CC"/>
                </a:solidFill>
              </a:rPr>
              <a:t>Discoverer</a:t>
            </a:r>
            <a:r>
              <a:rPr lang="tr-TR" sz="2400" b="1" dirty="0">
                <a:solidFill>
                  <a:srgbClr val="FF33CC"/>
                </a:solidFill>
              </a:rPr>
              <a:t>: </a:t>
            </a:r>
            <a:r>
              <a:rPr lang="tr-TR" sz="2400" b="1" dirty="0">
                <a:solidFill>
                  <a:schemeClr val="tx1"/>
                </a:solidFill>
              </a:rPr>
              <a:t>kâşif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2276D31D-9107-4B1E-8236-A32B69BD9DB2}"/>
              </a:ext>
            </a:extLst>
          </p:cNvPr>
          <p:cNvSpPr txBox="1"/>
          <p:nvPr/>
        </p:nvSpPr>
        <p:spPr>
          <a:xfrm>
            <a:off x="152734" y="2680530"/>
            <a:ext cx="5386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chemeClr val="bg1"/>
                </a:solidFill>
              </a:rPr>
              <a:t>Some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inventions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are</a:t>
            </a:r>
            <a:r>
              <a:rPr lang="tr-TR" sz="2800" b="1" dirty="0">
                <a:solidFill>
                  <a:schemeClr val="bg1"/>
                </a:solidFill>
              </a:rPr>
              <a:t>…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A7090F8C-C638-4963-BCDC-E3AFFCCA7279}"/>
              </a:ext>
            </a:extLst>
          </p:cNvPr>
          <p:cNvSpPr txBox="1"/>
          <p:nvPr/>
        </p:nvSpPr>
        <p:spPr>
          <a:xfrm>
            <a:off x="6205086" y="2680530"/>
            <a:ext cx="5386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chemeClr val="bg1"/>
                </a:solidFill>
              </a:rPr>
              <a:t>Some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discoveries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are</a:t>
            </a:r>
            <a:r>
              <a:rPr lang="tr-TR" sz="2800" b="1" dirty="0">
                <a:solidFill>
                  <a:schemeClr val="bg1"/>
                </a:solidFill>
              </a:rPr>
              <a:t>…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DB80A775-81D5-4601-A21D-B602788CB2D6}"/>
              </a:ext>
            </a:extLst>
          </p:cNvPr>
          <p:cNvSpPr/>
          <p:nvPr/>
        </p:nvSpPr>
        <p:spPr>
          <a:xfrm>
            <a:off x="472245" y="3367652"/>
            <a:ext cx="4747582" cy="954182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2DE0E710-2323-487D-A8AF-A651E3EE87D4}"/>
              </a:ext>
            </a:extLst>
          </p:cNvPr>
          <p:cNvSpPr/>
          <p:nvPr/>
        </p:nvSpPr>
        <p:spPr>
          <a:xfrm>
            <a:off x="472245" y="4577983"/>
            <a:ext cx="4747582" cy="954182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09200CE7-08AA-4C45-A818-1A8D9278B046}"/>
              </a:ext>
            </a:extLst>
          </p:cNvPr>
          <p:cNvSpPr/>
          <p:nvPr/>
        </p:nvSpPr>
        <p:spPr>
          <a:xfrm>
            <a:off x="472245" y="5788315"/>
            <a:ext cx="4747582" cy="954182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05751BE2-149D-447A-8CFD-8026306505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8836">
            <a:off x="780094" y="5825880"/>
            <a:ext cx="1314067" cy="879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B791F4BF-FA27-4200-B55A-2D87786D4CB0}"/>
              </a:ext>
            </a:extLst>
          </p:cNvPr>
          <p:cNvSpPr/>
          <p:nvPr/>
        </p:nvSpPr>
        <p:spPr>
          <a:xfrm>
            <a:off x="6610228" y="3367652"/>
            <a:ext cx="4747582" cy="954182"/>
          </a:xfrm>
          <a:prstGeom prst="roundRect">
            <a:avLst/>
          </a:prstGeom>
          <a:solidFill>
            <a:srgbClr val="C9A6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DF9DEF12-5CD0-4F0E-AB6A-DE80ED661110}"/>
              </a:ext>
            </a:extLst>
          </p:cNvPr>
          <p:cNvSpPr/>
          <p:nvPr/>
        </p:nvSpPr>
        <p:spPr>
          <a:xfrm>
            <a:off x="6610228" y="4538822"/>
            <a:ext cx="4747582" cy="954182"/>
          </a:xfrm>
          <a:prstGeom prst="roundRect">
            <a:avLst/>
          </a:prstGeom>
          <a:solidFill>
            <a:srgbClr val="C9A6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5C5CD827-3797-4CBD-BCE2-525D5A3E7BB8}"/>
              </a:ext>
            </a:extLst>
          </p:cNvPr>
          <p:cNvSpPr/>
          <p:nvPr/>
        </p:nvSpPr>
        <p:spPr>
          <a:xfrm>
            <a:off x="6610228" y="5788315"/>
            <a:ext cx="4747582" cy="954182"/>
          </a:xfrm>
          <a:prstGeom prst="roundRect">
            <a:avLst/>
          </a:prstGeom>
          <a:solidFill>
            <a:srgbClr val="C9A6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5" name="Resim 24">
            <a:extLst>
              <a:ext uri="{FF2B5EF4-FFF2-40B4-BE49-F238E27FC236}">
                <a16:creationId xmlns:a16="http://schemas.microsoft.com/office/drawing/2014/main" id="{AEF346EE-46DA-4478-8BFE-7DA1A19DC4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7" t="17691" r="3950" b="13488"/>
          <a:stretch/>
        </p:blipFill>
        <p:spPr>
          <a:xfrm rot="337643">
            <a:off x="777859" y="4596442"/>
            <a:ext cx="950350" cy="936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Resim 26">
            <a:extLst>
              <a:ext uri="{FF2B5EF4-FFF2-40B4-BE49-F238E27FC236}">
                <a16:creationId xmlns:a16="http://schemas.microsoft.com/office/drawing/2014/main" id="{79DB4430-B8F0-4681-9492-551CB3E088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4030">
            <a:off x="834189" y="3292132"/>
            <a:ext cx="1029113" cy="10291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8" name="Metin kutusu 27">
            <a:extLst>
              <a:ext uri="{FF2B5EF4-FFF2-40B4-BE49-F238E27FC236}">
                <a16:creationId xmlns:a16="http://schemas.microsoft.com/office/drawing/2014/main" id="{6E67BFD2-4076-4AFD-A548-9EC4C9CEE1F7}"/>
              </a:ext>
            </a:extLst>
          </p:cNvPr>
          <p:cNvSpPr txBox="1"/>
          <p:nvPr/>
        </p:nvSpPr>
        <p:spPr>
          <a:xfrm>
            <a:off x="2087593" y="3391189"/>
            <a:ext cx="3044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chemeClr val="bg1"/>
                </a:solidFill>
              </a:rPr>
              <a:t>Remote Control</a:t>
            </a:r>
          </a:p>
          <a:p>
            <a:pPr algn="ctr"/>
            <a:r>
              <a:rPr lang="tr-TR" sz="2000" b="1" dirty="0">
                <a:solidFill>
                  <a:schemeClr val="bg1"/>
                </a:solidFill>
              </a:rPr>
              <a:t>(1956)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73FB09CE-7478-452F-AFF7-E5C81BFF394F}"/>
              </a:ext>
            </a:extLst>
          </p:cNvPr>
          <p:cNvSpPr txBox="1"/>
          <p:nvPr/>
        </p:nvSpPr>
        <p:spPr>
          <a:xfrm>
            <a:off x="1859911" y="4600414"/>
            <a:ext cx="3271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chemeClr val="bg1"/>
                </a:solidFill>
              </a:rPr>
              <a:t>Home </a:t>
            </a:r>
            <a:r>
              <a:rPr lang="tr-TR" sz="2800" b="1" dirty="0" err="1">
                <a:solidFill>
                  <a:schemeClr val="bg1"/>
                </a:solidFill>
              </a:rPr>
              <a:t>Computer</a:t>
            </a:r>
            <a:endParaRPr lang="tr-TR" sz="2800" b="1" dirty="0">
              <a:solidFill>
                <a:schemeClr val="bg1"/>
              </a:solidFill>
            </a:endParaRPr>
          </a:p>
          <a:p>
            <a:pPr algn="ctr"/>
            <a:r>
              <a:rPr lang="tr-TR" sz="2000" b="1" dirty="0">
                <a:solidFill>
                  <a:schemeClr val="bg1"/>
                </a:solidFill>
              </a:rPr>
              <a:t>(1975)</a:t>
            </a:r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04828632-6FFB-4237-BD4E-D6CA2384C655}"/>
              </a:ext>
            </a:extLst>
          </p:cNvPr>
          <p:cNvSpPr txBox="1"/>
          <p:nvPr/>
        </p:nvSpPr>
        <p:spPr>
          <a:xfrm>
            <a:off x="1947974" y="5805622"/>
            <a:ext cx="3271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chemeClr val="bg1"/>
                </a:solidFill>
              </a:rPr>
              <a:t>3D Printer</a:t>
            </a:r>
          </a:p>
          <a:p>
            <a:pPr algn="ctr"/>
            <a:r>
              <a:rPr lang="tr-TR" sz="2000" b="1" dirty="0">
                <a:solidFill>
                  <a:schemeClr val="bg1"/>
                </a:solidFill>
              </a:rPr>
              <a:t>(1985)</a:t>
            </a:r>
          </a:p>
        </p:txBody>
      </p:sp>
      <p:pic>
        <p:nvPicPr>
          <p:cNvPr id="32" name="Resim 31">
            <a:extLst>
              <a:ext uri="{FF2B5EF4-FFF2-40B4-BE49-F238E27FC236}">
                <a16:creationId xmlns:a16="http://schemas.microsoft.com/office/drawing/2014/main" id="{B7345811-FB0E-460F-9AD6-ED832B3BA9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6986">
            <a:off x="6937019" y="3272689"/>
            <a:ext cx="796004" cy="10746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" name="Resim 33">
            <a:extLst>
              <a:ext uri="{FF2B5EF4-FFF2-40B4-BE49-F238E27FC236}">
                <a16:creationId xmlns:a16="http://schemas.microsoft.com/office/drawing/2014/main" id="{5863FD3D-4E18-4E5D-A938-475BAC5E03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8638">
            <a:off x="6953873" y="4554576"/>
            <a:ext cx="1005546" cy="10150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6" name="Resim 35">
            <a:extLst>
              <a:ext uri="{FF2B5EF4-FFF2-40B4-BE49-F238E27FC236}">
                <a16:creationId xmlns:a16="http://schemas.microsoft.com/office/drawing/2014/main" id="{0C709176-C63C-4675-A7CF-807BDB99B3C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" t="8429" r="2748" b="8679"/>
          <a:stretch/>
        </p:blipFill>
        <p:spPr>
          <a:xfrm rot="20766196">
            <a:off x="6943584" y="5790553"/>
            <a:ext cx="850335" cy="9796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7" name="Metin kutusu 36">
            <a:extLst>
              <a:ext uri="{FF2B5EF4-FFF2-40B4-BE49-F238E27FC236}">
                <a16:creationId xmlns:a16="http://schemas.microsoft.com/office/drawing/2014/main" id="{58AB85E7-6054-4120-968E-426D9E55318E}"/>
              </a:ext>
            </a:extLst>
          </p:cNvPr>
          <p:cNvSpPr txBox="1"/>
          <p:nvPr/>
        </p:nvSpPr>
        <p:spPr>
          <a:xfrm>
            <a:off x="8059814" y="3424146"/>
            <a:ext cx="3044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/>
              <a:t>America</a:t>
            </a:r>
            <a:endParaRPr lang="tr-TR" sz="2800" b="1" dirty="0"/>
          </a:p>
          <a:p>
            <a:pPr algn="ctr"/>
            <a:r>
              <a:rPr lang="tr-TR" sz="2000" b="1" dirty="0"/>
              <a:t>(1492)</a:t>
            </a:r>
          </a:p>
        </p:txBody>
      </p:sp>
      <p:sp>
        <p:nvSpPr>
          <p:cNvPr id="38" name="Metin kutusu 37">
            <a:extLst>
              <a:ext uri="{FF2B5EF4-FFF2-40B4-BE49-F238E27FC236}">
                <a16:creationId xmlns:a16="http://schemas.microsoft.com/office/drawing/2014/main" id="{EF8F9A7A-4252-465B-B946-5F3962D933B3}"/>
              </a:ext>
            </a:extLst>
          </p:cNvPr>
          <p:cNvSpPr txBox="1"/>
          <p:nvPr/>
        </p:nvSpPr>
        <p:spPr>
          <a:xfrm>
            <a:off x="8059814" y="4600414"/>
            <a:ext cx="3044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/>
              <a:t>Gravity</a:t>
            </a:r>
            <a:endParaRPr lang="tr-TR" sz="2800" b="1" dirty="0"/>
          </a:p>
          <a:p>
            <a:pPr algn="ctr"/>
            <a:r>
              <a:rPr lang="tr-TR" sz="2000" b="1" dirty="0"/>
              <a:t>(1687)</a:t>
            </a:r>
          </a:p>
        </p:txBody>
      </p:sp>
      <p:sp>
        <p:nvSpPr>
          <p:cNvPr id="40" name="Metin kutusu 39">
            <a:extLst>
              <a:ext uri="{FF2B5EF4-FFF2-40B4-BE49-F238E27FC236}">
                <a16:creationId xmlns:a16="http://schemas.microsoft.com/office/drawing/2014/main" id="{7271CB6B-17E3-40B3-822F-BBBE186ECD24}"/>
              </a:ext>
            </a:extLst>
          </p:cNvPr>
          <p:cNvSpPr txBox="1"/>
          <p:nvPr/>
        </p:nvSpPr>
        <p:spPr>
          <a:xfrm>
            <a:off x="8031225" y="5849906"/>
            <a:ext cx="3044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/>
              <a:t>Radium</a:t>
            </a:r>
            <a:endParaRPr lang="tr-TR" sz="2800" b="1" dirty="0"/>
          </a:p>
          <a:p>
            <a:pPr algn="ctr"/>
            <a:r>
              <a:rPr lang="tr-TR" sz="2000" b="1" dirty="0"/>
              <a:t>(1902)</a:t>
            </a:r>
          </a:p>
        </p:txBody>
      </p:sp>
    </p:spTree>
    <p:extLst>
      <p:ext uri="{BB962C8B-B14F-4D97-AF65-F5344CB8AC3E}">
        <p14:creationId xmlns:p14="http://schemas.microsoft.com/office/powerpoint/2010/main" val="424555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3" grpId="0" animBg="1"/>
      <p:bldP spid="14" grpId="0" animBg="1"/>
      <p:bldP spid="2" grpId="0"/>
      <p:bldP spid="12" grpId="0"/>
      <p:bldP spid="3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8" grpId="0"/>
      <p:bldP spid="29" grpId="0"/>
      <p:bldP spid="30" grpId="0"/>
      <p:bldP spid="37" grpId="0"/>
      <p:bldP spid="38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BD1DA58-3F4B-4977-9EB1-40469467759A}"/>
              </a:ext>
            </a:extLst>
          </p:cNvPr>
          <p:cNvSpPr txBox="1"/>
          <p:nvPr/>
        </p:nvSpPr>
        <p:spPr>
          <a:xfrm>
            <a:off x="1539099" y="65981"/>
            <a:ext cx="9123150" cy="646986"/>
          </a:xfrm>
          <a:prstGeom prst="roundRect">
            <a:avLst/>
          </a:prstGeom>
          <a:solidFill>
            <a:srgbClr val="A2DFD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chemeClr val="tx1"/>
                </a:solidFill>
              </a:rPr>
              <a:t>SOME IMPORTANT SCIENTIFIC DEVELOPMENTS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984DBC08-167E-4973-9A09-72755070D823}"/>
              </a:ext>
            </a:extLst>
          </p:cNvPr>
          <p:cNvSpPr txBox="1"/>
          <p:nvPr/>
        </p:nvSpPr>
        <p:spPr>
          <a:xfrm>
            <a:off x="-95607" y="2613130"/>
            <a:ext cx="3269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Compass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EE52E427-360B-43E4-8721-206E2F538859}"/>
              </a:ext>
            </a:extLst>
          </p:cNvPr>
          <p:cNvSpPr txBox="1"/>
          <p:nvPr/>
        </p:nvSpPr>
        <p:spPr>
          <a:xfrm>
            <a:off x="2769053" y="2659592"/>
            <a:ext cx="3269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bg1"/>
                </a:solidFill>
              </a:rPr>
              <a:t>Printing Machine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07546E64-7D0C-4593-8C77-E32197C3B4CD}"/>
              </a:ext>
            </a:extLst>
          </p:cNvPr>
          <p:cNvSpPr txBox="1"/>
          <p:nvPr/>
        </p:nvSpPr>
        <p:spPr>
          <a:xfrm>
            <a:off x="5699364" y="2717258"/>
            <a:ext cx="3269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bg1"/>
                </a:solidFill>
              </a:rPr>
              <a:t>Windshield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Wipers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7FF2A88C-25E3-4170-96B4-957D0C33BB60}"/>
              </a:ext>
            </a:extLst>
          </p:cNvPr>
          <p:cNvSpPr txBox="1"/>
          <p:nvPr/>
        </p:nvSpPr>
        <p:spPr>
          <a:xfrm>
            <a:off x="8564024" y="2739865"/>
            <a:ext cx="3269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bg1"/>
                </a:solidFill>
              </a:rPr>
              <a:t>M</a:t>
            </a:r>
            <a:r>
              <a:rPr lang="en-US" sz="2000" b="1" dirty="0" err="1">
                <a:solidFill>
                  <a:schemeClr val="bg1"/>
                </a:solidFill>
              </a:rPr>
              <a:t>icroscope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876B909E-13B9-4D5C-A23E-BBFD408D4F02}"/>
              </a:ext>
            </a:extLst>
          </p:cNvPr>
          <p:cNvSpPr txBox="1"/>
          <p:nvPr/>
        </p:nvSpPr>
        <p:spPr>
          <a:xfrm>
            <a:off x="-27" y="5371089"/>
            <a:ext cx="3269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bg1"/>
                </a:solidFill>
              </a:rPr>
              <a:t>T</a:t>
            </a:r>
            <a:r>
              <a:rPr lang="en-US" sz="2000" b="1" dirty="0" err="1">
                <a:solidFill>
                  <a:schemeClr val="bg1"/>
                </a:solidFill>
              </a:rPr>
              <a:t>ransportation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tr-TR" sz="2000" b="1" dirty="0">
                <a:solidFill>
                  <a:schemeClr val="bg1"/>
                </a:solidFill>
              </a:rPr>
              <a:t>V</a:t>
            </a:r>
            <a:r>
              <a:rPr lang="en-US" sz="2000" b="1" dirty="0" err="1">
                <a:solidFill>
                  <a:schemeClr val="bg1"/>
                </a:solidFill>
              </a:rPr>
              <a:t>ehicles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1E93F453-3D96-49BF-8C90-75DD027B156D}"/>
              </a:ext>
            </a:extLst>
          </p:cNvPr>
          <p:cNvSpPr txBox="1"/>
          <p:nvPr/>
        </p:nvSpPr>
        <p:spPr>
          <a:xfrm>
            <a:off x="2799922" y="5363563"/>
            <a:ext cx="3269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bg1"/>
                </a:solidFill>
              </a:rPr>
              <a:t>Ultasonic</a:t>
            </a:r>
            <a:r>
              <a:rPr lang="tr-TR" sz="2000" b="1" dirty="0">
                <a:solidFill>
                  <a:schemeClr val="bg1"/>
                </a:solidFill>
              </a:rPr>
              <a:t> Image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59131A2E-6997-4E0E-A827-3C318BA4A29A}"/>
              </a:ext>
            </a:extLst>
          </p:cNvPr>
          <p:cNvSpPr txBox="1"/>
          <p:nvPr/>
        </p:nvSpPr>
        <p:spPr>
          <a:xfrm>
            <a:off x="5559906" y="5281852"/>
            <a:ext cx="3269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bg1"/>
                </a:solidFill>
              </a:rPr>
              <a:t>Cell P</a:t>
            </a:r>
            <a:r>
              <a:rPr lang="en-US" sz="2000" b="1" dirty="0">
                <a:solidFill>
                  <a:schemeClr val="bg1"/>
                </a:solidFill>
              </a:rPr>
              <a:t>hone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85B0A333-7E7C-4E6F-AA25-2A711D655DAF}"/>
              </a:ext>
            </a:extLst>
          </p:cNvPr>
          <p:cNvSpPr txBox="1"/>
          <p:nvPr/>
        </p:nvSpPr>
        <p:spPr>
          <a:xfrm>
            <a:off x="8614908" y="5215530"/>
            <a:ext cx="3269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bg1"/>
                </a:solidFill>
              </a:rPr>
              <a:t>H</a:t>
            </a:r>
            <a:r>
              <a:rPr lang="en-US" sz="2000" b="1" dirty="0" err="1">
                <a:solidFill>
                  <a:schemeClr val="bg1"/>
                </a:solidFill>
              </a:rPr>
              <a:t>ome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tr-TR" sz="2000" b="1" dirty="0">
                <a:solidFill>
                  <a:schemeClr val="bg1"/>
                </a:solidFill>
              </a:rPr>
              <a:t>K</a:t>
            </a:r>
            <a:r>
              <a:rPr lang="en-US" sz="2000" b="1" dirty="0" err="1">
                <a:solidFill>
                  <a:schemeClr val="bg1"/>
                </a:solidFill>
              </a:rPr>
              <a:t>idney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tr-TR" sz="2000" b="1" dirty="0">
                <a:solidFill>
                  <a:schemeClr val="bg1"/>
                </a:solidFill>
              </a:rPr>
              <a:t>D</a:t>
            </a:r>
            <a:r>
              <a:rPr lang="en-US" sz="2000" b="1" dirty="0" err="1">
                <a:solidFill>
                  <a:schemeClr val="bg1"/>
                </a:solidFill>
              </a:rPr>
              <a:t>ialysis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0DB90457-B9EA-484A-B014-C40D57F921DB}"/>
              </a:ext>
            </a:extLst>
          </p:cNvPr>
          <p:cNvSpPr txBox="1"/>
          <p:nvPr/>
        </p:nvSpPr>
        <p:spPr>
          <a:xfrm>
            <a:off x="-128432" y="2935027"/>
            <a:ext cx="3269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(Pusula)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F9A21AC3-1584-4098-A4DB-C045CCECB75D}"/>
              </a:ext>
            </a:extLst>
          </p:cNvPr>
          <p:cNvSpPr txBox="1"/>
          <p:nvPr/>
        </p:nvSpPr>
        <p:spPr>
          <a:xfrm>
            <a:off x="2864660" y="3059702"/>
            <a:ext cx="326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800" b="1" dirty="0">
                <a:solidFill>
                  <a:schemeClr val="bg1"/>
                </a:solidFill>
              </a:rPr>
              <a:t>(Baskı Makinesi, Matbaa)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0E28C9D5-9BA1-4703-877F-4CB902BF622E}"/>
              </a:ext>
            </a:extLst>
          </p:cNvPr>
          <p:cNvSpPr txBox="1"/>
          <p:nvPr/>
        </p:nvSpPr>
        <p:spPr>
          <a:xfrm>
            <a:off x="5794971" y="3041919"/>
            <a:ext cx="326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800" b="1" dirty="0">
                <a:solidFill>
                  <a:schemeClr val="bg1"/>
                </a:solidFill>
              </a:rPr>
              <a:t>(Silecek)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E4CC6CD7-158E-4AC3-8ED0-148593A77A0F}"/>
              </a:ext>
            </a:extLst>
          </p:cNvPr>
          <p:cNvSpPr txBox="1"/>
          <p:nvPr/>
        </p:nvSpPr>
        <p:spPr>
          <a:xfrm>
            <a:off x="8564024" y="3037020"/>
            <a:ext cx="326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800" b="1" dirty="0">
                <a:solidFill>
                  <a:schemeClr val="bg1"/>
                </a:solidFill>
              </a:rPr>
              <a:t>(Mikroskop)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665D2479-A4B2-4355-B168-6E2138CA5928}"/>
              </a:ext>
            </a:extLst>
          </p:cNvPr>
          <p:cNvSpPr txBox="1"/>
          <p:nvPr/>
        </p:nvSpPr>
        <p:spPr>
          <a:xfrm>
            <a:off x="-1" y="5693192"/>
            <a:ext cx="326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800" b="1" dirty="0">
                <a:solidFill>
                  <a:schemeClr val="bg1"/>
                </a:solidFill>
              </a:rPr>
              <a:t>(Ulaşım Araçları)</a:t>
            </a:r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2A58D678-8F68-4C34-9AC7-6D28C8399279}"/>
              </a:ext>
            </a:extLst>
          </p:cNvPr>
          <p:cNvSpPr txBox="1"/>
          <p:nvPr/>
        </p:nvSpPr>
        <p:spPr>
          <a:xfrm>
            <a:off x="2799948" y="5717935"/>
            <a:ext cx="326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800" b="1" dirty="0">
                <a:solidFill>
                  <a:schemeClr val="bg1"/>
                </a:solidFill>
              </a:rPr>
              <a:t>(Ultrason Resmi)</a:t>
            </a: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7094B1B2-F44F-4536-8EAE-B61F00FAE00D}"/>
              </a:ext>
            </a:extLst>
          </p:cNvPr>
          <p:cNvSpPr txBox="1"/>
          <p:nvPr/>
        </p:nvSpPr>
        <p:spPr>
          <a:xfrm>
            <a:off x="5559906" y="5612832"/>
            <a:ext cx="326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800" b="1" dirty="0">
                <a:solidFill>
                  <a:schemeClr val="bg1"/>
                </a:solidFill>
              </a:rPr>
              <a:t>(Cep Telefonu)</a:t>
            </a: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6E3B720F-89F4-442D-9581-952250167626}"/>
              </a:ext>
            </a:extLst>
          </p:cNvPr>
          <p:cNvSpPr txBox="1"/>
          <p:nvPr/>
        </p:nvSpPr>
        <p:spPr>
          <a:xfrm>
            <a:off x="8614908" y="5563618"/>
            <a:ext cx="326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800" b="1" dirty="0">
                <a:solidFill>
                  <a:schemeClr val="bg1"/>
                </a:solidFill>
              </a:rPr>
              <a:t>(Ev Böbrek Diyalizi)</a:t>
            </a:r>
          </a:p>
        </p:txBody>
      </p:sp>
      <p:pic>
        <p:nvPicPr>
          <p:cNvPr id="34" name="Resim 33">
            <a:extLst>
              <a:ext uri="{FF2B5EF4-FFF2-40B4-BE49-F238E27FC236}">
                <a16:creationId xmlns:a16="http://schemas.microsoft.com/office/drawing/2014/main" id="{4B7D32C8-0535-429B-8645-E0FFF0D2F6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45" y="1354979"/>
            <a:ext cx="1798320" cy="11978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6" name="Resim 35">
            <a:extLst>
              <a:ext uri="{FF2B5EF4-FFF2-40B4-BE49-F238E27FC236}">
                <a16:creationId xmlns:a16="http://schemas.microsoft.com/office/drawing/2014/main" id="{3DF624C4-64CF-4006-8240-3B64C0D1C2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840" y="1321833"/>
            <a:ext cx="1895511" cy="12587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8" name="Resim 37">
            <a:extLst>
              <a:ext uri="{FF2B5EF4-FFF2-40B4-BE49-F238E27FC236}">
                <a16:creationId xmlns:a16="http://schemas.microsoft.com/office/drawing/2014/main" id="{EA40E171-AA4D-42E9-8968-1873EC039D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806" y="1354392"/>
            <a:ext cx="2390218" cy="12587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0" name="Resim 39">
            <a:extLst>
              <a:ext uri="{FF2B5EF4-FFF2-40B4-BE49-F238E27FC236}">
                <a16:creationId xmlns:a16="http://schemas.microsoft.com/office/drawing/2014/main" id="{31DEB06D-BAAB-460A-95AE-DB47035BA1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637" y="1380015"/>
            <a:ext cx="2063951" cy="126376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2" name="Resim 41">
            <a:extLst>
              <a:ext uri="{FF2B5EF4-FFF2-40B4-BE49-F238E27FC236}">
                <a16:creationId xmlns:a16="http://schemas.microsoft.com/office/drawing/2014/main" id="{1108A925-33B2-4581-9452-4BE5138651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63" y="3953275"/>
            <a:ext cx="1745411" cy="130905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4" name="Resim 43">
            <a:extLst>
              <a:ext uri="{FF2B5EF4-FFF2-40B4-BE49-F238E27FC236}">
                <a16:creationId xmlns:a16="http://schemas.microsoft.com/office/drawing/2014/main" id="{5E195F0C-9A5B-41B5-9684-329B344457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6" t="3725" r="7190" b="12037"/>
          <a:stretch/>
        </p:blipFill>
        <p:spPr>
          <a:xfrm>
            <a:off x="3551255" y="3872485"/>
            <a:ext cx="1766796" cy="134403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6" name="Resim 45">
            <a:extLst>
              <a:ext uri="{FF2B5EF4-FFF2-40B4-BE49-F238E27FC236}">
                <a16:creationId xmlns:a16="http://schemas.microsoft.com/office/drawing/2014/main" id="{090F16BF-609C-440C-B9BB-6960CB0CED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370" y="4013599"/>
            <a:ext cx="1970482" cy="118228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8" name="Resim 47">
            <a:extLst>
              <a:ext uri="{FF2B5EF4-FFF2-40B4-BE49-F238E27FC236}">
                <a16:creationId xmlns:a16="http://schemas.microsoft.com/office/drawing/2014/main" id="{0C89541F-97BD-4C99-89DF-E06AB0A12F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87" y="3733686"/>
            <a:ext cx="2381250" cy="14287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3" name="Metin kutusu 32">
            <a:extLst>
              <a:ext uri="{FF2B5EF4-FFF2-40B4-BE49-F238E27FC236}">
                <a16:creationId xmlns:a16="http://schemas.microsoft.com/office/drawing/2014/main" id="{969FE6D8-EA15-4F2F-8AF1-93660540F55A}"/>
              </a:ext>
            </a:extLst>
          </p:cNvPr>
          <p:cNvSpPr txBox="1"/>
          <p:nvPr/>
        </p:nvSpPr>
        <p:spPr>
          <a:xfrm>
            <a:off x="4019909" y="6479185"/>
            <a:ext cx="4002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23852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BD1DA58-3F4B-4977-9EB1-40469467759A}"/>
              </a:ext>
            </a:extLst>
          </p:cNvPr>
          <p:cNvSpPr txBox="1"/>
          <p:nvPr/>
        </p:nvSpPr>
        <p:spPr>
          <a:xfrm>
            <a:off x="1539099" y="65981"/>
            <a:ext cx="9123150" cy="646986"/>
          </a:xfrm>
          <a:prstGeom prst="roundRect">
            <a:avLst/>
          </a:prstGeom>
          <a:solidFill>
            <a:srgbClr val="A2DFD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chemeClr val="tx1"/>
                </a:solidFill>
              </a:rPr>
              <a:t>SOME IMPORTANT SCIENTIFIC DEVELOPMENTS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984DBC08-167E-4973-9A09-72755070D823}"/>
              </a:ext>
            </a:extLst>
          </p:cNvPr>
          <p:cNvSpPr txBox="1"/>
          <p:nvPr/>
        </p:nvSpPr>
        <p:spPr>
          <a:xfrm>
            <a:off x="-95607" y="2613130"/>
            <a:ext cx="3269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Wheel Chair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EE52E427-360B-43E4-8721-206E2F538859}"/>
              </a:ext>
            </a:extLst>
          </p:cNvPr>
          <p:cNvSpPr txBox="1"/>
          <p:nvPr/>
        </p:nvSpPr>
        <p:spPr>
          <a:xfrm>
            <a:off x="2769053" y="2659592"/>
            <a:ext cx="3269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err="1">
                <a:solidFill>
                  <a:schemeClr val="bg1"/>
                </a:solidFill>
              </a:rPr>
              <a:t>Tyre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07546E64-7D0C-4593-8C77-E32197C3B4CD}"/>
              </a:ext>
            </a:extLst>
          </p:cNvPr>
          <p:cNvSpPr txBox="1"/>
          <p:nvPr/>
        </p:nvSpPr>
        <p:spPr>
          <a:xfrm>
            <a:off x="5699364" y="2717258"/>
            <a:ext cx="3269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err="1">
                <a:solidFill>
                  <a:schemeClr val="bg1"/>
                </a:solidFill>
              </a:rPr>
              <a:t>Light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Bulb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7FF2A88C-25E3-4170-96B4-957D0C33BB60}"/>
              </a:ext>
            </a:extLst>
          </p:cNvPr>
          <p:cNvSpPr txBox="1"/>
          <p:nvPr/>
        </p:nvSpPr>
        <p:spPr>
          <a:xfrm>
            <a:off x="8564024" y="2739865"/>
            <a:ext cx="3269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err="1">
                <a:solidFill>
                  <a:schemeClr val="bg1"/>
                </a:solidFill>
              </a:rPr>
              <a:t>Airbag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876B909E-13B9-4D5C-A23E-BBFD408D4F02}"/>
              </a:ext>
            </a:extLst>
          </p:cNvPr>
          <p:cNvSpPr txBox="1"/>
          <p:nvPr/>
        </p:nvSpPr>
        <p:spPr>
          <a:xfrm>
            <a:off x="-27" y="5371089"/>
            <a:ext cx="3269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err="1">
                <a:solidFill>
                  <a:schemeClr val="bg1"/>
                </a:solidFill>
              </a:rPr>
              <a:t>Air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Conditioner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1E93F453-3D96-49BF-8C90-75DD027B156D}"/>
              </a:ext>
            </a:extLst>
          </p:cNvPr>
          <p:cNvSpPr txBox="1"/>
          <p:nvPr/>
        </p:nvSpPr>
        <p:spPr>
          <a:xfrm>
            <a:off x="2799922" y="5363563"/>
            <a:ext cx="3269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err="1">
                <a:solidFill>
                  <a:schemeClr val="bg1"/>
                </a:solidFill>
              </a:rPr>
              <a:t>Barcodes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59131A2E-6997-4E0E-A827-3C318BA4A29A}"/>
              </a:ext>
            </a:extLst>
          </p:cNvPr>
          <p:cNvSpPr txBox="1"/>
          <p:nvPr/>
        </p:nvSpPr>
        <p:spPr>
          <a:xfrm>
            <a:off x="5559906" y="5281852"/>
            <a:ext cx="3269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err="1">
                <a:solidFill>
                  <a:schemeClr val="bg1"/>
                </a:solidFill>
              </a:rPr>
              <a:t>Aluminium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Foil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85B0A333-7E7C-4E6F-AA25-2A711D655DAF}"/>
              </a:ext>
            </a:extLst>
          </p:cNvPr>
          <p:cNvSpPr txBox="1"/>
          <p:nvPr/>
        </p:nvSpPr>
        <p:spPr>
          <a:xfrm>
            <a:off x="8614908" y="5215530"/>
            <a:ext cx="3269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err="1">
                <a:solidFill>
                  <a:schemeClr val="bg1"/>
                </a:solidFill>
              </a:rPr>
              <a:t>Sliding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Automatic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Door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0DB90457-B9EA-484A-B014-C40D57F921DB}"/>
              </a:ext>
            </a:extLst>
          </p:cNvPr>
          <p:cNvSpPr txBox="1"/>
          <p:nvPr/>
        </p:nvSpPr>
        <p:spPr>
          <a:xfrm>
            <a:off x="-128432" y="2935027"/>
            <a:ext cx="3269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(Tekerlekli Sandalye)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F9A21AC3-1584-4098-A4DB-C045CCECB75D}"/>
              </a:ext>
            </a:extLst>
          </p:cNvPr>
          <p:cNvSpPr txBox="1"/>
          <p:nvPr/>
        </p:nvSpPr>
        <p:spPr>
          <a:xfrm>
            <a:off x="2799922" y="2990548"/>
            <a:ext cx="3269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(Lastik)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0E28C9D5-9BA1-4703-877F-4CB902BF622E}"/>
              </a:ext>
            </a:extLst>
          </p:cNvPr>
          <p:cNvSpPr txBox="1"/>
          <p:nvPr/>
        </p:nvSpPr>
        <p:spPr>
          <a:xfrm>
            <a:off x="5695451" y="3006438"/>
            <a:ext cx="3269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(Ampul)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E4CC6CD7-158E-4AC3-8ED0-148593A77A0F}"/>
              </a:ext>
            </a:extLst>
          </p:cNvPr>
          <p:cNvSpPr txBox="1"/>
          <p:nvPr/>
        </p:nvSpPr>
        <p:spPr>
          <a:xfrm>
            <a:off x="8564024" y="3037020"/>
            <a:ext cx="3269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(Hava Yastığı)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665D2479-A4B2-4355-B168-6E2138CA5928}"/>
              </a:ext>
            </a:extLst>
          </p:cNvPr>
          <p:cNvSpPr txBox="1"/>
          <p:nvPr/>
        </p:nvSpPr>
        <p:spPr>
          <a:xfrm>
            <a:off x="-1" y="5693192"/>
            <a:ext cx="3269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(Klima)</a:t>
            </a:r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2A58D678-8F68-4C34-9AC7-6D28C8399279}"/>
              </a:ext>
            </a:extLst>
          </p:cNvPr>
          <p:cNvSpPr txBox="1"/>
          <p:nvPr/>
        </p:nvSpPr>
        <p:spPr>
          <a:xfrm>
            <a:off x="2799921" y="5668076"/>
            <a:ext cx="3269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(Ürün Barkodları)</a:t>
            </a: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7094B1B2-F44F-4536-8EAE-B61F00FAE00D}"/>
              </a:ext>
            </a:extLst>
          </p:cNvPr>
          <p:cNvSpPr txBox="1"/>
          <p:nvPr/>
        </p:nvSpPr>
        <p:spPr>
          <a:xfrm>
            <a:off x="5559906" y="5612832"/>
            <a:ext cx="3269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(Alüminyum Folyo)</a:t>
            </a: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6E3B720F-89F4-442D-9581-952250167626}"/>
              </a:ext>
            </a:extLst>
          </p:cNvPr>
          <p:cNvSpPr txBox="1"/>
          <p:nvPr/>
        </p:nvSpPr>
        <p:spPr>
          <a:xfrm>
            <a:off x="8614908" y="5563618"/>
            <a:ext cx="3269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(Otomatik Kapı)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A087433-39DC-4359-9049-EBE9B46C1A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06" y="1028444"/>
            <a:ext cx="1559943" cy="15599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917E1B18-28DC-402A-8B3D-982CFD57A6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491" y="1125173"/>
            <a:ext cx="1576533" cy="14295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5FE8CA3C-2B21-4403-A996-4C6A1E0E6E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977" y="1083059"/>
            <a:ext cx="1576533" cy="1576533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365AD1F9-16C0-4E2D-BA90-528D90B3A7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705" y="1143101"/>
            <a:ext cx="2367155" cy="15741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61B4AA38-538A-4142-BB1C-D2A68F1562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4" y="3738782"/>
            <a:ext cx="2326146" cy="15507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D3F96F58-19C1-4EF8-9EE7-CAF1B9F97C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381" y="3829282"/>
            <a:ext cx="1724751" cy="13862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Resim 19">
            <a:extLst>
              <a:ext uri="{FF2B5EF4-FFF2-40B4-BE49-F238E27FC236}">
                <a16:creationId xmlns:a16="http://schemas.microsoft.com/office/drawing/2014/main" id="{01651327-B4FB-44D3-8ED2-A48F2CCAB9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237" y="3763557"/>
            <a:ext cx="1724751" cy="1406122"/>
          </a:xfrm>
          <a:prstGeom prst="rect">
            <a:avLst/>
          </a:prstGeom>
        </p:spPr>
      </p:pic>
      <p:pic>
        <p:nvPicPr>
          <p:cNvPr id="35" name="Resim 34">
            <a:extLst>
              <a:ext uri="{FF2B5EF4-FFF2-40B4-BE49-F238E27FC236}">
                <a16:creationId xmlns:a16="http://schemas.microsoft.com/office/drawing/2014/main" id="{C5C16B46-60E7-4D10-8208-5FEC0B35F9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154" y="3760849"/>
            <a:ext cx="1966913" cy="14620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3" name="Metin kutusu 32">
            <a:extLst>
              <a:ext uri="{FF2B5EF4-FFF2-40B4-BE49-F238E27FC236}">
                <a16:creationId xmlns:a16="http://schemas.microsoft.com/office/drawing/2014/main" id="{5D5BB695-654E-42F4-97F6-DF96A9EF31B9}"/>
              </a:ext>
            </a:extLst>
          </p:cNvPr>
          <p:cNvSpPr txBox="1"/>
          <p:nvPr/>
        </p:nvSpPr>
        <p:spPr>
          <a:xfrm>
            <a:off x="4019909" y="6479185"/>
            <a:ext cx="4002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78538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kutusu 6">
            <a:extLst>
              <a:ext uri="{FF2B5EF4-FFF2-40B4-BE49-F238E27FC236}">
                <a16:creationId xmlns:a16="http://schemas.microsoft.com/office/drawing/2014/main" id="{388ED3AD-4489-46A0-9D4E-16939918FE74}"/>
              </a:ext>
            </a:extLst>
          </p:cNvPr>
          <p:cNvSpPr txBox="1"/>
          <p:nvPr/>
        </p:nvSpPr>
        <p:spPr>
          <a:xfrm>
            <a:off x="656277" y="1480672"/>
            <a:ext cx="2518912" cy="715089"/>
          </a:xfrm>
          <a:prstGeom prst="flowChartAlternateProcess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Place</a:t>
            </a:r>
            <a:r>
              <a:rPr lang="tr-TR" b="1" dirty="0">
                <a:solidFill>
                  <a:schemeClr val="bg1"/>
                </a:solidFill>
              </a:rPr>
              <a:t> of </a:t>
            </a:r>
            <a:r>
              <a:rPr lang="tr-TR" b="1" dirty="0" err="1">
                <a:solidFill>
                  <a:schemeClr val="bg1"/>
                </a:solidFill>
              </a:rPr>
              <a:t>Death</a:t>
            </a:r>
            <a:endParaRPr lang="tr-TR" b="1" dirty="0">
              <a:solidFill>
                <a:schemeClr val="bg1"/>
              </a:solidFill>
            </a:endParaRP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(Ölüm Yeri)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734859C6-E56A-4870-AB4C-12E5EF549B5B}"/>
              </a:ext>
            </a:extLst>
          </p:cNvPr>
          <p:cNvSpPr txBox="1"/>
          <p:nvPr/>
        </p:nvSpPr>
        <p:spPr>
          <a:xfrm rot="1380243">
            <a:off x="3296710" y="1197935"/>
            <a:ext cx="2176730" cy="715089"/>
          </a:xfrm>
          <a:prstGeom prst="flowChartAlternateProcess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Date</a:t>
            </a:r>
            <a:r>
              <a:rPr lang="tr-TR" b="1" dirty="0">
                <a:solidFill>
                  <a:schemeClr val="bg1"/>
                </a:solidFill>
              </a:rPr>
              <a:t> of </a:t>
            </a:r>
            <a:r>
              <a:rPr lang="tr-TR" b="1" dirty="0" err="1">
                <a:solidFill>
                  <a:schemeClr val="bg1"/>
                </a:solidFill>
              </a:rPr>
              <a:t>Death</a:t>
            </a:r>
            <a:endParaRPr lang="tr-TR" b="1" dirty="0">
              <a:solidFill>
                <a:schemeClr val="bg1"/>
              </a:solidFill>
            </a:endParaRP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(Ölüm Tarihi)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2D719F69-7514-4D10-A36D-861836F1DD99}"/>
              </a:ext>
            </a:extLst>
          </p:cNvPr>
          <p:cNvSpPr txBox="1"/>
          <p:nvPr/>
        </p:nvSpPr>
        <p:spPr>
          <a:xfrm rot="20342732">
            <a:off x="5855879" y="1229249"/>
            <a:ext cx="2176730" cy="715089"/>
          </a:xfrm>
          <a:prstGeom prst="flowChartAlternateProcess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Date</a:t>
            </a:r>
            <a:r>
              <a:rPr lang="tr-TR" b="1" dirty="0">
                <a:solidFill>
                  <a:schemeClr val="bg1"/>
                </a:solidFill>
              </a:rPr>
              <a:t> of </a:t>
            </a:r>
            <a:r>
              <a:rPr lang="tr-TR" b="1" dirty="0" err="1">
                <a:solidFill>
                  <a:schemeClr val="bg1"/>
                </a:solidFill>
              </a:rPr>
              <a:t>Birth</a:t>
            </a:r>
            <a:endParaRPr lang="tr-TR" b="1" dirty="0">
              <a:solidFill>
                <a:schemeClr val="bg1"/>
              </a:solidFill>
            </a:endParaRP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(Doğum Tarihi)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E6124C5B-BD10-49CF-8870-2E4AE9B3F5D8}"/>
              </a:ext>
            </a:extLst>
          </p:cNvPr>
          <p:cNvSpPr txBox="1"/>
          <p:nvPr/>
        </p:nvSpPr>
        <p:spPr>
          <a:xfrm rot="20342732">
            <a:off x="8673841" y="1398902"/>
            <a:ext cx="2176730" cy="715089"/>
          </a:xfrm>
          <a:prstGeom prst="flowChartAlternateProcess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Birthplace</a:t>
            </a:r>
            <a:endParaRPr lang="tr-TR" b="1" dirty="0">
              <a:solidFill>
                <a:schemeClr val="bg1"/>
              </a:solidFill>
            </a:endParaRP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(Doğum Yeri)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93465E06-2ABC-412C-9A95-28359C7AEA4D}"/>
              </a:ext>
            </a:extLst>
          </p:cNvPr>
          <p:cNvSpPr txBox="1"/>
          <p:nvPr/>
        </p:nvSpPr>
        <p:spPr>
          <a:xfrm rot="20915462">
            <a:off x="8872860" y="2634304"/>
            <a:ext cx="2717596" cy="715089"/>
          </a:xfrm>
          <a:prstGeom prst="flowChartAlternateProcess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Family</a:t>
            </a:r>
            <a:r>
              <a:rPr lang="tr-TR" b="1" dirty="0">
                <a:solidFill>
                  <a:schemeClr val="bg1"/>
                </a:solidFill>
              </a:rPr>
              <a:t>/</a:t>
            </a:r>
            <a:r>
              <a:rPr lang="tr-TR" b="1" dirty="0" err="1">
                <a:solidFill>
                  <a:schemeClr val="bg1"/>
                </a:solidFill>
              </a:rPr>
              <a:t>Relatives</a:t>
            </a:r>
            <a:endParaRPr lang="tr-TR" b="1" dirty="0">
              <a:solidFill>
                <a:schemeClr val="bg1"/>
              </a:solidFill>
            </a:endParaRP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(Ailesi/Akrabaları)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E77C568D-A012-4687-A8D6-60CAC2B5EDC5}"/>
              </a:ext>
            </a:extLst>
          </p:cNvPr>
          <p:cNvSpPr txBox="1"/>
          <p:nvPr/>
        </p:nvSpPr>
        <p:spPr>
          <a:xfrm rot="218698">
            <a:off x="9504535" y="4467338"/>
            <a:ext cx="2690701" cy="715089"/>
          </a:xfrm>
          <a:prstGeom prst="flowChartAlternateProcess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Early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Ages</a:t>
            </a:r>
            <a:r>
              <a:rPr lang="tr-TR" b="1" dirty="0">
                <a:solidFill>
                  <a:schemeClr val="bg1"/>
                </a:solidFill>
              </a:rPr>
              <a:t> / </a:t>
            </a:r>
            <a:r>
              <a:rPr lang="tr-TR" b="1" dirty="0" err="1">
                <a:solidFill>
                  <a:schemeClr val="bg1"/>
                </a:solidFill>
              </a:rPr>
              <a:t>Childhood</a:t>
            </a:r>
            <a:endParaRPr lang="tr-TR" b="1" dirty="0">
              <a:solidFill>
                <a:schemeClr val="bg1"/>
              </a:solidFill>
            </a:endParaRP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(Çocukluğu)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E5E8C29A-BF8A-4D8B-BF91-254A11625241}"/>
              </a:ext>
            </a:extLst>
          </p:cNvPr>
          <p:cNvSpPr txBox="1"/>
          <p:nvPr/>
        </p:nvSpPr>
        <p:spPr>
          <a:xfrm rot="385051">
            <a:off x="8282989" y="5784287"/>
            <a:ext cx="3091918" cy="715089"/>
          </a:xfrm>
          <a:prstGeom prst="flowChartAlternateProcess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Education</a:t>
            </a:r>
            <a:r>
              <a:rPr lang="tr-TR" b="1" dirty="0">
                <a:solidFill>
                  <a:schemeClr val="bg1"/>
                </a:solidFill>
              </a:rPr>
              <a:t> / </a:t>
            </a:r>
            <a:r>
              <a:rPr lang="tr-TR" b="1" dirty="0" err="1">
                <a:solidFill>
                  <a:schemeClr val="bg1"/>
                </a:solidFill>
              </a:rPr>
              <a:t>Graduate</a:t>
            </a:r>
            <a:endParaRPr lang="tr-TR" b="1" dirty="0">
              <a:solidFill>
                <a:schemeClr val="bg1"/>
              </a:solidFill>
            </a:endParaRP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(Eğitimi / Mezuniyeti)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C24A06C7-6F43-4B8C-B572-B2C14641E71D}"/>
              </a:ext>
            </a:extLst>
          </p:cNvPr>
          <p:cNvSpPr txBox="1"/>
          <p:nvPr/>
        </p:nvSpPr>
        <p:spPr>
          <a:xfrm rot="21407582">
            <a:off x="4660714" y="5875109"/>
            <a:ext cx="2870570" cy="715089"/>
          </a:xfrm>
          <a:prstGeom prst="flowChartAlternateProcess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Occupation</a:t>
            </a:r>
            <a:r>
              <a:rPr lang="tr-TR" b="1" dirty="0">
                <a:solidFill>
                  <a:schemeClr val="bg1"/>
                </a:solidFill>
              </a:rPr>
              <a:t>/</a:t>
            </a:r>
            <a:r>
              <a:rPr lang="tr-TR" b="1" dirty="0" err="1">
                <a:solidFill>
                  <a:schemeClr val="bg1"/>
                </a:solidFill>
              </a:rPr>
              <a:t>Job</a:t>
            </a:r>
            <a:endParaRPr lang="tr-TR" b="1" dirty="0">
              <a:solidFill>
                <a:schemeClr val="bg1"/>
              </a:solidFill>
            </a:endParaRP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(Mesleği)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A1BEC8D8-DFA6-4285-865A-884F86A0DC9B}"/>
              </a:ext>
            </a:extLst>
          </p:cNvPr>
          <p:cNvSpPr txBox="1"/>
          <p:nvPr/>
        </p:nvSpPr>
        <p:spPr>
          <a:xfrm rot="21067154">
            <a:off x="1174802" y="6003361"/>
            <a:ext cx="2490039" cy="715089"/>
          </a:xfrm>
          <a:prstGeom prst="flowChartAlternateProcess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Marriage</a:t>
            </a:r>
            <a:endParaRPr lang="tr-TR" b="1" dirty="0">
              <a:solidFill>
                <a:schemeClr val="bg1"/>
              </a:solidFill>
            </a:endParaRP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(Evliliği)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3409C10D-9E96-469A-A0E8-D7B7CCB364D5}"/>
              </a:ext>
            </a:extLst>
          </p:cNvPr>
          <p:cNvSpPr txBox="1"/>
          <p:nvPr/>
        </p:nvSpPr>
        <p:spPr>
          <a:xfrm rot="21351183">
            <a:off x="175593" y="4583705"/>
            <a:ext cx="2176730" cy="1021556"/>
          </a:xfrm>
          <a:prstGeom prst="flowChartAlternateProcess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Achievement</a:t>
            </a:r>
            <a:endParaRPr lang="tr-TR" b="1" dirty="0">
              <a:solidFill>
                <a:schemeClr val="bg1"/>
              </a:solidFill>
            </a:endParaRPr>
          </a:p>
          <a:p>
            <a:pPr algn="ctr"/>
            <a:r>
              <a:rPr lang="tr-TR" b="1" dirty="0" err="1">
                <a:solidFill>
                  <a:schemeClr val="bg1"/>
                </a:solidFill>
              </a:rPr>
              <a:t>Success</a:t>
            </a:r>
            <a:endParaRPr lang="tr-TR" b="1" dirty="0">
              <a:solidFill>
                <a:schemeClr val="bg1"/>
              </a:solidFill>
            </a:endParaRP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(Başarıları)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7CB9ED68-7983-4584-B822-00256E344726}"/>
              </a:ext>
            </a:extLst>
          </p:cNvPr>
          <p:cNvSpPr txBox="1"/>
          <p:nvPr/>
        </p:nvSpPr>
        <p:spPr>
          <a:xfrm>
            <a:off x="138558" y="3071456"/>
            <a:ext cx="2518912" cy="715089"/>
          </a:xfrm>
          <a:prstGeom prst="flowChartAlternateProcess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Award</a:t>
            </a:r>
            <a:r>
              <a:rPr lang="tr-TR" b="1" dirty="0">
                <a:solidFill>
                  <a:schemeClr val="bg1"/>
                </a:solidFill>
              </a:rPr>
              <a:t> / Prize</a:t>
            </a: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(Ödülleri)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F1E8DA92-DC18-418B-A258-AA497A7A5CB9}"/>
              </a:ext>
            </a:extLst>
          </p:cNvPr>
          <p:cNvSpPr txBox="1"/>
          <p:nvPr/>
        </p:nvSpPr>
        <p:spPr>
          <a:xfrm rot="20342732">
            <a:off x="5855879" y="1229248"/>
            <a:ext cx="2176730" cy="715089"/>
          </a:xfrm>
          <a:prstGeom prst="flowChartAlternateProcess">
            <a:avLst/>
          </a:prstGeom>
          <a:solidFill>
            <a:schemeClr val="tx1"/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14 </a:t>
            </a:r>
            <a:r>
              <a:rPr lang="tr-TR" b="1" dirty="0" err="1">
                <a:solidFill>
                  <a:schemeClr val="bg1"/>
                </a:solidFill>
              </a:rPr>
              <a:t>March</a:t>
            </a:r>
            <a:endParaRPr lang="tr-TR" b="1" dirty="0">
              <a:solidFill>
                <a:schemeClr val="bg1"/>
              </a:solidFill>
            </a:endParaRP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1879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69F072E5-2485-4F34-99A7-F3D55F37698C}"/>
              </a:ext>
            </a:extLst>
          </p:cNvPr>
          <p:cNvSpPr txBox="1"/>
          <p:nvPr/>
        </p:nvSpPr>
        <p:spPr>
          <a:xfrm rot="20342732">
            <a:off x="8673841" y="1398180"/>
            <a:ext cx="2176730" cy="715089"/>
          </a:xfrm>
          <a:prstGeom prst="flowChartAlternateProcess">
            <a:avLst/>
          </a:prstGeom>
          <a:solidFill>
            <a:schemeClr val="tx1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Ulm</a:t>
            </a:r>
            <a:r>
              <a:rPr lang="tr-TR" b="1" dirty="0">
                <a:solidFill>
                  <a:schemeClr val="bg1"/>
                </a:solidFill>
              </a:rPr>
              <a:t>,</a:t>
            </a: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Germany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973364A8-0D46-4090-B6A4-B5B3C74BD481}"/>
              </a:ext>
            </a:extLst>
          </p:cNvPr>
          <p:cNvSpPr txBox="1"/>
          <p:nvPr/>
        </p:nvSpPr>
        <p:spPr>
          <a:xfrm rot="20915462">
            <a:off x="8872859" y="2630198"/>
            <a:ext cx="2717596" cy="715089"/>
          </a:xfrm>
          <a:prstGeom prst="flowChartAlternateProcess">
            <a:avLst/>
          </a:prstGeom>
          <a:solidFill>
            <a:schemeClr val="tx1"/>
          </a:solidFill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He </a:t>
            </a:r>
            <a:r>
              <a:rPr lang="tr-TR" b="1" dirty="0" err="1">
                <a:solidFill>
                  <a:schemeClr val="bg1"/>
                </a:solidFill>
              </a:rPr>
              <a:t>lived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with</a:t>
            </a:r>
            <a:r>
              <a:rPr lang="tr-TR" b="1" dirty="0">
                <a:solidFill>
                  <a:schemeClr val="bg1"/>
                </a:solidFill>
              </a:rPr>
              <a:t> his </a:t>
            </a:r>
            <a:r>
              <a:rPr lang="tr-TR" b="1" dirty="0" err="1">
                <a:solidFill>
                  <a:schemeClr val="bg1"/>
                </a:solidFill>
              </a:rPr>
              <a:t>parents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and</a:t>
            </a:r>
            <a:r>
              <a:rPr lang="tr-TR" b="1" dirty="0">
                <a:solidFill>
                  <a:schemeClr val="bg1"/>
                </a:solidFill>
              </a:rPr>
              <a:t> his </a:t>
            </a:r>
            <a:r>
              <a:rPr lang="tr-TR" b="1" dirty="0" err="1">
                <a:solidFill>
                  <a:schemeClr val="bg1"/>
                </a:solidFill>
              </a:rPr>
              <a:t>sister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B184A898-A9B4-4F5E-894E-961CCE7BAC8D}"/>
              </a:ext>
            </a:extLst>
          </p:cNvPr>
          <p:cNvSpPr txBox="1"/>
          <p:nvPr/>
        </p:nvSpPr>
        <p:spPr>
          <a:xfrm rot="218698">
            <a:off x="9504534" y="4483407"/>
            <a:ext cx="2690701" cy="715089"/>
          </a:xfrm>
          <a:prstGeom prst="flowChartAlternateProcess">
            <a:avLst/>
          </a:prstGeom>
          <a:solidFill>
            <a:schemeClr val="tx1"/>
          </a:solidFill>
          <a:ln w="57150">
            <a:solidFill>
              <a:srgbClr val="9C77B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When</a:t>
            </a:r>
            <a:r>
              <a:rPr lang="tr-TR" b="1" dirty="0">
                <a:solidFill>
                  <a:schemeClr val="bg1"/>
                </a:solidFill>
              </a:rPr>
              <a:t> he </a:t>
            </a:r>
            <a:r>
              <a:rPr lang="tr-TR" b="1" dirty="0" err="1">
                <a:solidFill>
                  <a:schemeClr val="bg1"/>
                </a:solidFill>
              </a:rPr>
              <a:t>was</a:t>
            </a:r>
            <a:r>
              <a:rPr lang="tr-TR" b="1" dirty="0">
                <a:solidFill>
                  <a:schemeClr val="bg1"/>
                </a:solidFill>
              </a:rPr>
              <a:t> a </a:t>
            </a:r>
            <a:r>
              <a:rPr lang="tr-TR" b="1" dirty="0" err="1">
                <a:solidFill>
                  <a:schemeClr val="bg1"/>
                </a:solidFill>
              </a:rPr>
              <a:t>child</a:t>
            </a:r>
            <a:r>
              <a:rPr lang="tr-TR" b="1" dirty="0">
                <a:solidFill>
                  <a:schemeClr val="bg1"/>
                </a:solidFill>
              </a:rPr>
              <a:t> he </a:t>
            </a:r>
            <a:r>
              <a:rPr lang="tr-TR" b="1" dirty="0" err="1">
                <a:solidFill>
                  <a:schemeClr val="bg1"/>
                </a:solidFill>
              </a:rPr>
              <a:t>lived</a:t>
            </a:r>
            <a:r>
              <a:rPr lang="tr-TR" b="1" dirty="0">
                <a:solidFill>
                  <a:schemeClr val="bg1"/>
                </a:solidFill>
              </a:rPr>
              <a:t> in </a:t>
            </a:r>
            <a:r>
              <a:rPr lang="tr-TR" b="1" dirty="0" err="1">
                <a:solidFill>
                  <a:schemeClr val="bg1"/>
                </a:solidFill>
              </a:rPr>
              <a:t>Munich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22641A06-97CD-48FD-B69A-2B991B1E0897}"/>
              </a:ext>
            </a:extLst>
          </p:cNvPr>
          <p:cNvSpPr txBox="1"/>
          <p:nvPr/>
        </p:nvSpPr>
        <p:spPr>
          <a:xfrm rot="385051">
            <a:off x="8282990" y="5784287"/>
            <a:ext cx="3091918" cy="715089"/>
          </a:xfrm>
          <a:prstGeom prst="flowChartAlternateProcess">
            <a:avLst/>
          </a:prstGeom>
          <a:solidFill>
            <a:schemeClr val="tx1"/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He</a:t>
            </a:r>
            <a:r>
              <a:rPr lang="en-US" b="1" dirty="0">
                <a:solidFill>
                  <a:schemeClr val="bg1"/>
                </a:solidFill>
              </a:rPr>
              <a:t> attended a Catholic </a:t>
            </a:r>
            <a:r>
              <a:rPr lang="tr-TR" b="1" dirty="0">
                <a:solidFill>
                  <a:schemeClr val="bg1"/>
                </a:solidFill>
              </a:rPr>
              <a:t>E</a:t>
            </a:r>
            <a:r>
              <a:rPr lang="en-US" b="1" dirty="0" err="1">
                <a:solidFill>
                  <a:schemeClr val="bg1"/>
                </a:solidFill>
              </a:rPr>
              <a:t>lementary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tr-TR" b="1" dirty="0">
                <a:solidFill>
                  <a:schemeClr val="bg1"/>
                </a:solidFill>
              </a:rPr>
              <a:t>S</a:t>
            </a:r>
            <a:r>
              <a:rPr lang="en-US" b="1" dirty="0" err="1">
                <a:solidFill>
                  <a:schemeClr val="bg1"/>
                </a:solidFill>
              </a:rPr>
              <a:t>chool</a:t>
            </a:r>
            <a:r>
              <a:rPr lang="en-US" b="1" dirty="0">
                <a:solidFill>
                  <a:schemeClr val="bg1"/>
                </a:solidFill>
              </a:rPr>
              <a:t> in Munich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2C832AA3-8CAA-4365-B3AF-27B102F0641C}"/>
              </a:ext>
            </a:extLst>
          </p:cNvPr>
          <p:cNvSpPr txBox="1"/>
          <p:nvPr/>
        </p:nvSpPr>
        <p:spPr>
          <a:xfrm rot="21407582">
            <a:off x="4668063" y="5875521"/>
            <a:ext cx="2855873" cy="715089"/>
          </a:xfrm>
          <a:prstGeom prst="flowChartAlternateProcess">
            <a:avLst/>
          </a:prstGeom>
          <a:solidFill>
            <a:schemeClr val="tx1"/>
          </a:solidFill>
          <a:ln w="5715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He </a:t>
            </a:r>
            <a:r>
              <a:rPr lang="tr-TR" b="1" dirty="0" err="1">
                <a:solidFill>
                  <a:schemeClr val="bg1"/>
                </a:solidFill>
              </a:rPr>
              <a:t>was</a:t>
            </a:r>
            <a:r>
              <a:rPr lang="tr-TR" b="1" dirty="0">
                <a:solidFill>
                  <a:schemeClr val="bg1"/>
                </a:solidFill>
              </a:rPr>
              <a:t> a </a:t>
            </a:r>
            <a:r>
              <a:rPr lang="tr-TR" b="1" dirty="0" err="1">
                <a:solidFill>
                  <a:schemeClr val="bg1"/>
                </a:solidFill>
              </a:rPr>
              <a:t>mathematician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and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physicist</a:t>
            </a:r>
            <a:r>
              <a:rPr lang="tr-TR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D9F7BFF7-0AD8-487E-BEDA-E70909E6C08B}"/>
              </a:ext>
            </a:extLst>
          </p:cNvPr>
          <p:cNvSpPr txBox="1"/>
          <p:nvPr/>
        </p:nvSpPr>
        <p:spPr>
          <a:xfrm rot="21067154">
            <a:off x="1156315" y="6017702"/>
            <a:ext cx="2490039" cy="715089"/>
          </a:xfrm>
          <a:prstGeom prst="flowChartAlternateProcess">
            <a:avLst/>
          </a:prstGeom>
          <a:solidFill>
            <a:schemeClr val="tx1"/>
          </a:solidFill>
          <a:ln w="571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He </a:t>
            </a:r>
            <a:r>
              <a:rPr lang="tr-TR" b="1" dirty="0" err="1">
                <a:solidFill>
                  <a:schemeClr val="bg1"/>
                </a:solidFill>
              </a:rPr>
              <a:t>married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twice</a:t>
            </a:r>
            <a:r>
              <a:rPr lang="tr-TR" b="1" dirty="0">
                <a:solidFill>
                  <a:schemeClr val="bg1"/>
                </a:solidFill>
              </a:rPr>
              <a:t>, in 1903 </a:t>
            </a:r>
            <a:r>
              <a:rPr lang="tr-TR" b="1" dirty="0" err="1">
                <a:solidFill>
                  <a:schemeClr val="bg1"/>
                </a:solidFill>
              </a:rPr>
              <a:t>and</a:t>
            </a:r>
            <a:r>
              <a:rPr lang="tr-TR" b="1" dirty="0">
                <a:solidFill>
                  <a:schemeClr val="bg1"/>
                </a:solidFill>
              </a:rPr>
              <a:t> 1919</a:t>
            </a:r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374494AF-4000-4BC4-A8A1-E68F0BCF9F4B}"/>
              </a:ext>
            </a:extLst>
          </p:cNvPr>
          <p:cNvSpPr txBox="1"/>
          <p:nvPr/>
        </p:nvSpPr>
        <p:spPr>
          <a:xfrm rot="21351183">
            <a:off x="175590" y="4582319"/>
            <a:ext cx="2176730" cy="1021556"/>
          </a:xfrm>
          <a:prstGeom prst="flowChartAlternateProcess">
            <a:avLst/>
          </a:prstGeom>
          <a:solidFill>
            <a:schemeClr val="tx1"/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He </a:t>
            </a:r>
            <a:r>
              <a:rPr lang="tr-TR" b="1" dirty="0" err="1">
                <a:solidFill>
                  <a:schemeClr val="bg1"/>
                </a:solidFill>
              </a:rPr>
              <a:t>discovered</a:t>
            </a:r>
            <a:r>
              <a:rPr lang="tr-TR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tr-TR" b="1" dirty="0" err="1">
                <a:solidFill>
                  <a:schemeClr val="bg1"/>
                </a:solidFill>
              </a:rPr>
              <a:t>the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theory</a:t>
            </a:r>
            <a:r>
              <a:rPr lang="tr-TR" b="1" dirty="0">
                <a:solidFill>
                  <a:schemeClr val="bg1"/>
                </a:solidFill>
              </a:rPr>
              <a:t> of </a:t>
            </a:r>
            <a:r>
              <a:rPr lang="tr-TR" b="1" dirty="0" err="1">
                <a:solidFill>
                  <a:schemeClr val="bg1"/>
                </a:solidFill>
              </a:rPr>
              <a:t>relativity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70CA9FD5-8E3C-414D-80D3-C68260FBB449}"/>
              </a:ext>
            </a:extLst>
          </p:cNvPr>
          <p:cNvSpPr txBox="1"/>
          <p:nvPr/>
        </p:nvSpPr>
        <p:spPr>
          <a:xfrm>
            <a:off x="157208" y="3071455"/>
            <a:ext cx="2500261" cy="715089"/>
          </a:xfrm>
          <a:prstGeom prst="flowChartAlternateProcess">
            <a:avLst/>
          </a:prstGeom>
          <a:solidFill>
            <a:schemeClr val="tx1"/>
          </a:solidFill>
          <a:ln w="571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He </a:t>
            </a:r>
            <a:r>
              <a:rPr lang="tr-TR" b="1" dirty="0" err="1">
                <a:solidFill>
                  <a:schemeClr val="bg1"/>
                </a:solidFill>
              </a:rPr>
              <a:t>wins</a:t>
            </a:r>
            <a:r>
              <a:rPr lang="tr-TR" b="1" dirty="0">
                <a:solidFill>
                  <a:schemeClr val="bg1"/>
                </a:solidFill>
              </a:rPr>
              <a:t> Nobel Prize in </a:t>
            </a:r>
            <a:r>
              <a:rPr lang="tr-TR" b="1" dirty="0" err="1">
                <a:solidFill>
                  <a:schemeClr val="bg1"/>
                </a:solidFill>
              </a:rPr>
              <a:t>Physics</a:t>
            </a:r>
            <a:r>
              <a:rPr lang="tr-TR" b="1" dirty="0">
                <a:solidFill>
                  <a:schemeClr val="bg1"/>
                </a:solidFill>
              </a:rPr>
              <a:t> in 1921</a:t>
            </a: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18B13031-31C7-4779-886A-C1A02012E884}"/>
              </a:ext>
            </a:extLst>
          </p:cNvPr>
          <p:cNvSpPr txBox="1"/>
          <p:nvPr/>
        </p:nvSpPr>
        <p:spPr>
          <a:xfrm>
            <a:off x="641134" y="1480672"/>
            <a:ext cx="2518912" cy="715089"/>
          </a:xfrm>
          <a:prstGeom prst="flowChartAlternateProcess">
            <a:avLst/>
          </a:prstGeom>
          <a:solidFill>
            <a:schemeClr val="tx1"/>
          </a:solidFill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New Jersey,</a:t>
            </a:r>
            <a:br>
              <a:rPr lang="tr-TR" b="1" dirty="0">
                <a:solidFill>
                  <a:schemeClr val="bg1"/>
                </a:solidFill>
              </a:rPr>
            </a:br>
            <a:r>
              <a:rPr lang="tr-TR" b="1" dirty="0">
                <a:solidFill>
                  <a:schemeClr val="bg1"/>
                </a:solidFill>
              </a:rPr>
              <a:t>USA</a:t>
            </a:r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326F9EAC-CED5-4CBA-8BFE-D617F3AA7FE1}"/>
              </a:ext>
            </a:extLst>
          </p:cNvPr>
          <p:cNvSpPr txBox="1"/>
          <p:nvPr/>
        </p:nvSpPr>
        <p:spPr>
          <a:xfrm rot="1380243">
            <a:off x="3311853" y="1196549"/>
            <a:ext cx="2176730" cy="715089"/>
          </a:xfrm>
          <a:prstGeom prst="flowChartAlternateProcess">
            <a:avLst/>
          </a:prstGeom>
          <a:solidFill>
            <a:schemeClr val="tx1"/>
          </a:solidFill>
          <a:ln w="571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18 April</a:t>
            </a: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1955</a:t>
            </a:r>
          </a:p>
        </p:txBody>
      </p:sp>
    </p:spTree>
    <p:extLst>
      <p:ext uri="{BB962C8B-B14F-4D97-AF65-F5344CB8AC3E}">
        <p14:creationId xmlns:p14="http://schemas.microsoft.com/office/powerpoint/2010/main" val="4248596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kutusu 6">
            <a:extLst>
              <a:ext uri="{FF2B5EF4-FFF2-40B4-BE49-F238E27FC236}">
                <a16:creationId xmlns:a16="http://schemas.microsoft.com/office/drawing/2014/main" id="{388ED3AD-4489-46A0-9D4E-16939918FE74}"/>
              </a:ext>
            </a:extLst>
          </p:cNvPr>
          <p:cNvSpPr txBox="1"/>
          <p:nvPr/>
        </p:nvSpPr>
        <p:spPr>
          <a:xfrm>
            <a:off x="656277" y="1480672"/>
            <a:ext cx="2518912" cy="715089"/>
          </a:xfrm>
          <a:prstGeom prst="flowChartAlternateProcess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Place</a:t>
            </a:r>
            <a:r>
              <a:rPr lang="tr-TR" b="1" dirty="0">
                <a:solidFill>
                  <a:schemeClr val="bg1"/>
                </a:solidFill>
              </a:rPr>
              <a:t> of </a:t>
            </a:r>
            <a:r>
              <a:rPr lang="tr-TR" b="1" dirty="0" err="1">
                <a:solidFill>
                  <a:schemeClr val="bg1"/>
                </a:solidFill>
              </a:rPr>
              <a:t>Death</a:t>
            </a:r>
            <a:endParaRPr lang="tr-TR" b="1" dirty="0">
              <a:solidFill>
                <a:schemeClr val="bg1"/>
              </a:solidFill>
            </a:endParaRP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(Ölüm Yeri)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734859C6-E56A-4870-AB4C-12E5EF549B5B}"/>
              </a:ext>
            </a:extLst>
          </p:cNvPr>
          <p:cNvSpPr txBox="1"/>
          <p:nvPr/>
        </p:nvSpPr>
        <p:spPr>
          <a:xfrm rot="1380243">
            <a:off x="3296710" y="1197935"/>
            <a:ext cx="2176730" cy="715089"/>
          </a:xfrm>
          <a:prstGeom prst="flowChartAlternateProcess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Date</a:t>
            </a:r>
            <a:r>
              <a:rPr lang="tr-TR" b="1" dirty="0">
                <a:solidFill>
                  <a:schemeClr val="bg1"/>
                </a:solidFill>
              </a:rPr>
              <a:t> of </a:t>
            </a:r>
            <a:r>
              <a:rPr lang="tr-TR" b="1" dirty="0" err="1">
                <a:solidFill>
                  <a:schemeClr val="bg1"/>
                </a:solidFill>
              </a:rPr>
              <a:t>Death</a:t>
            </a:r>
            <a:endParaRPr lang="tr-TR" b="1" dirty="0">
              <a:solidFill>
                <a:schemeClr val="bg1"/>
              </a:solidFill>
            </a:endParaRP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(Ölüm Tarihi)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2D719F69-7514-4D10-A36D-861836F1DD99}"/>
              </a:ext>
            </a:extLst>
          </p:cNvPr>
          <p:cNvSpPr txBox="1"/>
          <p:nvPr/>
        </p:nvSpPr>
        <p:spPr>
          <a:xfrm rot="20342732">
            <a:off x="5855879" y="1229249"/>
            <a:ext cx="2176730" cy="715089"/>
          </a:xfrm>
          <a:prstGeom prst="flowChartAlternateProcess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Date</a:t>
            </a:r>
            <a:r>
              <a:rPr lang="tr-TR" b="1" dirty="0">
                <a:solidFill>
                  <a:schemeClr val="bg1"/>
                </a:solidFill>
              </a:rPr>
              <a:t> of </a:t>
            </a:r>
            <a:r>
              <a:rPr lang="tr-TR" b="1" dirty="0" err="1">
                <a:solidFill>
                  <a:schemeClr val="bg1"/>
                </a:solidFill>
              </a:rPr>
              <a:t>Birth</a:t>
            </a:r>
            <a:endParaRPr lang="tr-TR" b="1" dirty="0">
              <a:solidFill>
                <a:schemeClr val="bg1"/>
              </a:solidFill>
            </a:endParaRP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(Doğum Tarihi)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E6124C5B-BD10-49CF-8870-2E4AE9B3F5D8}"/>
              </a:ext>
            </a:extLst>
          </p:cNvPr>
          <p:cNvSpPr txBox="1"/>
          <p:nvPr/>
        </p:nvSpPr>
        <p:spPr>
          <a:xfrm rot="20342732">
            <a:off x="8673841" y="1398902"/>
            <a:ext cx="2176730" cy="715089"/>
          </a:xfrm>
          <a:prstGeom prst="flowChartAlternateProcess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Birthplace</a:t>
            </a:r>
            <a:endParaRPr lang="tr-TR" b="1" dirty="0">
              <a:solidFill>
                <a:schemeClr val="bg1"/>
              </a:solidFill>
            </a:endParaRP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(Doğum Yeri)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93465E06-2ABC-412C-9A95-28359C7AEA4D}"/>
              </a:ext>
            </a:extLst>
          </p:cNvPr>
          <p:cNvSpPr txBox="1"/>
          <p:nvPr/>
        </p:nvSpPr>
        <p:spPr>
          <a:xfrm rot="20915462">
            <a:off x="8872860" y="2634304"/>
            <a:ext cx="2717596" cy="715089"/>
          </a:xfrm>
          <a:prstGeom prst="flowChartAlternateProcess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Family</a:t>
            </a:r>
            <a:r>
              <a:rPr lang="tr-TR" b="1" dirty="0">
                <a:solidFill>
                  <a:schemeClr val="bg1"/>
                </a:solidFill>
              </a:rPr>
              <a:t>/</a:t>
            </a:r>
            <a:r>
              <a:rPr lang="tr-TR" b="1" dirty="0" err="1">
                <a:solidFill>
                  <a:schemeClr val="bg1"/>
                </a:solidFill>
              </a:rPr>
              <a:t>Relatives</a:t>
            </a:r>
            <a:endParaRPr lang="tr-TR" b="1" dirty="0">
              <a:solidFill>
                <a:schemeClr val="bg1"/>
              </a:solidFill>
            </a:endParaRP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(Ailesi/Akrabaları)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E77C568D-A012-4687-A8D6-60CAC2B5EDC5}"/>
              </a:ext>
            </a:extLst>
          </p:cNvPr>
          <p:cNvSpPr txBox="1"/>
          <p:nvPr/>
        </p:nvSpPr>
        <p:spPr>
          <a:xfrm rot="218698">
            <a:off x="9504535" y="4467338"/>
            <a:ext cx="2690701" cy="715089"/>
          </a:xfrm>
          <a:prstGeom prst="flowChartAlternateProcess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Early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Ages</a:t>
            </a:r>
            <a:r>
              <a:rPr lang="tr-TR" b="1" dirty="0">
                <a:solidFill>
                  <a:schemeClr val="bg1"/>
                </a:solidFill>
              </a:rPr>
              <a:t> / </a:t>
            </a:r>
            <a:r>
              <a:rPr lang="tr-TR" b="1" dirty="0" err="1">
                <a:solidFill>
                  <a:schemeClr val="bg1"/>
                </a:solidFill>
              </a:rPr>
              <a:t>Childhood</a:t>
            </a:r>
            <a:endParaRPr lang="tr-TR" b="1" dirty="0">
              <a:solidFill>
                <a:schemeClr val="bg1"/>
              </a:solidFill>
            </a:endParaRP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(Çocukluğu)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E5E8C29A-BF8A-4D8B-BF91-254A11625241}"/>
              </a:ext>
            </a:extLst>
          </p:cNvPr>
          <p:cNvSpPr txBox="1"/>
          <p:nvPr/>
        </p:nvSpPr>
        <p:spPr>
          <a:xfrm rot="385051">
            <a:off x="8282989" y="5784287"/>
            <a:ext cx="3091918" cy="715089"/>
          </a:xfrm>
          <a:prstGeom prst="flowChartAlternateProcess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Education</a:t>
            </a:r>
            <a:r>
              <a:rPr lang="tr-TR" b="1" dirty="0">
                <a:solidFill>
                  <a:schemeClr val="bg1"/>
                </a:solidFill>
              </a:rPr>
              <a:t> / </a:t>
            </a:r>
            <a:r>
              <a:rPr lang="tr-TR" b="1" dirty="0" err="1">
                <a:solidFill>
                  <a:schemeClr val="bg1"/>
                </a:solidFill>
              </a:rPr>
              <a:t>Graduate</a:t>
            </a:r>
            <a:endParaRPr lang="tr-TR" b="1" dirty="0">
              <a:solidFill>
                <a:schemeClr val="bg1"/>
              </a:solidFill>
            </a:endParaRP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(Eğitimi / Mezuniyeti)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C24A06C7-6F43-4B8C-B572-B2C14641E71D}"/>
              </a:ext>
            </a:extLst>
          </p:cNvPr>
          <p:cNvSpPr txBox="1"/>
          <p:nvPr/>
        </p:nvSpPr>
        <p:spPr>
          <a:xfrm rot="21407582">
            <a:off x="4660714" y="5875109"/>
            <a:ext cx="2870570" cy="715089"/>
          </a:xfrm>
          <a:prstGeom prst="flowChartAlternateProcess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Occupation</a:t>
            </a:r>
            <a:r>
              <a:rPr lang="tr-TR" b="1" dirty="0">
                <a:solidFill>
                  <a:schemeClr val="bg1"/>
                </a:solidFill>
              </a:rPr>
              <a:t>/</a:t>
            </a:r>
            <a:r>
              <a:rPr lang="tr-TR" b="1" dirty="0" err="1">
                <a:solidFill>
                  <a:schemeClr val="bg1"/>
                </a:solidFill>
              </a:rPr>
              <a:t>Job</a:t>
            </a:r>
            <a:endParaRPr lang="tr-TR" b="1" dirty="0">
              <a:solidFill>
                <a:schemeClr val="bg1"/>
              </a:solidFill>
            </a:endParaRP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(Mesleği)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A1BEC8D8-DFA6-4285-865A-884F86A0DC9B}"/>
              </a:ext>
            </a:extLst>
          </p:cNvPr>
          <p:cNvSpPr txBox="1"/>
          <p:nvPr/>
        </p:nvSpPr>
        <p:spPr>
          <a:xfrm rot="21067154">
            <a:off x="1174802" y="6003361"/>
            <a:ext cx="2490039" cy="715089"/>
          </a:xfrm>
          <a:prstGeom prst="flowChartAlternateProcess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Marriage</a:t>
            </a:r>
            <a:endParaRPr lang="tr-TR" b="1" dirty="0">
              <a:solidFill>
                <a:schemeClr val="bg1"/>
              </a:solidFill>
            </a:endParaRP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(Evliliği)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3409C10D-9E96-469A-A0E8-D7B7CCB364D5}"/>
              </a:ext>
            </a:extLst>
          </p:cNvPr>
          <p:cNvSpPr txBox="1"/>
          <p:nvPr/>
        </p:nvSpPr>
        <p:spPr>
          <a:xfrm rot="21351183">
            <a:off x="175593" y="4583705"/>
            <a:ext cx="2176730" cy="1021556"/>
          </a:xfrm>
          <a:prstGeom prst="flowChartAlternateProcess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Achievement</a:t>
            </a:r>
            <a:endParaRPr lang="tr-TR" b="1" dirty="0">
              <a:solidFill>
                <a:schemeClr val="bg1"/>
              </a:solidFill>
            </a:endParaRPr>
          </a:p>
          <a:p>
            <a:pPr algn="ctr"/>
            <a:r>
              <a:rPr lang="tr-TR" b="1" dirty="0" err="1">
                <a:solidFill>
                  <a:schemeClr val="bg1"/>
                </a:solidFill>
              </a:rPr>
              <a:t>Success</a:t>
            </a:r>
            <a:endParaRPr lang="tr-TR" b="1" dirty="0">
              <a:solidFill>
                <a:schemeClr val="bg1"/>
              </a:solidFill>
            </a:endParaRP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(Başarıları)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7CB9ED68-7983-4584-B822-00256E344726}"/>
              </a:ext>
            </a:extLst>
          </p:cNvPr>
          <p:cNvSpPr txBox="1"/>
          <p:nvPr/>
        </p:nvSpPr>
        <p:spPr>
          <a:xfrm>
            <a:off x="138558" y="3071456"/>
            <a:ext cx="2518912" cy="715089"/>
          </a:xfrm>
          <a:prstGeom prst="flowChartAlternateProcess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Award</a:t>
            </a:r>
            <a:r>
              <a:rPr lang="tr-TR" b="1" dirty="0">
                <a:solidFill>
                  <a:schemeClr val="bg1"/>
                </a:solidFill>
              </a:rPr>
              <a:t> / Prize</a:t>
            </a: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(Ödülleri)</a:t>
            </a:r>
          </a:p>
        </p:txBody>
      </p:sp>
    </p:spTree>
    <p:extLst>
      <p:ext uri="{BB962C8B-B14F-4D97-AF65-F5344CB8AC3E}">
        <p14:creationId xmlns:p14="http://schemas.microsoft.com/office/powerpoint/2010/main" val="4171325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BD71EE6D-16B0-4964-849D-4034F624FB04}"/>
              </a:ext>
            </a:extLst>
          </p:cNvPr>
          <p:cNvSpPr txBox="1"/>
          <p:nvPr/>
        </p:nvSpPr>
        <p:spPr>
          <a:xfrm>
            <a:off x="6528669" y="2335435"/>
            <a:ext cx="929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(Ne?)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AF8DC555-9929-4095-9928-CF8F98C8C80D}"/>
              </a:ext>
            </a:extLst>
          </p:cNvPr>
          <p:cNvSpPr txBox="1"/>
          <p:nvPr/>
        </p:nvSpPr>
        <p:spPr>
          <a:xfrm>
            <a:off x="6402723" y="3258765"/>
            <a:ext cx="1635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(Nerede?)</a:t>
            </a: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77E76364-1D4F-4DD8-A03E-0D8304EA8E62}"/>
              </a:ext>
            </a:extLst>
          </p:cNvPr>
          <p:cNvSpPr txBox="1"/>
          <p:nvPr/>
        </p:nvSpPr>
        <p:spPr>
          <a:xfrm>
            <a:off x="6195002" y="4177053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(Ne zaman?)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84E7E5DB-EABB-4940-B354-A7DB88E66A36}"/>
              </a:ext>
            </a:extLst>
          </p:cNvPr>
          <p:cNvSpPr txBox="1"/>
          <p:nvPr/>
        </p:nvSpPr>
        <p:spPr>
          <a:xfrm>
            <a:off x="6195002" y="6146692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(Neden?)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7406B518-B2DA-4D7F-B30E-3C3EEBBEDBE7}"/>
              </a:ext>
            </a:extLst>
          </p:cNvPr>
          <p:cNvSpPr txBox="1"/>
          <p:nvPr/>
        </p:nvSpPr>
        <p:spPr>
          <a:xfrm>
            <a:off x="9089599" y="2318590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(Kim?)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8879FC4A-D6A7-4DE9-B188-A420C582DCE8}"/>
              </a:ext>
            </a:extLst>
          </p:cNvPr>
          <p:cNvSpPr txBox="1"/>
          <p:nvPr/>
        </p:nvSpPr>
        <p:spPr>
          <a:xfrm>
            <a:off x="9089600" y="3198167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(Hangi?)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50399122-E437-48D6-82ED-0EC2A0CD4FEE}"/>
              </a:ext>
            </a:extLst>
          </p:cNvPr>
          <p:cNvSpPr txBox="1"/>
          <p:nvPr/>
        </p:nvSpPr>
        <p:spPr>
          <a:xfrm>
            <a:off x="6195001" y="5161872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(Saat kaçta?)</a:t>
            </a: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6A331DF5-D94A-40FC-9E5C-8AA466D45EE3}"/>
              </a:ext>
            </a:extLst>
          </p:cNvPr>
          <p:cNvSpPr txBox="1"/>
          <p:nvPr/>
        </p:nvSpPr>
        <p:spPr>
          <a:xfrm>
            <a:off x="9089599" y="4215941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(Nasıl?)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3D47C868-6749-4346-A292-7F5C52A6246B}"/>
              </a:ext>
            </a:extLst>
          </p:cNvPr>
          <p:cNvSpPr txBox="1"/>
          <p:nvPr/>
        </p:nvSpPr>
        <p:spPr>
          <a:xfrm>
            <a:off x="9089600" y="5167301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(Ne sıklıkla?)</a:t>
            </a:r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A85BD724-5F5E-4051-A050-0E33D39B3168}"/>
              </a:ext>
            </a:extLst>
          </p:cNvPr>
          <p:cNvSpPr txBox="1"/>
          <p:nvPr/>
        </p:nvSpPr>
        <p:spPr>
          <a:xfrm>
            <a:off x="9089600" y="6146692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(Kimin?)</a:t>
            </a:r>
          </a:p>
        </p:txBody>
      </p:sp>
    </p:spTree>
    <p:extLst>
      <p:ext uri="{BB962C8B-B14F-4D97-AF65-F5344CB8AC3E}">
        <p14:creationId xmlns:p14="http://schemas.microsoft.com/office/powerpoint/2010/main" val="366458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AF5AE47D-A47C-4D2A-941D-F5E04401ED62}"/>
              </a:ext>
            </a:extLst>
          </p:cNvPr>
          <p:cNvSpPr txBox="1"/>
          <p:nvPr/>
        </p:nvSpPr>
        <p:spPr>
          <a:xfrm>
            <a:off x="5055078" y="1555875"/>
            <a:ext cx="1547004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ysClr val="windowText" lastClr="000000"/>
                </a:solidFill>
              </a:rPr>
              <a:t>Amaç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45AF26EC-4D40-4235-A298-8EF1B3D4D6D9}"/>
              </a:ext>
            </a:extLst>
          </p:cNvPr>
          <p:cNvSpPr txBox="1"/>
          <p:nvPr/>
        </p:nvSpPr>
        <p:spPr>
          <a:xfrm>
            <a:off x="1539099" y="65981"/>
            <a:ext cx="9123150" cy="646986"/>
          </a:xfrm>
          <a:prstGeom prst="roundRect">
            <a:avLst/>
          </a:prstGeom>
          <a:solidFill>
            <a:srgbClr val="A2DFD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chemeClr val="tx1"/>
                </a:solidFill>
              </a:rPr>
              <a:t>QUESTIONS TYPES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FB6DA9CF-2D5D-4858-A999-85D6DA875691}"/>
              </a:ext>
            </a:extLst>
          </p:cNvPr>
          <p:cNvSpPr txBox="1"/>
          <p:nvPr/>
        </p:nvSpPr>
        <p:spPr>
          <a:xfrm>
            <a:off x="4258573" y="1032655"/>
            <a:ext cx="3260785" cy="52322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800" b="1" dirty="0" err="1">
                <a:solidFill>
                  <a:schemeClr val="bg1"/>
                </a:solidFill>
              </a:rPr>
              <a:t>Aim</a:t>
            </a:r>
            <a:r>
              <a:rPr lang="tr-TR" sz="2800" b="1" dirty="0">
                <a:solidFill>
                  <a:schemeClr val="bg1"/>
                </a:solidFill>
              </a:rPr>
              <a:t> = </a:t>
            </a:r>
            <a:r>
              <a:rPr lang="tr-TR" sz="2800" b="1" dirty="0" err="1">
                <a:solidFill>
                  <a:schemeClr val="bg1"/>
                </a:solidFill>
              </a:rPr>
              <a:t>Purpose</a:t>
            </a:r>
            <a:endParaRPr lang="tr-TR" sz="2800" b="1" dirty="0">
              <a:solidFill>
                <a:schemeClr val="bg1"/>
              </a:solidFill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01376344-8FA3-4E5B-A562-0E34A9444551}"/>
              </a:ext>
            </a:extLst>
          </p:cNvPr>
          <p:cNvSpPr txBox="1"/>
          <p:nvPr/>
        </p:nvSpPr>
        <p:spPr>
          <a:xfrm>
            <a:off x="583721" y="2795088"/>
            <a:ext cx="3393056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………’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nın</a:t>
            </a:r>
            <a:r>
              <a:rPr lang="tr-TR" sz="2000" b="1" dirty="0">
                <a:solidFill>
                  <a:sysClr val="windowText" lastClr="000000"/>
                </a:solidFill>
              </a:rPr>
              <a:t> amacı nedir?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51602DDB-DAEB-45F9-860C-182774E761A4}"/>
              </a:ext>
            </a:extLst>
          </p:cNvPr>
          <p:cNvSpPr txBox="1"/>
          <p:nvPr/>
        </p:nvSpPr>
        <p:spPr>
          <a:xfrm>
            <a:off x="583721" y="2271868"/>
            <a:ext cx="4643887" cy="52322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chemeClr val="bg1"/>
                </a:solidFill>
              </a:rPr>
              <a:t>What’s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the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aim</a:t>
            </a:r>
            <a:r>
              <a:rPr lang="tr-TR" sz="2800" b="1" dirty="0">
                <a:solidFill>
                  <a:schemeClr val="bg1"/>
                </a:solidFill>
              </a:rPr>
              <a:t> of …. ?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557E1D6A-7400-48CA-B36A-E7A1698DBD72}"/>
              </a:ext>
            </a:extLst>
          </p:cNvPr>
          <p:cNvSpPr txBox="1"/>
          <p:nvPr/>
        </p:nvSpPr>
        <p:spPr>
          <a:xfrm>
            <a:off x="6550324" y="2795218"/>
            <a:ext cx="3393056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………..’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nın</a:t>
            </a:r>
            <a:r>
              <a:rPr lang="tr-TR" sz="2000" b="1" dirty="0">
                <a:solidFill>
                  <a:sysClr val="windowText" lastClr="000000"/>
                </a:solidFill>
              </a:rPr>
              <a:t> amacı nedir?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80EC3D28-B489-4C10-9859-4254C7D63B32}"/>
              </a:ext>
            </a:extLst>
          </p:cNvPr>
          <p:cNvSpPr txBox="1"/>
          <p:nvPr/>
        </p:nvSpPr>
        <p:spPr>
          <a:xfrm>
            <a:off x="6550324" y="2271998"/>
            <a:ext cx="4643887" cy="52322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chemeClr val="bg1"/>
                </a:solidFill>
              </a:rPr>
              <a:t>What’s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the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purpose</a:t>
            </a:r>
            <a:r>
              <a:rPr lang="tr-TR" sz="2800" b="1" dirty="0">
                <a:solidFill>
                  <a:schemeClr val="bg1"/>
                </a:solidFill>
              </a:rPr>
              <a:t> of …. ?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92AF647F-FF50-4924-AE3B-E0B3B82DEAA3}"/>
              </a:ext>
            </a:extLst>
          </p:cNvPr>
          <p:cNvSpPr/>
          <p:nvPr/>
        </p:nvSpPr>
        <p:spPr>
          <a:xfrm>
            <a:off x="5540954" y="2010258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8000" b="1" cap="none" spc="0" dirty="0">
                <a:ln w="28575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=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A6B01CAA-302D-49F5-8A94-4EDE3B79FE71}"/>
              </a:ext>
            </a:extLst>
          </p:cNvPr>
          <p:cNvSpPr txBox="1"/>
          <p:nvPr/>
        </p:nvSpPr>
        <p:spPr>
          <a:xfrm>
            <a:off x="4258573" y="3857523"/>
            <a:ext cx="3260785" cy="52322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800" b="1" dirty="0" err="1">
                <a:solidFill>
                  <a:schemeClr val="bg1"/>
                </a:solidFill>
              </a:rPr>
              <a:t>Reason</a:t>
            </a:r>
            <a:r>
              <a:rPr lang="tr-TR" sz="2800" b="1" dirty="0">
                <a:solidFill>
                  <a:schemeClr val="bg1"/>
                </a:solidFill>
              </a:rPr>
              <a:t>: Sebep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BF9A2FB8-27ED-402B-AAE4-1173C82D169D}"/>
              </a:ext>
            </a:extLst>
          </p:cNvPr>
          <p:cNvSpPr txBox="1"/>
          <p:nvPr/>
        </p:nvSpPr>
        <p:spPr>
          <a:xfrm>
            <a:off x="583721" y="5443048"/>
            <a:ext cx="3393056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……….’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nın</a:t>
            </a:r>
            <a:r>
              <a:rPr lang="tr-TR" sz="2000" b="1" dirty="0">
                <a:solidFill>
                  <a:sysClr val="windowText" lastClr="000000"/>
                </a:solidFill>
              </a:rPr>
              <a:t> sebebi nedir?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C1A22B2D-E30A-424E-8F07-96B9D2063CF9}"/>
              </a:ext>
            </a:extLst>
          </p:cNvPr>
          <p:cNvSpPr txBox="1"/>
          <p:nvPr/>
        </p:nvSpPr>
        <p:spPr>
          <a:xfrm>
            <a:off x="583721" y="4919828"/>
            <a:ext cx="4643887" cy="52322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chemeClr val="bg1"/>
                </a:solidFill>
              </a:rPr>
              <a:t>What’s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the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reason</a:t>
            </a:r>
            <a:r>
              <a:rPr lang="tr-TR" sz="2800" b="1" dirty="0">
                <a:solidFill>
                  <a:schemeClr val="bg1"/>
                </a:solidFill>
              </a:rPr>
              <a:t> of …. ?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44921B8D-BCA2-4D5F-828B-16E948CD2523}"/>
              </a:ext>
            </a:extLst>
          </p:cNvPr>
          <p:cNvSpPr/>
          <p:nvPr/>
        </p:nvSpPr>
        <p:spPr>
          <a:xfrm>
            <a:off x="5480568" y="4716077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8000" b="1" cap="none" spc="0" dirty="0">
                <a:ln w="28575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=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223964C1-4B21-4E5B-8451-C17041F0B672}"/>
              </a:ext>
            </a:extLst>
          </p:cNvPr>
          <p:cNvSpPr txBox="1"/>
          <p:nvPr/>
        </p:nvSpPr>
        <p:spPr>
          <a:xfrm>
            <a:off x="6429552" y="5474822"/>
            <a:ext cx="1250831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Neden?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EBDC6503-295B-4615-B95A-15CC0006A0BE}"/>
              </a:ext>
            </a:extLst>
          </p:cNvPr>
          <p:cNvSpPr txBox="1"/>
          <p:nvPr/>
        </p:nvSpPr>
        <p:spPr>
          <a:xfrm>
            <a:off x="6429553" y="4951602"/>
            <a:ext cx="2015708" cy="52322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800" b="1" dirty="0" err="1">
                <a:solidFill>
                  <a:schemeClr val="bg1"/>
                </a:solidFill>
              </a:rPr>
              <a:t>Why</a:t>
            </a:r>
            <a:r>
              <a:rPr lang="tr-TR" sz="2800" b="1" dirty="0">
                <a:solidFill>
                  <a:schemeClr val="bg1"/>
                </a:solidFill>
              </a:rPr>
              <a:t>?</a:t>
            </a:r>
          </a:p>
        </p:txBody>
      </p: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4BF59571-DFAB-47BA-B276-DC27DE66F4B5}"/>
              </a:ext>
            </a:extLst>
          </p:cNvPr>
          <p:cNvCxnSpPr/>
          <p:nvPr/>
        </p:nvCxnSpPr>
        <p:spPr>
          <a:xfrm>
            <a:off x="0" y="3631721"/>
            <a:ext cx="12192000" cy="0"/>
          </a:xfrm>
          <a:prstGeom prst="line">
            <a:avLst/>
          </a:prstGeom>
          <a:ln w="76200">
            <a:solidFill>
              <a:srgbClr val="7030A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6B412CE3-932B-40A8-8E97-B6CAF2F2FD24}"/>
              </a:ext>
            </a:extLst>
          </p:cNvPr>
          <p:cNvSpPr txBox="1"/>
          <p:nvPr/>
        </p:nvSpPr>
        <p:spPr>
          <a:xfrm>
            <a:off x="4019909" y="6479185"/>
            <a:ext cx="4002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081610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6" grpId="0" animBg="1"/>
      <p:bldP spid="5" grpId="0" animBg="1"/>
      <p:bldP spid="7" grpId="0" animBg="1"/>
      <p:bldP spid="8" grpId="0" animBg="1"/>
      <p:bldP spid="9" grpId="0"/>
      <p:bldP spid="10" grpId="0" animBg="1"/>
      <p:bldP spid="11" grpId="0" animBg="1"/>
      <p:bldP spid="12" grpId="0" animBg="1"/>
      <p:bldP spid="13" grpId="0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FC9CE2E-FD8B-4319-938B-03B8356F4C2C}"/>
              </a:ext>
            </a:extLst>
          </p:cNvPr>
          <p:cNvSpPr txBox="1"/>
          <p:nvPr/>
        </p:nvSpPr>
        <p:spPr>
          <a:xfrm>
            <a:off x="1539099" y="65981"/>
            <a:ext cx="9123150" cy="646986"/>
          </a:xfrm>
          <a:prstGeom prst="roundRect">
            <a:avLst/>
          </a:prstGeom>
          <a:solidFill>
            <a:srgbClr val="A2DFD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chemeClr val="tx1"/>
                </a:solidFill>
              </a:rPr>
              <a:t>QUESTIONS TYPES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E8C2D47-D20E-4038-A485-3076683F6C14}"/>
              </a:ext>
            </a:extLst>
          </p:cNvPr>
          <p:cNvSpPr txBox="1"/>
          <p:nvPr/>
        </p:nvSpPr>
        <p:spPr>
          <a:xfrm>
            <a:off x="1109932" y="1777171"/>
            <a:ext cx="5695130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Senin için en önemli bilimsel başarı nedir?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87A4712F-C7AB-44B6-9C24-1E6C87F331B9}"/>
              </a:ext>
            </a:extLst>
          </p:cNvPr>
          <p:cNvSpPr txBox="1"/>
          <p:nvPr/>
        </p:nvSpPr>
        <p:spPr>
          <a:xfrm>
            <a:off x="1109931" y="1253951"/>
            <a:ext cx="9552317" cy="52322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chemeClr val="bg1"/>
                </a:solidFill>
              </a:rPr>
              <a:t>What</a:t>
            </a:r>
            <a:r>
              <a:rPr lang="tr-TR" sz="2800" b="1" dirty="0">
                <a:solidFill>
                  <a:schemeClr val="bg1"/>
                </a:solidFill>
              </a:rPr>
              <a:t> is </a:t>
            </a:r>
            <a:r>
              <a:rPr lang="tr-TR" sz="2800" b="1" dirty="0" err="1">
                <a:solidFill>
                  <a:schemeClr val="bg1"/>
                </a:solidFill>
              </a:rPr>
              <a:t>the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most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important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scientific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achievement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for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you</a:t>
            </a:r>
            <a:r>
              <a:rPr lang="tr-TR" sz="28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5" name="Ok: Aşağı 4">
            <a:extLst>
              <a:ext uri="{FF2B5EF4-FFF2-40B4-BE49-F238E27FC236}">
                <a16:creationId xmlns:a16="http://schemas.microsoft.com/office/drawing/2014/main" id="{C5EAD5C6-F1D2-4897-AB3A-83AA0E2F22D8}"/>
              </a:ext>
            </a:extLst>
          </p:cNvPr>
          <p:cNvSpPr/>
          <p:nvPr/>
        </p:nvSpPr>
        <p:spPr>
          <a:xfrm>
            <a:off x="5390069" y="3934077"/>
            <a:ext cx="612476" cy="543464"/>
          </a:xfrm>
          <a:prstGeom prst="downArrow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1D1A70D0-C7A3-44F7-ACB8-1F1B4FD83543}"/>
              </a:ext>
            </a:extLst>
          </p:cNvPr>
          <p:cNvSpPr txBox="1"/>
          <p:nvPr/>
        </p:nvSpPr>
        <p:spPr>
          <a:xfrm>
            <a:off x="1605949" y="4502987"/>
            <a:ext cx="8180717" cy="707886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I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think</a:t>
            </a:r>
            <a:r>
              <a:rPr lang="tr-TR" sz="2000" b="1" dirty="0">
                <a:solidFill>
                  <a:sysClr val="windowText" lastClr="000000"/>
                </a:solidFill>
              </a:rPr>
              <a:t>, it is </a:t>
            </a:r>
            <a:r>
              <a:rPr lang="tr-TR" sz="2000" b="1" u="sng" dirty="0" err="1">
                <a:solidFill>
                  <a:srgbClr val="FF0000"/>
                </a:solidFill>
              </a:rPr>
              <a:t>microscope</a:t>
            </a:r>
            <a:r>
              <a:rPr lang="tr-TR" sz="2000" b="1" dirty="0">
                <a:solidFill>
                  <a:sysClr val="windowText" lastClr="000000"/>
                </a:solidFill>
              </a:rPr>
              <a:t>.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Thanks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to</a:t>
            </a:r>
            <a:r>
              <a:rPr lang="tr-TR" sz="2000" b="1" dirty="0">
                <a:solidFill>
                  <a:sysClr val="windowText" lastClr="000000"/>
                </a:solidFill>
              </a:rPr>
              <a:t> it,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scientists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have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found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out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the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reasons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for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many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serious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ilnesses</a:t>
            </a:r>
            <a:r>
              <a:rPr lang="tr-TR" sz="2000" b="1" dirty="0">
                <a:solidFill>
                  <a:sysClr val="windowText" lastClr="000000"/>
                </a:solidFill>
              </a:rPr>
              <a:t>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5686FB0-6D37-4F6A-B613-C410BF1B6E91}"/>
              </a:ext>
            </a:extLst>
          </p:cNvPr>
          <p:cNvSpPr txBox="1"/>
          <p:nvPr/>
        </p:nvSpPr>
        <p:spPr>
          <a:xfrm>
            <a:off x="1109931" y="3259634"/>
            <a:ext cx="6436275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Hayatımızı en çok değiştiren bilimsel başarı nedir?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C2AE24A7-1891-4E56-9A4D-A0BE15202E89}"/>
              </a:ext>
            </a:extLst>
          </p:cNvPr>
          <p:cNvSpPr txBox="1"/>
          <p:nvPr/>
        </p:nvSpPr>
        <p:spPr>
          <a:xfrm>
            <a:off x="1109931" y="2736414"/>
            <a:ext cx="9552317" cy="52322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chemeClr val="bg1"/>
                </a:solidFill>
              </a:rPr>
              <a:t>What</a:t>
            </a:r>
            <a:r>
              <a:rPr lang="tr-TR" sz="2800" b="1" dirty="0">
                <a:solidFill>
                  <a:schemeClr val="bg1"/>
                </a:solidFill>
              </a:rPr>
              <a:t> is </a:t>
            </a:r>
            <a:r>
              <a:rPr lang="tr-TR" sz="2800" b="1" dirty="0" err="1">
                <a:solidFill>
                  <a:schemeClr val="bg1"/>
                </a:solidFill>
              </a:rPr>
              <a:t>the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most</a:t>
            </a:r>
            <a:r>
              <a:rPr lang="tr-TR" sz="2800" b="1" dirty="0">
                <a:solidFill>
                  <a:schemeClr val="bg1"/>
                </a:solidFill>
              </a:rPr>
              <a:t> life-</a:t>
            </a:r>
            <a:r>
              <a:rPr lang="tr-TR" sz="2800" b="1" dirty="0" err="1">
                <a:solidFill>
                  <a:schemeClr val="bg1"/>
                </a:solidFill>
              </a:rPr>
              <a:t>changing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scientific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achievement</a:t>
            </a:r>
            <a:r>
              <a:rPr lang="tr-TR" sz="28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3A1D3CF1-7615-48A2-9F78-AFF912C5193A}"/>
              </a:ext>
            </a:extLst>
          </p:cNvPr>
          <p:cNvSpPr/>
          <p:nvPr/>
        </p:nvSpPr>
        <p:spPr>
          <a:xfrm>
            <a:off x="5538077" y="1754671"/>
            <a:ext cx="6960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8000" b="1" cap="none" spc="0" dirty="0">
                <a:ln w="28575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=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E39C7DBA-612C-49BE-A609-5C392163D994}"/>
              </a:ext>
            </a:extLst>
          </p:cNvPr>
          <p:cNvSpPr txBox="1"/>
          <p:nvPr/>
        </p:nvSpPr>
        <p:spPr>
          <a:xfrm>
            <a:off x="1605948" y="5553936"/>
            <a:ext cx="8180717" cy="707886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ysClr val="windowText" lastClr="000000"/>
                </a:solidFill>
              </a:rPr>
              <a:t>To</a:t>
            </a:r>
            <a:r>
              <a:rPr lang="tr-TR" sz="2000" b="1" dirty="0">
                <a:solidFill>
                  <a:sysClr val="windowText" lastClr="000000"/>
                </a:solidFill>
              </a:rPr>
              <a:t> me,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the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u="sng" dirty="0">
                <a:solidFill>
                  <a:srgbClr val="FF0000"/>
                </a:solidFill>
              </a:rPr>
              <a:t>Internet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changed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everything</a:t>
            </a:r>
            <a:r>
              <a:rPr lang="tr-TR" sz="2000" b="1" dirty="0">
                <a:solidFill>
                  <a:sysClr val="windowText" lastClr="000000"/>
                </a:solidFill>
              </a:rPr>
              <a:t>.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It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makes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many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things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easier</a:t>
            </a:r>
            <a:r>
              <a:rPr lang="tr-TR" sz="2000" b="1" dirty="0">
                <a:solidFill>
                  <a:sysClr val="windowText" lastClr="000000"/>
                </a:solidFill>
              </a:rPr>
              <a:t>.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We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use</a:t>
            </a:r>
            <a:r>
              <a:rPr lang="tr-TR" sz="2000" b="1" dirty="0">
                <a:solidFill>
                  <a:sysClr val="windowText" lastClr="000000"/>
                </a:solidFill>
              </a:rPr>
              <a:t> it in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every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parts</a:t>
            </a:r>
            <a:r>
              <a:rPr lang="tr-TR" sz="2000" b="1" dirty="0">
                <a:solidFill>
                  <a:sysClr val="windowText" lastClr="000000"/>
                </a:solidFill>
              </a:rPr>
              <a:t> of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our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lives</a:t>
            </a:r>
            <a:r>
              <a:rPr lang="tr-TR" sz="2000" b="1" dirty="0">
                <a:solidFill>
                  <a:sysClr val="windowText" lastClr="000000"/>
                </a:solidFill>
              </a:rPr>
              <a:t>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D8E20D41-CB11-4FAC-A617-0EAA1E8FDEF3}"/>
              </a:ext>
            </a:extLst>
          </p:cNvPr>
          <p:cNvSpPr txBox="1"/>
          <p:nvPr/>
        </p:nvSpPr>
        <p:spPr>
          <a:xfrm>
            <a:off x="4019909" y="6479185"/>
            <a:ext cx="4002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4293076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C17FA14-994E-447A-873B-1596EB9F05B2}"/>
              </a:ext>
            </a:extLst>
          </p:cNvPr>
          <p:cNvSpPr txBox="1"/>
          <p:nvPr/>
        </p:nvSpPr>
        <p:spPr>
          <a:xfrm>
            <a:off x="1539099" y="65981"/>
            <a:ext cx="9123150" cy="646986"/>
          </a:xfrm>
          <a:prstGeom prst="roundRect">
            <a:avLst/>
          </a:prstGeom>
          <a:solidFill>
            <a:srgbClr val="A2DFD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chemeClr val="tx1"/>
                </a:solidFill>
              </a:rPr>
              <a:t>OTHER IMPORTANT WORDS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5E94FC1-CE2B-4C55-9F90-A1C5CF3A9E13}"/>
              </a:ext>
            </a:extLst>
          </p:cNvPr>
          <p:cNvSpPr txBox="1"/>
          <p:nvPr/>
        </p:nvSpPr>
        <p:spPr>
          <a:xfrm>
            <a:off x="972797" y="1438848"/>
            <a:ext cx="32694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chemeClr val="bg1"/>
                </a:solidFill>
              </a:rPr>
              <a:t>Occupation</a:t>
            </a:r>
            <a:r>
              <a:rPr lang="tr-TR" sz="2800" b="1" dirty="0">
                <a:solidFill>
                  <a:schemeClr val="bg1"/>
                </a:solidFill>
              </a:rPr>
              <a:t>:</a:t>
            </a:r>
          </a:p>
          <a:p>
            <a:r>
              <a:rPr lang="tr-TR" sz="2800" b="1" dirty="0">
                <a:solidFill>
                  <a:schemeClr val="bg1"/>
                </a:solidFill>
              </a:rPr>
              <a:t>       </a:t>
            </a:r>
            <a:r>
              <a:rPr lang="tr-TR" sz="2800" b="1" dirty="0" err="1">
                <a:solidFill>
                  <a:schemeClr val="bg1"/>
                </a:solidFill>
              </a:rPr>
              <a:t>Job</a:t>
            </a:r>
            <a:r>
              <a:rPr lang="tr-TR" sz="2800" b="1" dirty="0">
                <a:solidFill>
                  <a:schemeClr val="bg1"/>
                </a:solidFill>
              </a:rPr>
              <a:t>:</a:t>
            </a:r>
          </a:p>
          <a:p>
            <a:r>
              <a:rPr lang="tr-TR" sz="2800" b="1" dirty="0" err="1">
                <a:solidFill>
                  <a:schemeClr val="bg1"/>
                </a:solidFill>
              </a:rPr>
              <a:t>Profession</a:t>
            </a:r>
            <a:r>
              <a:rPr lang="tr-TR" sz="2800" b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4" name="Sağ Ayraç 3">
            <a:extLst>
              <a:ext uri="{FF2B5EF4-FFF2-40B4-BE49-F238E27FC236}">
                <a16:creationId xmlns:a16="http://schemas.microsoft.com/office/drawing/2014/main" id="{E8D6248B-73B6-471F-9B8A-ED183680AB44}"/>
              </a:ext>
            </a:extLst>
          </p:cNvPr>
          <p:cNvSpPr/>
          <p:nvPr/>
        </p:nvSpPr>
        <p:spPr>
          <a:xfrm>
            <a:off x="3127266" y="1531180"/>
            <a:ext cx="472583" cy="1200329"/>
          </a:xfrm>
          <a:prstGeom prst="rightBrace">
            <a:avLst>
              <a:gd name="adj1" fmla="val 63498"/>
              <a:gd name="adj2" fmla="val 50000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D60C7E29-3A89-4E2B-8837-E61D263D8B15}"/>
              </a:ext>
            </a:extLst>
          </p:cNvPr>
          <p:cNvSpPr txBox="1"/>
          <p:nvPr/>
        </p:nvSpPr>
        <p:spPr>
          <a:xfrm>
            <a:off x="3744550" y="1851646"/>
            <a:ext cx="3269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Meslek, iş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640D09-4E4E-4334-A01E-92A77A3F27D5}"/>
              </a:ext>
            </a:extLst>
          </p:cNvPr>
          <p:cNvSpPr txBox="1"/>
          <p:nvPr/>
        </p:nvSpPr>
        <p:spPr>
          <a:xfrm>
            <a:off x="886170" y="3310884"/>
            <a:ext cx="611139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Field: </a:t>
            </a:r>
            <a:r>
              <a:rPr lang="en-US" sz="2800" dirty="0">
                <a:solidFill>
                  <a:schemeClr val="bg1"/>
                </a:solidFill>
              </a:rPr>
              <a:t>Alan</a:t>
            </a:r>
            <a:r>
              <a:rPr lang="tr-TR" sz="2800" dirty="0">
                <a:solidFill>
                  <a:schemeClr val="bg1"/>
                </a:solidFill>
              </a:rPr>
              <a:t>, branş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Nationality: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dirty="0">
                <a:solidFill>
                  <a:schemeClr val="bg1"/>
                </a:solidFill>
              </a:rPr>
              <a:t>Milliyet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Studies: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dirty="0">
                <a:solidFill>
                  <a:schemeClr val="bg1"/>
                </a:solidFill>
              </a:rPr>
              <a:t>Çalışmalar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Researcher: </a:t>
            </a:r>
            <a:r>
              <a:rPr lang="en-US" sz="2800" dirty="0" err="1">
                <a:solidFill>
                  <a:schemeClr val="bg1"/>
                </a:solidFill>
              </a:rPr>
              <a:t>Araştırmacı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Doing experiment: </a:t>
            </a:r>
            <a:r>
              <a:rPr lang="en-US" sz="2800" dirty="0" err="1">
                <a:solidFill>
                  <a:schemeClr val="bg1"/>
                </a:solidFill>
              </a:rPr>
              <a:t>Deney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yapmak</a:t>
            </a:r>
            <a:endParaRPr lang="tr-TR" sz="2800" dirty="0">
              <a:solidFill>
                <a:schemeClr val="bg1"/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8A69464F-14D0-4960-8D13-3DCD0639200E}"/>
              </a:ext>
            </a:extLst>
          </p:cNvPr>
          <p:cNvSpPr txBox="1"/>
          <p:nvPr/>
        </p:nvSpPr>
        <p:spPr>
          <a:xfrm>
            <a:off x="6516303" y="1438848"/>
            <a:ext cx="519764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Anatomy: </a:t>
            </a:r>
            <a:r>
              <a:rPr lang="en-US" sz="2800" dirty="0" err="1">
                <a:solidFill>
                  <a:schemeClr val="bg1"/>
                </a:solidFill>
              </a:rPr>
              <a:t>Vücut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yapısı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Astronomy: </a:t>
            </a:r>
            <a:r>
              <a:rPr lang="en-US" sz="2800" dirty="0" err="1">
                <a:solidFill>
                  <a:schemeClr val="bg1"/>
                </a:solidFill>
              </a:rPr>
              <a:t>Gökbilimi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Biology: </a:t>
            </a:r>
            <a:r>
              <a:rPr lang="en-US" sz="2800" dirty="0" err="1">
                <a:solidFill>
                  <a:schemeClr val="bg1"/>
                </a:solidFill>
              </a:rPr>
              <a:t>Biyoloji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Chemistry: </a:t>
            </a:r>
            <a:r>
              <a:rPr lang="en-US" sz="2800" dirty="0" err="1">
                <a:solidFill>
                  <a:schemeClr val="bg1"/>
                </a:solidFill>
              </a:rPr>
              <a:t>Kimya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Engineering: </a:t>
            </a:r>
            <a:r>
              <a:rPr lang="en-US" sz="2800" dirty="0" err="1">
                <a:solidFill>
                  <a:schemeClr val="bg1"/>
                </a:solidFill>
              </a:rPr>
              <a:t>Mühendislik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Geography: </a:t>
            </a:r>
            <a:r>
              <a:rPr lang="en-US" sz="2800" dirty="0" err="1">
                <a:solidFill>
                  <a:schemeClr val="bg1"/>
                </a:solidFill>
              </a:rPr>
              <a:t>Coğrafya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Medicine: </a:t>
            </a:r>
            <a:r>
              <a:rPr lang="en-US" sz="2800" dirty="0" err="1">
                <a:solidFill>
                  <a:schemeClr val="bg1"/>
                </a:solidFill>
              </a:rPr>
              <a:t>Tıp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Philosophy: </a:t>
            </a:r>
            <a:r>
              <a:rPr lang="en-US" sz="2800" dirty="0" err="1">
                <a:solidFill>
                  <a:schemeClr val="bg1"/>
                </a:solidFill>
              </a:rPr>
              <a:t>Felsefe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Physics: </a:t>
            </a:r>
            <a:r>
              <a:rPr lang="en-US" sz="2800" dirty="0" err="1">
                <a:solidFill>
                  <a:schemeClr val="bg1"/>
                </a:solidFill>
              </a:rPr>
              <a:t>Fizik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Physicist: </a:t>
            </a:r>
            <a:r>
              <a:rPr lang="en-US" sz="2800" dirty="0" err="1">
                <a:solidFill>
                  <a:schemeClr val="bg1"/>
                </a:solidFill>
              </a:rPr>
              <a:t>Fizikçi</a:t>
            </a:r>
            <a:endParaRPr lang="tr-TR" sz="2800" dirty="0">
              <a:solidFill>
                <a:schemeClr val="bg1"/>
              </a:solidFill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FACC84CE-1DDE-4D78-A4B3-891C12D9B6C9}"/>
              </a:ext>
            </a:extLst>
          </p:cNvPr>
          <p:cNvSpPr txBox="1"/>
          <p:nvPr/>
        </p:nvSpPr>
        <p:spPr>
          <a:xfrm>
            <a:off x="4019909" y="6479185"/>
            <a:ext cx="4002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3355421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497DEE8-DBD0-47C9-A0D5-296FC7CBC0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367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28D1ED1-872C-4BD1-9728-499B8E386C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112" y="644039"/>
            <a:ext cx="9367686" cy="5908191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5CFEA052-25FF-4263-835B-6F505793D77E}"/>
              </a:ext>
            </a:extLst>
          </p:cNvPr>
          <p:cNvSpPr txBox="1"/>
          <p:nvPr/>
        </p:nvSpPr>
        <p:spPr>
          <a:xfrm rot="20464656">
            <a:off x="595823" y="826376"/>
            <a:ext cx="2561263" cy="919401"/>
          </a:xfrm>
          <a:prstGeom prst="roundRect">
            <a:avLst/>
          </a:prstGeom>
          <a:solidFill>
            <a:srgbClr val="A2DFD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2022 KAZANIM TESTİ SORUSU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8BBE495-25B9-43EC-8F7F-1293A2806BC7}"/>
              </a:ext>
            </a:extLst>
          </p:cNvPr>
          <p:cNvSpPr/>
          <p:nvPr/>
        </p:nvSpPr>
        <p:spPr>
          <a:xfrm>
            <a:off x="1528112" y="5804034"/>
            <a:ext cx="368065" cy="317633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591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FB7BAEB-F509-42FD-B970-BCE6984EE3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92"/>
          <a:stretch/>
        </p:blipFill>
        <p:spPr>
          <a:xfrm>
            <a:off x="1556033" y="192893"/>
            <a:ext cx="4652261" cy="6472214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CBC6E516-FF5A-438F-9283-DDCEF4F78E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2" t="80428" r="352"/>
          <a:stretch/>
        </p:blipFill>
        <p:spPr>
          <a:xfrm>
            <a:off x="6517857" y="2791325"/>
            <a:ext cx="4993148" cy="1722923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7ADC62BB-B3AB-4B96-8C58-3CC9FFA66125}"/>
              </a:ext>
            </a:extLst>
          </p:cNvPr>
          <p:cNvSpPr txBox="1"/>
          <p:nvPr/>
        </p:nvSpPr>
        <p:spPr>
          <a:xfrm rot="20464656">
            <a:off x="191563" y="390451"/>
            <a:ext cx="2561263" cy="919401"/>
          </a:xfrm>
          <a:prstGeom prst="roundRect">
            <a:avLst/>
          </a:prstGeom>
          <a:solidFill>
            <a:srgbClr val="A2DFD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2019 </a:t>
            </a:r>
          </a:p>
          <a:p>
            <a:pPr algn="ctr"/>
            <a:r>
              <a:rPr lang="tr-TR" sz="2400" b="1" dirty="0">
                <a:solidFill>
                  <a:schemeClr val="tx1"/>
                </a:solidFill>
              </a:rPr>
              <a:t>LGS SORUSU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73B84C7-DF65-4C1E-BEC1-D71C7B9AAF09}"/>
              </a:ext>
            </a:extLst>
          </p:cNvPr>
          <p:cNvSpPr/>
          <p:nvPr/>
        </p:nvSpPr>
        <p:spPr>
          <a:xfrm>
            <a:off x="6629500" y="3782728"/>
            <a:ext cx="368065" cy="317633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390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63B48AC-DC86-4D56-A5F8-DDDF059184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7"/>
          <a:stretch/>
        </p:blipFill>
        <p:spPr>
          <a:xfrm>
            <a:off x="1302267" y="716054"/>
            <a:ext cx="4880360" cy="5425892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E1B9D91A-6AA9-4A8B-B4CD-3DDA599D0F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33"/>
          <a:stretch/>
        </p:blipFill>
        <p:spPr>
          <a:xfrm>
            <a:off x="6292691" y="1979495"/>
            <a:ext cx="5052010" cy="3336655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D9D3A17A-64E2-4BD5-88A6-96992FF64251}"/>
              </a:ext>
            </a:extLst>
          </p:cNvPr>
          <p:cNvSpPr txBox="1"/>
          <p:nvPr/>
        </p:nvSpPr>
        <p:spPr>
          <a:xfrm rot="20464656">
            <a:off x="191563" y="390451"/>
            <a:ext cx="2561263" cy="919401"/>
          </a:xfrm>
          <a:prstGeom prst="roundRect">
            <a:avLst/>
          </a:prstGeom>
          <a:solidFill>
            <a:srgbClr val="A2DFD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2021 </a:t>
            </a:r>
          </a:p>
          <a:p>
            <a:pPr algn="ctr"/>
            <a:r>
              <a:rPr lang="tr-TR" sz="2400" b="1" dirty="0">
                <a:solidFill>
                  <a:schemeClr val="tx1"/>
                </a:solidFill>
              </a:rPr>
              <a:t>LGS SORUSU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E3FE778-C668-44DD-B932-0EB70FB4B9B8}"/>
              </a:ext>
            </a:extLst>
          </p:cNvPr>
          <p:cNvSpPr/>
          <p:nvPr/>
        </p:nvSpPr>
        <p:spPr>
          <a:xfrm>
            <a:off x="6388869" y="4735629"/>
            <a:ext cx="368065" cy="317633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2424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5EBE7FF-2FC2-4802-BAA0-46FD9280B6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48596EDF-C73D-44D7-B6F9-AB4FBA935805}"/>
              </a:ext>
            </a:extLst>
          </p:cNvPr>
          <p:cNvSpPr txBox="1"/>
          <p:nvPr/>
        </p:nvSpPr>
        <p:spPr>
          <a:xfrm>
            <a:off x="4019909" y="6479185"/>
            <a:ext cx="4002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606943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2C51D84B-81DD-4BE8-8E90-F8B20BFED3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77" y="482600"/>
            <a:ext cx="5715000" cy="5715000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A4F508E6-8709-437D-AB5B-C9556DBD3F23}"/>
              </a:ext>
            </a:extLst>
          </p:cNvPr>
          <p:cNvSpPr txBox="1"/>
          <p:nvPr/>
        </p:nvSpPr>
        <p:spPr>
          <a:xfrm>
            <a:off x="6651077" y="1456706"/>
            <a:ext cx="4101332" cy="22467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br>
              <a:rPr lang="tr-TR" sz="2800" b="1" i="1" u="sng" dirty="0">
                <a:solidFill>
                  <a:schemeClr val="bg1"/>
                </a:solidFill>
              </a:rPr>
            </a:br>
            <a:r>
              <a:rPr lang="tr-TR" sz="3600" b="1" dirty="0">
                <a:solidFill>
                  <a:schemeClr val="bg1"/>
                </a:solidFill>
              </a:rPr>
              <a:t>Ege </a:t>
            </a:r>
            <a:r>
              <a:rPr lang="tr-TR" sz="3600" b="1" dirty="0" err="1">
                <a:solidFill>
                  <a:schemeClr val="bg1"/>
                </a:solidFill>
              </a:rPr>
              <a:t>Tolgay</a:t>
            </a:r>
            <a:r>
              <a:rPr lang="tr-TR" sz="3600" b="1" dirty="0">
                <a:solidFill>
                  <a:schemeClr val="bg1"/>
                </a:solidFill>
              </a:rPr>
              <a:t> Altınay</a:t>
            </a:r>
            <a:br>
              <a:rPr lang="tr-TR" sz="2800" b="1" dirty="0">
                <a:solidFill>
                  <a:schemeClr val="bg1"/>
                </a:solidFill>
              </a:rPr>
            </a:br>
            <a:endParaRPr lang="tr-TR" sz="2800" b="1" dirty="0">
              <a:solidFill>
                <a:schemeClr val="bg1"/>
              </a:solidFill>
            </a:endParaRPr>
          </a:p>
          <a:p>
            <a:pPr algn="r"/>
            <a:r>
              <a:rPr lang="tr-TR" sz="2400" b="1" dirty="0" err="1">
                <a:solidFill>
                  <a:schemeClr val="bg1"/>
                </a:solidFill>
              </a:rPr>
              <a:t>Akköprü</a:t>
            </a:r>
            <a:r>
              <a:rPr lang="tr-TR" sz="2400" b="1" dirty="0">
                <a:solidFill>
                  <a:schemeClr val="bg1"/>
                </a:solidFill>
              </a:rPr>
              <a:t> Ortaokulu  </a:t>
            </a:r>
            <a:r>
              <a:rPr lang="tr-TR" sz="2400" b="1" dirty="0" err="1">
                <a:solidFill>
                  <a:schemeClr val="bg1"/>
                </a:solidFill>
              </a:rPr>
              <a:t>Tuşba</a:t>
            </a:r>
            <a:r>
              <a:rPr lang="tr-TR" sz="2400" b="1" dirty="0">
                <a:solidFill>
                  <a:schemeClr val="bg1"/>
                </a:solidFill>
              </a:rPr>
              <a:t>/VAN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F4DDBC7-D6F5-4122-881A-9EA326F9BE0A}"/>
              </a:ext>
            </a:extLst>
          </p:cNvPr>
          <p:cNvSpPr txBox="1"/>
          <p:nvPr/>
        </p:nvSpPr>
        <p:spPr>
          <a:xfrm>
            <a:off x="6423915" y="4249516"/>
            <a:ext cx="4677323" cy="9233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Slaytların bazı içerikleri </a:t>
            </a:r>
            <a:r>
              <a:rPr lang="tr-TR" b="1" dirty="0">
                <a:solidFill>
                  <a:schemeClr val="bg1"/>
                </a:solidFill>
              </a:rPr>
              <a:t>Gökhan Karakaya</a:t>
            </a:r>
            <a:r>
              <a:rPr lang="tr-TR" dirty="0">
                <a:solidFill>
                  <a:schemeClr val="bg1"/>
                </a:solidFill>
              </a:rPr>
              <a:t>’nın «10 Soruda – </a:t>
            </a:r>
            <a:r>
              <a:rPr lang="tr-TR" dirty="0" err="1">
                <a:solidFill>
                  <a:schemeClr val="bg1"/>
                </a:solidFill>
              </a:rPr>
              <a:t>Science</a:t>
            </a:r>
            <a:r>
              <a:rPr lang="tr-TR" dirty="0">
                <a:solidFill>
                  <a:schemeClr val="bg1"/>
                </a:solidFill>
              </a:rPr>
              <a:t>» </a:t>
            </a:r>
            <a:r>
              <a:rPr lang="tr-TR" dirty="0" err="1">
                <a:solidFill>
                  <a:schemeClr val="bg1"/>
                </a:solidFill>
              </a:rPr>
              <a:t>slaytından</a:t>
            </a:r>
            <a:r>
              <a:rPr lang="tr-TR" dirty="0">
                <a:solidFill>
                  <a:schemeClr val="bg1"/>
                </a:solidFill>
              </a:rPr>
              <a:t> alıntıdır. Kendisine teşekkür ederim.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8554F02C-F2AD-48DB-856E-D56F2F9AD3CF}"/>
              </a:ext>
            </a:extLst>
          </p:cNvPr>
          <p:cNvSpPr txBox="1"/>
          <p:nvPr/>
        </p:nvSpPr>
        <p:spPr>
          <a:xfrm>
            <a:off x="6423915" y="5274270"/>
            <a:ext cx="4677323" cy="9233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Slaytların bazı içerikleri </a:t>
            </a:r>
            <a:r>
              <a:rPr lang="tr-TR" b="1" dirty="0">
                <a:solidFill>
                  <a:schemeClr val="bg1"/>
                </a:solidFill>
              </a:rPr>
              <a:t>Fatma Uyar</a:t>
            </a:r>
            <a:r>
              <a:rPr lang="tr-TR" dirty="0">
                <a:solidFill>
                  <a:schemeClr val="bg1"/>
                </a:solidFill>
              </a:rPr>
              <a:t>’ın </a:t>
            </a:r>
            <a:r>
              <a:rPr lang="tr-TR" dirty="0" err="1">
                <a:solidFill>
                  <a:schemeClr val="bg1"/>
                </a:solidFill>
              </a:rPr>
              <a:t>YouTube</a:t>
            </a:r>
            <a:r>
              <a:rPr lang="tr-TR" dirty="0">
                <a:solidFill>
                  <a:schemeClr val="bg1"/>
                </a:solidFill>
              </a:rPr>
              <a:t> kanalındaki videolardan alıntıdır. Kendisine teşekkür ederim.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C1268C83-60CE-45D3-B641-3F2D91DA924B}"/>
              </a:ext>
            </a:extLst>
          </p:cNvPr>
          <p:cNvSpPr txBox="1"/>
          <p:nvPr/>
        </p:nvSpPr>
        <p:spPr>
          <a:xfrm>
            <a:off x="5708375" y="361050"/>
            <a:ext cx="6092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Bu, ve benzeri içerikler için:</a:t>
            </a:r>
            <a:br>
              <a:rPr lang="tr-TR" b="1" dirty="0">
                <a:solidFill>
                  <a:schemeClr val="bg1"/>
                </a:solidFill>
              </a:rPr>
            </a:br>
            <a:r>
              <a:rPr lang="tr-TR" b="1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b="1" dirty="0">
                <a:solidFill>
                  <a:srgbClr val="FFFF00"/>
                </a:solidFill>
              </a:rPr>
              <a:t> </a:t>
            </a:r>
            <a:r>
              <a:rPr lang="tr-TR" b="1" dirty="0">
                <a:solidFill>
                  <a:schemeClr val="bg1"/>
                </a:solidFill>
              </a:rPr>
              <a:t>adresini ziyaret edebilirsiniz.</a:t>
            </a:r>
          </a:p>
        </p:txBody>
      </p:sp>
    </p:spTree>
    <p:extLst>
      <p:ext uri="{BB962C8B-B14F-4D97-AF65-F5344CB8AC3E}">
        <p14:creationId xmlns:p14="http://schemas.microsoft.com/office/powerpoint/2010/main" val="3654834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750</Words>
  <Application>Microsoft Office PowerPoint</Application>
  <PresentationFormat>Geniş ekran</PresentationFormat>
  <Paragraphs>195</Paragraphs>
  <Slides>19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15</cp:revision>
  <dcterms:created xsi:type="dcterms:W3CDTF">2022-03-25T14:53:28Z</dcterms:created>
  <dcterms:modified xsi:type="dcterms:W3CDTF">2022-04-03T09:24:16Z</dcterms:modified>
</cp:coreProperties>
</file>