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3" r:id="rId6"/>
    <p:sldId id="297" r:id="rId7"/>
    <p:sldId id="318" r:id="rId8"/>
    <p:sldId id="260" r:id="rId9"/>
    <p:sldId id="261" r:id="rId10"/>
    <p:sldId id="264" r:id="rId11"/>
    <p:sldId id="265" r:id="rId12"/>
    <p:sldId id="266" r:id="rId13"/>
    <p:sldId id="267" r:id="rId14"/>
    <p:sldId id="298" r:id="rId15"/>
    <p:sldId id="299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5" r:id="rId29"/>
    <p:sldId id="313" r:id="rId30"/>
    <p:sldId id="316" r:id="rId31"/>
    <p:sldId id="317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8: CHORES" id="{7D0A3F27-56E3-4FDB-B55D-E3CFE9466C47}">
          <p14:sldIdLst>
            <p14:sldId id="256"/>
          </p14:sldIdLst>
        </p14:section>
        <p14:section name="Chores Scale" id="{DDF8B41C-6028-49D0-A638-E618E5A93DC6}">
          <p14:sldIdLst>
            <p14:sldId id="257"/>
            <p14:sldId id="259"/>
            <p14:sldId id="262"/>
            <p14:sldId id="263"/>
            <p14:sldId id="297"/>
          </p14:sldIdLst>
        </p14:section>
        <p14:section name="Chores Exercise" id="{4836127C-90B8-4F42-9F60-09404B5590AA}">
          <p14:sldIdLst>
            <p14:sldId id="318"/>
            <p14:sldId id="260"/>
            <p14:sldId id="261"/>
            <p14:sldId id="264"/>
            <p14:sldId id="265"/>
            <p14:sldId id="266"/>
            <p14:sldId id="267"/>
            <p14:sldId id="298"/>
            <p14:sldId id="299"/>
          </p14:sldIdLst>
        </p14:section>
        <p14:section name="Responsibilities" id="{F13F7F38-C599-42E7-97FC-C7F44E1FB3B4}">
          <p14:sldIdLst>
            <p14:sldId id="301"/>
          </p14:sldIdLst>
        </p14:section>
        <p14:section name="Obligations" id="{CEDB51AF-ACD6-4A4E-9261-D5335D1A995D}">
          <p14:sldIdLst>
            <p14:sldId id="302"/>
            <p14:sldId id="303"/>
            <p14:sldId id="304"/>
          </p14:sldIdLst>
        </p14:section>
        <p14:section name="Rules" id="{8A7E07A1-69CF-49E3-B3A3-E508883A5CD9}">
          <p14:sldIdLst>
            <p14:sldId id="305"/>
            <p14:sldId id="306"/>
            <p14:sldId id="307"/>
          </p14:sldIdLst>
        </p14:section>
        <p14:section name="Sample Questions" id="{4F46CA90-1D2C-417E-A4E6-11506E47DD5E}">
          <p14:sldIdLst>
            <p14:sldId id="308"/>
            <p14:sldId id="309"/>
            <p14:sldId id="310"/>
            <p14:sldId id="311"/>
            <p14:sldId id="312"/>
            <p14:sldId id="315"/>
            <p14:sldId id="313"/>
          </p14:sldIdLst>
        </p14:section>
        <p14:section name="Coming Up" id="{65F6FCB9-D822-4629-B350-EBB3B3B08974}">
          <p14:sldIdLst>
            <p14:sldId id="316"/>
          </p14:sldIdLst>
        </p14:section>
        <p14:section name="Thank you! :)" id="{CD192D4F-1C8C-4E62-93E5-12626E4FCC9A}">
          <p14:sldIdLst>
            <p14:sldId id="31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66FF"/>
    <a:srgbClr val="FF7C80"/>
    <a:srgbClr val="395146"/>
    <a:srgbClr val="6592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2FA1E6-EFDF-4C86-8A90-E785B78C0C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DD0462A-22AE-429B-A229-673199778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AE16133-D0DD-4534-BE1D-38E2BE8A0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F6F355B-5C62-45C3-A189-11D7EBE16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99EB64-54EF-477D-9E13-B359C2C59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915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5B3E8-2941-4561-BBE4-8C0B6ABF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DB0F9B-A3CD-4886-8342-1AD9E439D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3C3E40A-2CFD-4F0B-98B4-049000914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14F38F7-CC99-42EB-963C-BBE6DB11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D83E30-5379-4141-B3D1-DEDF28AE6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355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F0BB72-7353-4B06-9BC3-DCB7A28E7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7DD2E14-1FA7-4CF6-A300-A40B91744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ED276E2-7C18-4A4E-9938-B78D730C5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4539160-C43A-4BB8-9BC1-6AC30463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87E443-580A-4EF4-B32A-746AE424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8437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108BBA-E45C-483D-8B22-A816F291B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22E87C-E33C-40C2-8105-92201A9239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CD2E1AE-2DED-4FD5-B5CA-0EB9FDCE1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087CC0A-3929-465E-811A-FF44BFE9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F60C70E-462D-4F13-8849-681BB9BBF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5798FF3-DC83-46BB-B7EA-6C906D858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779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5C6B6F-741D-4D10-AA69-A3BD27B60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B3A795D-EEDA-4C87-8B49-BE0099E4C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1C0D2B9-4674-41D2-BAEF-E1CED3ECC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E544A61B-BB3A-491E-A7A1-7F7480FD8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CDB4A65-7AFD-4615-AF49-E473F150C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F8C348CF-2863-4A7E-B6CA-AA7A0ACDE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4549927-30FC-4FAE-93D2-9E3905902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BD95F89-57DE-476C-9B23-B6D472E79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3087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57285F-3962-4930-945C-0B8967BB4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D86ADFF5-E111-4E63-BE05-5F029D552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B104F29-24E5-479D-9802-34EE42078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42B7E3-48D5-4D99-AF56-A4F2B31B5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3127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BDA59E6-BFFC-4393-A604-CFD57FBB3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0572FF2-9F83-4D94-867E-EF884B1F9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6CAA189-B985-4C7A-BAA4-23CB95E8F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9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298C37-FC04-4E37-9674-6296B9564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189623-82F1-40A2-B943-73015E73C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565ACB3-805D-4376-96E9-DAB8F0690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4021F6F-CC37-4F45-A612-0C1277758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ACDC5F-144F-4DDC-8341-6BF111B0A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9054C24-383B-44F1-89C4-FFFED51FA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735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2E6620-E19B-4DC2-9AB3-B06ED422D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687E859-8B60-4E90-827E-C715ED13F0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12C0B0F-06CB-4F21-990A-3904FD3E2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0D9CE2C-8EAE-4097-A6A9-051C7EBE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19AB96B-98D0-4148-A8E4-925E88ADF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89E5321-234B-43F7-9665-934FD7A4D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0949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7B1596-A389-4F55-BACD-696334F88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F2E04F4-D654-4CCF-AEBD-9F38F3C87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3FA669-0C48-495F-9608-C017A4228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E2186A0-1F87-48FC-8EF2-D42DEA58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590C4D-10B1-4199-ABBD-1C3A1E22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582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FE0194D-1A5E-4E58-937C-EC07733152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A98152E-4A5A-472E-B62C-4D52EA608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2CD5D36-C726-46A0-BEA5-C2388AA2B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D834C7-B2C0-4CA2-BC3A-1992C8637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19086DA-1C6A-407B-B428-A4104F7D4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494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20BFF59-F20D-4984-B1B5-8F2C098D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5A3451D-54D1-4985-AAA5-5048D5567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802138D-D6FC-424C-96E7-F62A2BFE9A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AD1A1-A11F-41E8-A7BA-3CB5BEE9E295}" type="datetimeFigureOut">
              <a:rPr lang="tr-TR" smtClean="0"/>
              <a:t>12.03.2022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3254458-DB0F-4029-80DC-C48E6C4B48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9427FF2-B741-4041-9055-9E97E056E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D82EB-C0A4-4569-890D-B6519CFDFA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013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A5BA632-EFCA-4332-A16C-C77454768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6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33AC2E0-4C9A-4973-93BB-7652C811E92D}"/>
              </a:ext>
            </a:extLst>
          </p:cNvPr>
          <p:cNvSpPr/>
          <p:nvPr/>
        </p:nvSpPr>
        <p:spPr>
          <a:xfrm>
            <a:off x="3873754" y="1131600"/>
            <a:ext cx="3994030" cy="1155940"/>
          </a:xfrm>
          <a:prstGeom prst="roundRect">
            <a:avLst/>
          </a:prstGeom>
          <a:solidFill>
            <a:srgbClr val="39514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CHORES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B1258B8-8519-4767-95D4-E421B346AD7E}"/>
              </a:ext>
            </a:extLst>
          </p:cNvPr>
          <p:cNvSpPr/>
          <p:nvPr/>
        </p:nvSpPr>
        <p:spPr>
          <a:xfrm>
            <a:off x="3873754" y="1955423"/>
            <a:ext cx="3994030" cy="66423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2D050"/>
                </a:solidFill>
              </a:rPr>
              <a:t>EV İŞLERİ</a:t>
            </a:r>
          </a:p>
        </p:txBody>
      </p:sp>
      <p:sp>
        <p:nvSpPr>
          <p:cNvPr id="4" name="Ok: Aşağı 3">
            <a:extLst>
              <a:ext uri="{FF2B5EF4-FFF2-40B4-BE49-F238E27FC236}">
                <a16:creationId xmlns:a16="http://schemas.microsoft.com/office/drawing/2014/main" id="{C77BE3F5-4328-4D8F-909D-7CA6128D9DC1}"/>
              </a:ext>
            </a:extLst>
          </p:cNvPr>
          <p:cNvSpPr/>
          <p:nvPr/>
        </p:nvSpPr>
        <p:spPr>
          <a:xfrm rot="1493711">
            <a:off x="3506637" y="2371293"/>
            <a:ext cx="785004" cy="93596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k: Aşağı 4">
            <a:extLst>
              <a:ext uri="{FF2B5EF4-FFF2-40B4-BE49-F238E27FC236}">
                <a16:creationId xmlns:a16="http://schemas.microsoft.com/office/drawing/2014/main" id="{C45A3949-0AAE-446B-9788-5C2743BF6899}"/>
              </a:ext>
            </a:extLst>
          </p:cNvPr>
          <p:cNvSpPr/>
          <p:nvPr/>
        </p:nvSpPr>
        <p:spPr>
          <a:xfrm rot="20037961">
            <a:off x="7416339" y="2341820"/>
            <a:ext cx="785004" cy="93596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7E068FE-AD32-4930-A102-C52559760C84}"/>
              </a:ext>
            </a:extLst>
          </p:cNvPr>
          <p:cNvSpPr/>
          <p:nvPr/>
        </p:nvSpPr>
        <p:spPr>
          <a:xfrm>
            <a:off x="1349091" y="3292415"/>
            <a:ext cx="3994030" cy="1155940"/>
          </a:xfrm>
          <a:prstGeom prst="roundRect">
            <a:avLst/>
          </a:prstGeom>
          <a:solidFill>
            <a:srgbClr val="39514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/>
              <a:t>Indoor</a:t>
            </a:r>
            <a:r>
              <a:rPr lang="tr-TR" sz="3200" b="1" dirty="0"/>
              <a:t> </a:t>
            </a:r>
            <a:r>
              <a:rPr lang="tr-TR" sz="3200" b="1" dirty="0" err="1"/>
              <a:t>Chores</a:t>
            </a:r>
            <a:endParaRPr lang="tr-TR" sz="3200" b="1" dirty="0"/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9996EDF-0242-4A00-9060-F73979FB88B9}"/>
              </a:ext>
            </a:extLst>
          </p:cNvPr>
          <p:cNvSpPr/>
          <p:nvPr/>
        </p:nvSpPr>
        <p:spPr>
          <a:xfrm>
            <a:off x="7022397" y="3292415"/>
            <a:ext cx="3994030" cy="1155940"/>
          </a:xfrm>
          <a:prstGeom prst="roundRect">
            <a:avLst/>
          </a:prstGeom>
          <a:solidFill>
            <a:srgbClr val="39514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/>
              <a:t>Outdoor</a:t>
            </a:r>
            <a:r>
              <a:rPr lang="tr-TR" sz="3200" b="1" dirty="0"/>
              <a:t> </a:t>
            </a:r>
            <a:r>
              <a:rPr lang="tr-TR" sz="3200" b="1" dirty="0" err="1"/>
              <a:t>Chores</a:t>
            </a:r>
            <a:endParaRPr lang="tr-TR" sz="3200" b="1" dirty="0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E3B988B-C5BA-44BB-83BC-8BF40BABA6A6}"/>
              </a:ext>
            </a:extLst>
          </p:cNvPr>
          <p:cNvSpPr/>
          <p:nvPr/>
        </p:nvSpPr>
        <p:spPr>
          <a:xfrm>
            <a:off x="1349091" y="4167997"/>
            <a:ext cx="3994030" cy="66423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2D050"/>
                </a:solidFill>
              </a:rPr>
              <a:t>Ev içi işler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C296F85-9A88-40C4-939F-31C8D0A8DB52}"/>
              </a:ext>
            </a:extLst>
          </p:cNvPr>
          <p:cNvSpPr/>
          <p:nvPr/>
        </p:nvSpPr>
        <p:spPr>
          <a:xfrm>
            <a:off x="7022397" y="4167997"/>
            <a:ext cx="3994030" cy="66423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2D050"/>
                </a:solidFill>
              </a:rPr>
              <a:t>Ev dışı işler</a:t>
            </a:r>
          </a:p>
        </p:txBody>
      </p:sp>
      <p:sp>
        <p:nvSpPr>
          <p:cNvPr id="10" name="Ok: Aşağı 9">
            <a:extLst>
              <a:ext uri="{FF2B5EF4-FFF2-40B4-BE49-F238E27FC236}">
                <a16:creationId xmlns:a16="http://schemas.microsoft.com/office/drawing/2014/main" id="{73764280-58B5-450B-A501-6FFDB79AD49A}"/>
              </a:ext>
            </a:extLst>
          </p:cNvPr>
          <p:cNvSpPr/>
          <p:nvPr/>
        </p:nvSpPr>
        <p:spPr>
          <a:xfrm rot="1493711">
            <a:off x="1423045" y="4434310"/>
            <a:ext cx="466498" cy="93596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k: Aşağı 10">
            <a:extLst>
              <a:ext uri="{FF2B5EF4-FFF2-40B4-BE49-F238E27FC236}">
                <a16:creationId xmlns:a16="http://schemas.microsoft.com/office/drawing/2014/main" id="{6C180A3F-E5ED-4BD5-8126-0E751E94C8DC}"/>
              </a:ext>
            </a:extLst>
          </p:cNvPr>
          <p:cNvSpPr/>
          <p:nvPr/>
        </p:nvSpPr>
        <p:spPr>
          <a:xfrm rot="20037961">
            <a:off x="4917931" y="4413616"/>
            <a:ext cx="503344" cy="93596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0A386309-1559-456C-B29A-FB529CDEEB3F}"/>
              </a:ext>
            </a:extLst>
          </p:cNvPr>
          <p:cNvSpPr/>
          <p:nvPr/>
        </p:nvSpPr>
        <p:spPr>
          <a:xfrm>
            <a:off x="82464" y="5412558"/>
            <a:ext cx="3319005" cy="772582"/>
          </a:xfrm>
          <a:prstGeom prst="roundRect">
            <a:avLst/>
          </a:prstGeom>
          <a:solidFill>
            <a:srgbClr val="39514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Kitchen </a:t>
            </a:r>
            <a:r>
              <a:rPr lang="tr-TR" sz="3200" b="1" dirty="0" err="1"/>
              <a:t>Chores</a:t>
            </a:r>
            <a:endParaRPr lang="tr-TR" sz="3200" b="1" dirty="0"/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B01C1AF-2A12-46CF-AD51-B32FA6D6892D}"/>
              </a:ext>
            </a:extLst>
          </p:cNvPr>
          <p:cNvSpPr/>
          <p:nvPr/>
        </p:nvSpPr>
        <p:spPr>
          <a:xfrm>
            <a:off x="3899139" y="5412558"/>
            <a:ext cx="3319005" cy="772582"/>
          </a:xfrm>
          <a:prstGeom prst="roundRect">
            <a:avLst/>
          </a:prstGeom>
          <a:solidFill>
            <a:srgbClr val="39514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/>
              <a:t>Cleaning</a:t>
            </a:r>
            <a:endParaRPr lang="tr-TR" sz="3200" b="1" dirty="0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952B4476-C3B5-466B-B836-0C87FF01531D}"/>
              </a:ext>
            </a:extLst>
          </p:cNvPr>
          <p:cNvSpPr/>
          <p:nvPr/>
        </p:nvSpPr>
        <p:spPr>
          <a:xfrm>
            <a:off x="82464" y="6005307"/>
            <a:ext cx="3319005" cy="45262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92D050"/>
                </a:solidFill>
              </a:rPr>
              <a:t>Mutfak İşleri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CC59B88A-E6F1-4964-B0AE-5C3E263133E4}"/>
              </a:ext>
            </a:extLst>
          </p:cNvPr>
          <p:cNvSpPr/>
          <p:nvPr/>
        </p:nvSpPr>
        <p:spPr>
          <a:xfrm>
            <a:off x="3899138" y="6018158"/>
            <a:ext cx="3319005" cy="45262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92D050"/>
                </a:solidFill>
              </a:rPr>
              <a:t>Temizlik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1CF2F05-6F4E-45AA-AC14-ECA6EF36E4F9}"/>
              </a:ext>
            </a:extLst>
          </p:cNvPr>
          <p:cNvSpPr txBox="1"/>
          <p:nvPr/>
        </p:nvSpPr>
        <p:spPr>
          <a:xfrm>
            <a:off x="2653116" y="-141656"/>
            <a:ext cx="64353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CHORES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E9429039-08E2-4F74-BBA6-142316DE7DBE}"/>
              </a:ext>
            </a:extLst>
          </p:cNvPr>
          <p:cNvSpPr txBox="1"/>
          <p:nvPr/>
        </p:nvSpPr>
        <p:spPr>
          <a:xfrm>
            <a:off x="2688117" y="620528"/>
            <a:ext cx="6435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(EV İŞLERİ)</a:t>
            </a:r>
          </a:p>
        </p:txBody>
      </p:sp>
    </p:spTree>
    <p:extLst>
      <p:ext uri="{BB962C8B-B14F-4D97-AF65-F5344CB8AC3E}">
        <p14:creationId xmlns:p14="http://schemas.microsoft.com/office/powerpoint/2010/main" val="414587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08E8597-4FF7-4D7B-9EDB-D40B9FE91BDB}"/>
              </a:ext>
            </a:extLst>
          </p:cNvPr>
          <p:cNvSpPr txBox="1"/>
          <p:nvPr/>
        </p:nvSpPr>
        <p:spPr>
          <a:xfrm>
            <a:off x="2878347" y="0"/>
            <a:ext cx="6435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/>
              <a:t>Indoor</a:t>
            </a:r>
            <a:r>
              <a:rPr lang="tr-TR" sz="4000" b="1" dirty="0"/>
              <a:t> </a:t>
            </a:r>
            <a:r>
              <a:rPr lang="tr-TR" sz="4000" b="1" dirty="0" err="1"/>
              <a:t>Chores</a:t>
            </a:r>
            <a:endParaRPr lang="tr-TR" sz="40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3CAD9B9-7932-4533-86E3-557A1FFB1E6E}"/>
              </a:ext>
            </a:extLst>
          </p:cNvPr>
          <p:cNvSpPr txBox="1"/>
          <p:nvPr/>
        </p:nvSpPr>
        <p:spPr>
          <a:xfrm>
            <a:off x="2688117" y="507831"/>
            <a:ext cx="6435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(Ev içi İşleri)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A4E2BE36-D156-4CC2-A5B7-97B9310F40FE}"/>
              </a:ext>
            </a:extLst>
          </p:cNvPr>
          <p:cNvSpPr/>
          <p:nvPr/>
        </p:nvSpPr>
        <p:spPr>
          <a:xfrm>
            <a:off x="465547" y="1205016"/>
            <a:ext cx="4175006" cy="94039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Do the laundry = </a:t>
            </a:r>
            <a:r>
              <a:rPr lang="tr-TR" dirty="0"/>
              <a:t>W</a:t>
            </a:r>
            <a:r>
              <a:rPr lang="en-US" dirty="0"/>
              <a:t>ash the clothes</a:t>
            </a:r>
          </a:p>
        </p:txBody>
      </p:sp>
      <p:sp>
        <p:nvSpPr>
          <p:cNvPr id="11" name="Ok: Sol 10">
            <a:extLst>
              <a:ext uri="{FF2B5EF4-FFF2-40B4-BE49-F238E27FC236}">
                <a16:creationId xmlns:a16="http://schemas.microsoft.com/office/drawing/2014/main" id="{BC577166-0420-4A54-B319-A7A0ED784836}"/>
              </a:ext>
            </a:extLst>
          </p:cNvPr>
          <p:cNvSpPr/>
          <p:nvPr/>
        </p:nvSpPr>
        <p:spPr>
          <a:xfrm>
            <a:off x="99749" y="3850340"/>
            <a:ext cx="3844925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Çöpü çıkarmak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2" name="Ok: Sol 11">
            <a:extLst>
              <a:ext uri="{FF2B5EF4-FFF2-40B4-BE49-F238E27FC236}">
                <a16:creationId xmlns:a16="http://schemas.microsoft.com/office/drawing/2014/main" id="{6E16C14E-3A73-4C68-B6B1-B8C81401D154}"/>
              </a:ext>
            </a:extLst>
          </p:cNvPr>
          <p:cNvSpPr/>
          <p:nvPr/>
        </p:nvSpPr>
        <p:spPr>
          <a:xfrm>
            <a:off x="97012" y="1718226"/>
            <a:ext cx="3844925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Çamaşırları Yıkamak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3" name="Ok: Sol 12">
            <a:extLst>
              <a:ext uri="{FF2B5EF4-FFF2-40B4-BE49-F238E27FC236}">
                <a16:creationId xmlns:a16="http://schemas.microsoft.com/office/drawing/2014/main" id="{FC92E56D-DB66-4635-904E-6458667DE088}"/>
              </a:ext>
            </a:extLst>
          </p:cNvPr>
          <p:cNvSpPr/>
          <p:nvPr/>
        </p:nvSpPr>
        <p:spPr>
          <a:xfrm>
            <a:off x="101905" y="6088932"/>
            <a:ext cx="3844925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Ütü yapmak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Ok: Sol 13">
            <a:extLst>
              <a:ext uri="{FF2B5EF4-FFF2-40B4-BE49-F238E27FC236}">
                <a16:creationId xmlns:a16="http://schemas.microsoft.com/office/drawing/2014/main" id="{ECE4EEA2-ACE2-43E9-9FF0-B8457904A41D}"/>
              </a:ext>
            </a:extLst>
          </p:cNvPr>
          <p:cNvSpPr/>
          <p:nvPr/>
        </p:nvSpPr>
        <p:spPr>
          <a:xfrm>
            <a:off x="97013" y="2745877"/>
            <a:ext cx="3844925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Kardeşiyle ilgilenmek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5" name="Ok: Sol 14">
            <a:extLst>
              <a:ext uri="{FF2B5EF4-FFF2-40B4-BE49-F238E27FC236}">
                <a16:creationId xmlns:a16="http://schemas.microsoft.com/office/drawing/2014/main" id="{9E0D2378-3D30-4BE7-BC52-B04C3198B289}"/>
              </a:ext>
            </a:extLst>
          </p:cNvPr>
          <p:cNvSpPr/>
          <p:nvPr/>
        </p:nvSpPr>
        <p:spPr>
          <a:xfrm>
            <a:off x="97012" y="4985889"/>
            <a:ext cx="3844925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Yatağı toplamak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E2ED0634-EE8B-4193-91AB-7B1EF872EF85}"/>
              </a:ext>
            </a:extLst>
          </p:cNvPr>
          <p:cNvSpPr/>
          <p:nvPr/>
        </p:nvSpPr>
        <p:spPr>
          <a:xfrm>
            <a:off x="428764" y="2322269"/>
            <a:ext cx="4175006" cy="809813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Take care of brother/sister</a:t>
            </a:r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FEB56C34-C088-45F9-815E-42444FAFC810}"/>
              </a:ext>
            </a:extLst>
          </p:cNvPr>
          <p:cNvSpPr/>
          <p:nvPr/>
        </p:nvSpPr>
        <p:spPr>
          <a:xfrm>
            <a:off x="480064" y="3433558"/>
            <a:ext cx="4175006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Take out the garbage</a:t>
            </a:r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E6B827D8-2830-462C-A9BA-6C442B8C538E}"/>
              </a:ext>
            </a:extLst>
          </p:cNvPr>
          <p:cNvSpPr/>
          <p:nvPr/>
        </p:nvSpPr>
        <p:spPr>
          <a:xfrm>
            <a:off x="482220" y="5684025"/>
            <a:ext cx="4175006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Do the ironing</a:t>
            </a:r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01BA6E9F-ECD3-46DE-A228-90F337438D12}"/>
              </a:ext>
            </a:extLst>
          </p:cNvPr>
          <p:cNvSpPr/>
          <p:nvPr/>
        </p:nvSpPr>
        <p:spPr>
          <a:xfrm>
            <a:off x="480064" y="4580982"/>
            <a:ext cx="4175006" cy="809813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Make the bed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7B4E13BF-545B-4549-9D44-6F23A5F298AA}"/>
              </a:ext>
            </a:extLst>
          </p:cNvPr>
          <p:cNvSpPr/>
          <p:nvPr/>
        </p:nvSpPr>
        <p:spPr>
          <a:xfrm>
            <a:off x="8523584" y="1577873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Akış Çizelgesi: Öteki İşlem 22">
            <a:extLst>
              <a:ext uri="{FF2B5EF4-FFF2-40B4-BE49-F238E27FC236}">
                <a16:creationId xmlns:a16="http://schemas.microsoft.com/office/drawing/2014/main" id="{F684728A-27BB-4342-BE89-F3719114889B}"/>
              </a:ext>
            </a:extLst>
          </p:cNvPr>
          <p:cNvSpPr/>
          <p:nvPr/>
        </p:nvSpPr>
        <p:spPr>
          <a:xfrm>
            <a:off x="8775591" y="3784217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Do the laundry</a:t>
            </a:r>
          </a:p>
        </p:txBody>
      </p:sp>
      <p:sp>
        <p:nvSpPr>
          <p:cNvPr id="24" name="Akış Çizelgesi: Öteki İşlem 23">
            <a:extLst>
              <a:ext uri="{FF2B5EF4-FFF2-40B4-BE49-F238E27FC236}">
                <a16:creationId xmlns:a16="http://schemas.microsoft.com/office/drawing/2014/main" id="{031C78C4-9F15-49A8-A205-8D5CE0A818B0}"/>
              </a:ext>
            </a:extLst>
          </p:cNvPr>
          <p:cNvSpPr/>
          <p:nvPr/>
        </p:nvSpPr>
        <p:spPr>
          <a:xfrm>
            <a:off x="8775590" y="442798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W</a:t>
            </a:r>
            <a:r>
              <a:rPr lang="en-US" b="1" dirty="0"/>
              <a:t>ash the clothes</a:t>
            </a:r>
          </a:p>
        </p:txBody>
      </p:sp>
      <p:sp>
        <p:nvSpPr>
          <p:cNvPr id="25" name="Akış Çizelgesi: Öteki İşlem 24">
            <a:extLst>
              <a:ext uri="{FF2B5EF4-FFF2-40B4-BE49-F238E27FC236}">
                <a16:creationId xmlns:a16="http://schemas.microsoft.com/office/drawing/2014/main" id="{456B4B43-1C1D-46D3-99A6-3CF4C728AE3C}"/>
              </a:ext>
            </a:extLst>
          </p:cNvPr>
          <p:cNvSpPr/>
          <p:nvPr/>
        </p:nvSpPr>
        <p:spPr>
          <a:xfrm>
            <a:off x="8757725" y="5150875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Çamaşırları Yıkamak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6" name="Resim 25">
            <a:extLst>
              <a:ext uri="{FF2B5EF4-FFF2-40B4-BE49-F238E27FC236}">
                <a16:creationId xmlns:a16="http://schemas.microsoft.com/office/drawing/2014/main" id="{BA03D15A-5F89-4F63-B8BB-1593102EA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35" y="1942923"/>
            <a:ext cx="3026643" cy="1605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Dikdörtgen 26">
            <a:extLst>
              <a:ext uri="{FF2B5EF4-FFF2-40B4-BE49-F238E27FC236}">
                <a16:creationId xmlns:a16="http://schemas.microsoft.com/office/drawing/2014/main" id="{286F7CCD-6D33-4CEC-AC71-726B360B3CF0}"/>
              </a:ext>
            </a:extLst>
          </p:cNvPr>
          <p:cNvSpPr/>
          <p:nvPr/>
        </p:nvSpPr>
        <p:spPr>
          <a:xfrm>
            <a:off x="4868942" y="1564340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Akış Çizelgesi: Öteki İşlem 27">
            <a:extLst>
              <a:ext uri="{FF2B5EF4-FFF2-40B4-BE49-F238E27FC236}">
                <a16:creationId xmlns:a16="http://schemas.microsoft.com/office/drawing/2014/main" id="{0940AC58-727D-43A8-B1BD-411109B82078}"/>
              </a:ext>
            </a:extLst>
          </p:cNvPr>
          <p:cNvSpPr/>
          <p:nvPr/>
        </p:nvSpPr>
        <p:spPr>
          <a:xfrm>
            <a:off x="5085217" y="4167654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Take care of brother/sister</a:t>
            </a:r>
          </a:p>
        </p:txBody>
      </p:sp>
      <p:sp>
        <p:nvSpPr>
          <p:cNvPr id="29" name="Akış Çizelgesi: Öteki İşlem 28">
            <a:extLst>
              <a:ext uri="{FF2B5EF4-FFF2-40B4-BE49-F238E27FC236}">
                <a16:creationId xmlns:a16="http://schemas.microsoft.com/office/drawing/2014/main" id="{920B8C07-43E0-4AF6-8CAF-1872EA580952}"/>
              </a:ext>
            </a:extLst>
          </p:cNvPr>
          <p:cNvSpPr/>
          <p:nvPr/>
        </p:nvSpPr>
        <p:spPr>
          <a:xfrm>
            <a:off x="5067351" y="4890546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Kardeşiyle ilgilenmek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0" name="Resim 29">
            <a:extLst>
              <a:ext uri="{FF2B5EF4-FFF2-40B4-BE49-F238E27FC236}">
                <a16:creationId xmlns:a16="http://schemas.microsoft.com/office/drawing/2014/main" id="{D6ADD2A8-EDA1-46CF-9C71-F6B6E78F0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28" y="1855424"/>
            <a:ext cx="2523842" cy="2021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Dikdörtgen 30">
            <a:extLst>
              <a:ext uri="{FF2B5EF4-FFF2-40B4-BE49-F238E27FC236}">
                <a16:creationId xmlns:a16="http://schemas.microsoft.com/office/drawing/2014/main" id="{422F059A-C64A-422F-986B-EDB089DD83AE}"/>
              </a:ext>
            </a:extLst>
          </p:cNvPr>
          <p:cNvSpPr/>
          <p:nvPr/>
        </p:nvSpPr>
        <p:spPr>
          <a:xfrm>
            <a:off x="8529336" y="1564340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Akış Çizelgesi: Öteki İşlem 31">
            <a:extLst>
              <a:ext uri="{FF2B5EF4-FFF2-40B4-BE49-F238E27FC236}">
                <a16:creationId xmlns:a16="http://schemas.microsoft.com/office/drawing/2014/main" id="{8FB6975E-8E3F-4E9C-8227-AC1789263DEC}"/>
              </a:ext>
            </a:extLst>
          </p:cNvPr>
          <p:cNvSpPr/>
          <p:nvPr/>
        </p:nvSpPr>
        <p:spPr>
          <a:xfrm>
            <a:off x="8733388" y="4196107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Take out the garbage</a:t>
            </a:r>
          </a:p>
        </p:txBody>
      </p:sp>
      <p:sp>
        <p:nvSpPr>
          <p:cNvPr id="33" name="Akış Çizelgesi: Öteki İşlem 32">
            <a:extLst>
              <a:ext uri="{FF2B5EF4-FFF2-40B4-BE49-F238E27FC236}">
                <a16:creationId xmlns:a16="http://schemas.microsoft.com/office/drawing/2014/main" id="{EAE481BA-A55C-49E3-8CBE-8455B3636F1B}"/>
              </a:ext>
            </a:extLst>
          </p:cNvPr>
          <p:cNvSpPr/>
          <p:nvPr/>
        </p:nvSpPr>
        <p:spPr>
          <a:xfrm>
            <a:off x="8715522" y="4918999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Çöpü çıkarmak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4" name="Resim 33">
            <a:extLst>
              <a:ext uri="{FF2B5EF4-FFF2-40B4-BE49-F238E27FC236}">
                <a16:creationId xmlns:a16="http://schemas.microsoft.com/office/drawing/2014/main" id="{5FDC95D8-D4E4-44B5-8080-450DBD065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6"/>
          <a:stretch/>
        </p:blipFill>
        <p:spPr>
          <a:xfrm>
            <a:off x="8764973" y="2001529"/>
            <a:ext cx="3125940" cy="1728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Dikdörtgen 34">
            <a:extLst>
              <a:ext uri="{FF2B5EF4-FFF2-40B4-BE49-F238E27FC236}">
                <a16:creationId xmlns:a16="http://schemas.microsoft.com/office/drawing/2014/main" id="{237BA460-C3D1-48F2-BCEA-1E0286C73DF6}"/>
              </a:ext>
            </a:extLst>
          </p:cNvPr>
          <p:cNvSpPr/>
          <p:nvPr/>
        </p:nvSpPr>
        <p:spPr>
          <a:xfrm>
            <a:off x="4873834" y="1577873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6" name="Akış Çizelgesi: Öteki İşlem 35">
            <a:extLst>
              <a:ext uri="{FF2B5EF4-FFF2-40B4-BE49-F238E27FC236}">
                <a16:creationId xmlns:a16="http://schemas.microsoft.com/office/drawing/2014/main" id="{6E91E0E3-8480-43BB-B017-CB40DD3C4999}"/>
              </a:ext>
            </a:extLst>
          </p:cNvPr>
          <p:cNvSpPr/>
          <p:nvPr/>
        </p:nvSpPr>
        <p:spPr>
          <a:xfrm>
            <a:off x="5164870" y="4258826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Make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bed</a:t>
            </a:r>
            <a:endParaRPr lang="en-US" b="1" dirty="0"/>
          </a:p>
        </p:txBody>
      </p:sp>
      <p:sp>
        <p:nvSpPr>
          <p:cNvPr id="37" name="Akış Çizelgesi: Öteki İşlem 36">
            <a:extLst>
              <a:ext uri="{FF2B5EF4-FFF2-40B4-BE49-F238E27FC236}">
                <a16:creationId xmlns:a16="http://schemas.microsoft.com/office/drawing/2014/main" id="{E5F43268-5581-4026-B08A-53EDA938FB00}"/>
              </a:ext>
            </a:extLst>
          </p:cNvPr>
          <p:cNvSpPr/>
          <p:nvPr/>
        </p:nvSpPr>
        <p:spPr>
          <a:xfrm>
            <a:off x="5147004" y="4981718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Yatağı yapmak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8" name="Resim 37">
            <a:extLst>
              <a:ext uri="{FF2B5EF4-FFF2-40B4-BE49-F238E27FC236}">
                <a16:creationId xmlns:a16="http://schemas.microsoft.com/office/drawing/2014/main" id="{F7223FC6-2228-4712-8C52-23B1E65D7C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950" y="1957744"/>
            <a:ext cx="2880471" cy="1857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3" name="Dikdörtgen 42">
            <a:extLst>
              <a:ext uri="{FF2B5EF4-FFF2-40B4-BE49-F238E27FC236}">
                <a16:creationId xmlns:a16="http://schemas.microsoft.com/office/drawing/2014/main" id="{C33DA696-0568-44B3-8DC3-2EEA2D85A395}"/>
              </a:ext>
            </a:extLst>
          </p:cNvPr>
          <p:cNvSpPr/>
          <p:nvPr/>
        </p:nvSpPr>
        <p:spPr>
          <a:xfrm>
            <a:off x="8529336" y="1564340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4" name="Resim 43">
            <a:extLst>
              <a:ext uri="{FF2B5EF4-FFF2-40B4-BE49-F238E27FC236}">
                <a16:creationId xmlns:a16="http://schemas.microsoft.com/office/drawing/2014/main" id="{2BBBC93A-771F-42BF-A30C-C12192B611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377" y="1944211"/>
            <a:ext cx="2931132" cy="1950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Akış Çizelgesi: Öteki İşlem 44">
            <a:extLst>
              <a:ext uri="{FF2B5EF4-FFF2-40B4-BE49-F238E27FC236}">
                <a16:creationId xmlns:a16="http://schemas.microsoft.com/office/drawing/2014/main" id="{513CC971-1B7D-4ED4-9C18-E29F5A025149}"/>
              </a:ext>
            </a:extLst>
          </p:cNvPr>
          <p:cNvSpPr/>
          <p:nvPr/>
        </p:nvSpPr>
        <p:spPr>
          <a:xfrm>
            <a:off x="8724447" y="423471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Do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ironing</a:t>
            </a:r>
            <a:endParaRPr lang="en-US" b="1" dirty="0"/>
          </a:p>
        </p:txBody>
      </p:sp>
      <p:sp>
        <p:nvSpPr>
          <p:cNvPr id="46" name="Akış Çizelgesi: Öteki İşlem 45">
            <a:extLst>
              <a:ext uri="{FF2B5EF4-FFF2-40B4-BE49-F238E27FC236}">
                <a16:creationId xmlns:a16="http://schemas.microsoft.com/office/drawing/2014/main" id="{016C1EC6-4214-4A2E-9668-07C039313093}"/>
              </a:ext>
            </a:extLst>
          </p:cNvPr>
          <p:cNvSpPr/>
          <p:nvPr/>
        </p:nvSpPr>
        <p:spPr>
          <a:xfrm>
            <a:off x="8706581" y="495760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Ütü yapmak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Dikdörtgen 49">
            <a:extLst>
              <a:ext uri="{FF2B5EF4-FFF2-40B4-BE49-F238E27FC236}">
                <a16:creationId xmlns:a16="http://schemas.microsoft.com/office/drawing/2014/main" id="{47913A3B-E51B-4FC9-B97F-B6AD17E044D6}"/>
              </a:ext>
            </a:extLst>
          </p:cNvPr>
          <p:cNvSpPr/>
          <p:nvPr/>
        </p:nvSpPr>
        <p:spPr>
          <a:xfrm>
            <a:off x="4868942" y="1577873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1" name="Dikdörtgen 50">
            <a:extLst>
              <a:ext uri="{FF2B5EF4-FFF2-40B4-BE49-F238E27FC236}">
                <a16:creationId xmlns:a16="http://schemas.microsoft.com/office/drawing/2014/main" id="{2BE8ADC0-050E-498E-B710-68A9CB017367}"/>
              </a:ext>
            </a:extLst>
          </p:cNvPr>
          <p:cNvSpPr/>
          <p:nvPr/>
        </p:nvSpPr>
        <p:spPr>
          <a:xfrm>
            <a:off x="8517832" y="156447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114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13" grpId="0" animBg="1"/>
      <p:bldP spid="14" grpId="0" animBg="1"/>
      <p:bldP spid="15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43" grpId="0" animBg="1"/>
      <p:bldP spid="45" grpId="0" animBg="1"/>
      <p:bldP spid="46" grpId="0" animBg="1"/>
      <p:bldP spid="50" grpId="0" animBg="1"/>
      <p:bldP spid="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D3900C4-E0FF-4417-B96A-59A4C2E07893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/>
              <a:t>Chores</a:t>
            </a:r>
            <a:r>
              <a:rPr lang="tr-TR" sz="4000" b="1" dirty="0"/>
              <a:t> in </a:t>
            </a:r>
            <a:r>
              <a:rPr lang="tr-TR" sz="4000" b="1" dirty="0" err="1"/>
              <a:t>the</a:t>
            </a:r>
            <a:r>
              <a:rPr lang="tr-TR" sz="4000" b="1" dirty="0"/>
              <a:t> Kitchen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1AFF592-78C8-4586-83CE-3AE31F61EE6B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(Mutfak İşleri)</a:t>
            </a:r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0C07E61A-B163-4C81-8819-5D74EF76F7ED}"/>
              </a:ext>
            </a:extLst>
          </p:cNvPr>
          <p:cNvSpPr/>
          <p:nvPr/>
        </p:nvSpPr>
        <p:spPr>
          <a:xfrm>
            <a:off x="354135" y="893492"/>
            <a:ext cx="4464147" cy="94039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Do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washing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= </a:t>
            </a:r>
            <a:r>
              <a:rPr lang="tr-TR" dirty="0" err="1"/>
              <a:t>wash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dishes</a:t>
            </a:r>
            <a:endParaRPr lang="en-US" dirty="0"/>
          </a:p>
        </p:txBody>
      </p:sp>
      <p:sp>
        <p:nvSpPr>
          <p:cNvPr id="8" name="Ok: Sol 7">
            <a:extLst>
              <a:ext uri="{FF2B5EF4-FFF2-40B4-BE49-F238E27FC236}">
                <a16:creationId xmlns:a16="http://schemas.microsoft.com/office/drawing/2014/main" id="{B850ED59-56A1-40F3-8ED6-DC7590CE5B42}"/>
              </a:ext>
            </a:extLst>
          </p:cNvPr>
          <p:cNvSpPr/>
          <p:nvPr/>
        </p:nvSpPr>
        <p:spPr>
          <a:xfrm>
            <a:off x="7800" y="3246766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Bulaşık makinesini boşaltmak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9" name="Ok: Sol 8">
            <a:extLst>
              <a:ext uri="{FF2B5EF4-FFF2-40B4-BE49-F238E27FC236}">
                <a16:creationId xmlns:a16="http://schemas.microsoft.com/office/drawing/2014/main" id="{45F08EB2-0D67-49D9-B1B0-0FE65D7527CB}"/>
              </a:ext>
            </a:extLst>
          </p:cNvPr>
          <p:cNvSpPr/>
          <p:nvPr/>
        </p:nvSpPr>
        <p:spPr>
          <a:xfrm>
            <a:off x="-14399" y="1406702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Bulaşıkları Yıkamak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0" name="Ok: Sol 9">
            <a:extLst>
              <a:ext uri="{FF2B5EF4-FFF2-40B4-BE49-F238E27FC236}">
                <a16:creationId xmlns:a16="http://schemas.microsoft.com/office/drawing/2014/main" id="{3B82D362-2822-4E13-B54B-8B0FE9D60EAC}"/>
              </a:ext>
            </a:extLst>
          </p:cNvPr>
          <p:cNvSpPr/>
          <p:nvPr/>
        </p:nvSpPr>
        <p:spPr>
          <a:xfrm>
            <a:off x="25122" y="5135719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Yemek yapmak / Yemeği hazırlamak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1" name="Ok: Sol 10">
            <a:extLst>
              <a:ext uri="{FF2B5EF4-FFF2-40B4-BE49-F238E27FC236}">
                <a16:creationId xmlns:a16="http://schemas.microsoft.com/office/drawing/2014/main" id="{D096A2E1-5DA8-4DA3-936F-5D6D7073206A}"/>
              </a:ext>
            </a:extLst>
          </p:cNvPr>
          <p:cNvSpPr/>
          <p:nvPr/>
        </p:nvSpPr>
        <p:spPr>
          <a:xfrm>
            <a:off x="22385" y="2355806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Bulaşık makinesini doldurmak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2" name="Ok: Sol 11">
            <a:extLst>
              <a:ext uri="{FF2B5EF4-FFF2-40B4-BE49-F238E27FC236}">
                <a16:creationId xmlns:a16="http://schemas.microsoft.com/office/drawing/2014/main" id="{B3DE4BA0-0E94-49ED-A40F-0619CA4E74A8}"/>
              </a:ext>
            </a:extLst>
          </p:cNvPr>
          <p:cNvSpPr/>
          <p:nvPr/>
        </p:nvSpPr>
        <p:spPr>
          <a:xfrm>
            <a:off x="22385" y="4207354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Tabakları Kurulamak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AE6E5F00-C04B-4E08-8108-8D46E3A0E0CA}"/>
              </a:ext>
            </a:extLst>
          </p:cNvPr>
          <p:cNvSpPr/>
          <p:nvPr/>
        </p:nvSpPr>
        <p:spPr>
          <a:xfrm>
            <a:off x="354135" y="1932198"/>
            <a:ext cx="4464147" cy="809813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Load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dishwasher</a:t>
            </a:r>
            <a:endParaRPr lang="en-US" dirty="0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0E77D72D-09FF-4CD1-8A76-13273241014E}"/>
              </a:ext>
            </a:extLst>
          </p:cNvPr>
          <p:cNvSpPr/>
          <p:nvPr/>
        </p:nvSpPr>
        <p:spPr>
          <a:xfrm>
            <a:off x="388114" y="2829984"/>
            <a:ext cx="4464147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Empty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dishwasher</a:t>
            </a:r>
            <a:endParaRPr lang="en-US" dirty="0"/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3BD49B63-123D-4B66-A738-EEA92B4EBDF2}"/>
              </a:ext>
            </a:extLst>
          </p:cNvPr>
          <p:cNvSpPr/>
          <p:nvPr/>
        </p:nvSpPr>
        <p:spPr>
          <a:xfrm>
            <a:off x="405436" y="4730812"/>
            <a:ext cx="4464147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Cook</a:t>
            </a:r>
            <a:r>
              <a:rPr lang="tr-TR" dirty="0"/>
              <a:t> = </a:t>
            </a:r>
            <a:r>
              <a:rPr lang="tr-TR" dirty="0" err="1"/>
              <a:t>Prepare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meal</a:t>
            </a:r>
            <a:endParaRPr lang="en-US" dirty="0"/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9AEE3F0C-41B4-4E80-B2C6-EEF37BA22F4B}"/>
              </a:ext>
            </a:extLst>
          </p:cNvPr>
          <p:cNvSpPr/>
          <p:nvPr/>
        </p:nvSpPr>
        <p:spPr>
          <a:xfrm>
            <a:off x="405436" y="3802447"/>
            <a:ext cx="4464147" cy="809813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Dry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dishes</a:t>
            </a:r>
            <a:endParaRPr lang="en-US" dirty="0"/>
          </a:p>
        </p:txBody>
      </p:sp>
      <p:sp>
        <p:nvSpPr>
          <p:cNvPr id="17" name="Ok: Sol 16">
            <a:extLst>
              <a:ext uri="{FF2B5EF4-FFF2-40B4-BE49-F238E27FC236}">
                <a16:creationId xmlns:a16="http://schemas.microsoft.com/office/drawing/2014/main" id="{BB6502C7-6ED3-493A-89BF-3C320B117D93}"/>
              </a:ext>
            </a:extLst>
          </p:cNvPr>
          <p:cNvSpPr/>
          <p:nvPr/>
        </p:nvSpPr>
        <p:spPr>
          <a:xfrm>
            <a:off x="25122" y="6088278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Masayı Hazırlamak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9676FAA3-9139-48DD-81BA-9A24E6A0A0A1}"/>
              </a:ext>
            </a:extLst>
          </p:cNvPr>
          <p:cNvSpPr/>
          <p:nvPr/>
        </p:nvSpPr>
        <p:spPr>
          <a:xfrm>
            <a:off x="405436" y="5683371"/>
            <a:ext cx="4464147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Set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table</a:t>
            </a:r>
            <a:endParaRPr lang="en-US" dirty="0"/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FE3FD962-F2AB-4502-86FB-90ECAB6F9F13}"/>
              </a:ext>
            </a:extLst>
          </p:cNvPr>
          <p:cNvSpPr/>
          <p:nvPr/>
        </p:nvSpPr>
        <p:spPr>
          <a:xfrm>
            <a:off x="4941405" y="151627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Akış Çizelgesi: Öteki İşlem 24">
            <a:extLst>
              <a:ext uri="{FF2B5EF4-FFF2-40B4-BE49-F238E27FC236}">
                <a16:creationId xmlns:a16="http://schemas.microsoft.com/office/drawing/2014/main" id="{4FD70434-CD9B-43FC-B53D-7E256768030A}"/>
              </a:ext>
            </a:extLst>
          </p:cNvPr>
          <p:cNvSpPr/>
          <p:nvPr/>
        </p:nvSpPr>
        <p:spPr>
          <a:xfrm>
            <a:off x="5175547" y="3924028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Do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washing</a:t>
            </a:r>
            <a:r>
              <a:rPr lang="tr-TR" b="1" dirty="0"/>
              <a:t> </a:t>
            </a:r>
            <a:r>
              <a:rPr lang="tr-TR" b="1" dirty="0" err="1"/>
              <a:t>up</a:t>
            </a:r>
            <a:endParaRPr lang="en-US" b="1" dirty="0"/>
          </a:p>
        </p:txBody>
      </p:sp>
      <p:sp>
        <p:nvSpPr>
          <p:cNvPr id="26" name="Akış Çizelgesi: Öteki İşlem 25">
            <a:extLst>
              <a:ext uri="{FF2B5EF4-FFF2-40B4-BE49-F238E27FC236}">
                <a16:creationId xmlns:a16="http://schemas.microsoft.com/office/drawing/2014/main" id="{63FBA642-0E95-4E12-8CF0-4A5CBBB79A70}"/>
              </a:ext>
            </a:extLst>
          </p:cNvPr>
          <p:cNvSpPr/>
          <p:nvPr/>
        </p:nvSpPr>
        <p:spPr>
          <a:xfrm>
            <a:off x="5175546" y="4567794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Wash</a:t>
            </a:r>
            <a:r>
              <a:rPr lang="tr-TR" b="1" dirty="0"/>
              <a:t> </a:t>
            </a:r>
            <a:r>
              <a:rPr lang="tr-TR" b="1" dirty="0" err="1"/>
              <a:t>up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dishes</a:t>
            </a:r>
            <a:endParaRPr lang="en-US" b="1" dirty="0"/>
          </a:p>
        </p:txBody>
      </p:sp>
      <p:sp>
        <p:nvSpPr>
          <p:cNvPr id="27" name="Akış Çizelgesi: Öteki İşlem 26">
            <a:extLst>
              <a:ext uri="{FF2B5EF4-FFF2-40B4-BE49-F238E27FC236}">
                <a16:creationId xmlns:a16="http://schemas.microsoft.com/office/drawing/2014/main" id="{9EBDB2CE-DA00-41DD-A594-327E49DF2A72}"/>
              </a:ext>
            </a:extLst>
          </p:cNvPr>
          <p:cNvSpPr/>
          <p:nvPr/>
        </p:nvSpPr>
        <p:spPr>
          <a:xfrm>
            <a:off x="5175546" y="5214449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Bulaşıkları Yıkamak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28" name="Resim 27">
            <a:extLst>
              <a:ext uri="{FF2B5EF4-FFF2-40B4-BE49-F238E27FC236}">
                <a16:creationId xmlns:a16="http://schemas.microsoft.com/office/drawing/2014/main" id="{DF2734B1-D144-4CC0-A015-0E8127724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143" y="1790241"/>
            <a:ext cx="2789738" cy="1859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Dikdörtgen 28">
            <a:extLst>
              <a:ext uri="{FF2B5EF4-FFF2-40B4-BE49-F238E27FC236}">
                <a16:creationId xmlns:a16="http://schemas.microsoft.com/office/drawing/2014/main" id="{41DBBDEB-2653-42D6-A193-8A81DD1E4D82}"/>
              </a:ext>
            </a:extLst>
          </p:cNvPr>
          <p:cNvSpPr/>
          <p:nvPr/>
        </p:nvSpPr>
        <p:spPr>
          <a:xfrm>
            <a:off x="8594786" y="151627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Akış Çizelgesi: Öteki İşlem 29">
            <a:extLst>
              <a:ext uri="{FF2B5EF4-FFF2-40B4-BE49-F238E27FC236}">
                <a16:creationId xmlns:a16="http://schemas.microsoft.com/office/drawing/2014/main" id="{D29E7F7B-4FF7-4F37-AAB2-C8FBDD8DD43C}"/>
              </a:ext>
            </a:extLst>
          </p:cNvPr>
          <p:cNvSpPr/>
          <p:nvPr/>
        </p:nvSpPr>
        <p:spPr>
          <a:xfrm>
            <a:off x="8811061" y="411959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Load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dishwasher</a:t>
            </a:r>
            <a:endParaRPr lang="en-US" b="1" dirty="0"/>
          </a:p>
        </p:txBody>
      </p:sp>
      <p:sp>
        <p:nvSpPr>
          <p:cNvPr id="31" name="Akış Çizelgesi: Öteki İşlem 30">
            <a:extLst>
              <a:ext uri="{FF2B5EF4-FFF2-40B4-BE49-F238E27FC236}">
                <a16:creationId xmlns:a16="http://schemas.microsoft.com/office/drawing/2014/main" id="{85A7C381-6A12-46E5-8115-4E653F95DF65}"/>
              </a:ext>
            </a:extLst>
          </p:cNvPr>
          <p:cNvSpPr/>
          <p:nvPr/>
        </p:nvSpPr>
        <p:spPr>
          <a:xfrm>
            <a:off x="8793195" y="484248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Bulaşık makinesini doldurmak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2" name="Resim 31">
            <a:extLst>
              <a:ext uri="{FF2B5EF4-FFF2-40B4-BE49-F238E27FC236}">
                <a16:creationId xmlns:a16="http://schemas.microsoft.com/office/drawing/2014/main" id="{680DCE09-215C-4833-9CD9-525590667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223" y="1883072"/>
            <a:ext cx="2702788" cy="1801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Dikdörtgen 32">
            <a:extLst>
              <a:ext uri="{FF2B5EF4-FFF2-40B4-BE49-F238E27FC236}">
                <a16:creationId xmlns:a16="http://schemas.microsoft.com/office/drawing/2014/main" id="{C64F9691-7BF2-4ED9-B0CB-1E6AA701672E}"/>
              </a:ext>
            </a:extLst>
          </p:cNvPr>
          <p:cNvSpPr/>
          <p:nvPr/>
        </p:nvSpPr>
        <p:spPr>
          <a:xfrm>
            <a:off x="4933568" y="153314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Akış Çizelgesi: Öteki İşlem 33">
            <a:extLst>
              <a:ext uri="{FF2B5EF4-FFF2-40B4-BE49-F238E27FC236}">
                <a16:creationId xmlns:a16="http://schemas.microsoft.com/office/drawing/2014/main" id="{F2C67B09-7601-4ACC-B775-1B46FE7D2962}"/>
              </a:ext>
            </a:extLst>
          </p:cNvPr>
          <p:cNvSpPr/>
          <p:nvPr/>
        </p:nvSpPr>
        <p:spPr>
          <a:xfrm>
            <a:off x="5137620" y="416491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Empty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dishwasher</a:t>
            </a:r>
            <a:endParaRPr lang="en-US" b="1" dirty="0"/>
          </a:p>
        </p:txBody>
      </p:sp>
      <p:sp>
        <p:nvSpPr>
          <p:cNvPr id="35" name="Akış Çizelgesi: Öteki İşlem 34">
            <a:extLst>
              <a:ext uri="{FF2B5EF4-FFF2-40B4-BE49-F238E27FC236}">
                <a16:creationId xmlns:a16="http://schemas.microsoft.com/office/drawing/2014/main" id="{56C589E9-274F-4B54-B916-327E7FB61BEC}"/>
              </a:ext>
            </a:extLst>
          </p:cNvPr>
          <p:cNvSpPr/>
          <p:nvPr/>
        </p:nvSpPr>
        <p:spPr>
          <a:xfrm>
            <a:off x="5119754" y="488780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Bulaşık makinesini boşaltmak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6" name="Resim 35">
            <a:extLst>
              <a:ext uri="{FF2B5EF4-FFF2-40B4-BE49-F238E27FC236}">
                <a16:creationId xmlns:a16="http://schemas.microsoft.com/office/drawing/2014/main" id="{6C2C6580-5602-4C27-BEEC-5A00FC93C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719" y="1938944"/>
            <a:ext cx="2963832" cy="1975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Dikdörtgen 36">
            <a:extLst>
              <a:ext uri="{FF2B5EF4-FFF2-40B4-BE49-F238E27FC236}">
                <a16:creationId xmlns:a16="http://schemas.microsoft.com/office/drawing/2014/main" id="{8A11567E-8878-4891-97CD-F7F974A77417}"/>
              </a:ext>
            </a:extLst>
          </p:cNvPr>
          <p:cNvSpPr/>
          <p:nvPr/>
        </p:nvSpPr>
        <p:spPr>
          <a:xfrm>
            <a:off x="8594786" y="1534341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Akış Çizelgesi: Öteki İşlem 37">
            <a:extLst>
              <a:ext uri="{FF2B5EF4-FFF2-40B4-BE49-F238E27FC236}">
                <a16:creationId xmlns:a16="http://schemas.microsoft.com/office/drawing/2014/main" id="{26542EE4-7941-4975-A607-ED3635E5E364}"/>
              </a:ext>
            </a:extLst>
          </p:cNvPr>
          <p:cNvSpPr/>
          <p:nvPr/>
        </p:nvSpPr>
        <p:spPr>
          <a:xfrm>
            <a:off x="8828926" y="4230900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Dry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dishes</a:t>
            </a:r>
            <a:endParaRPr lang="en-US" b="1" dirty="0"/>
          </a:p>
        </p:txBody>
      </p:sp>
      <p:sp>
        <p:nvSpPr>
          <p:cNvPr id="39" name="Akış Çizelgesi: Öteki İşlem 38">
            <a:extLst>
              <a:ext uri="{FF2B5EF4-FFF2-40B4-BE49-F238E27FC236}">
                <a16:creationId xmlns:a16="http://schemas.microsoft.com/office/drawing/2014/main" id="{75B4022D-D77E-4C15-81DC-E4AF0C622BC7}"/>
              </a:ext>
            </a:extLst>
          </p:cNvPr>
          <p:cNvSpPr/>
          <p:nvPr/>
        </p:nvSpPr>
        <p:spPr>
          <a:xfrm>
            <a:off x="8811061" y="4953792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Tabakları Kurulamak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40" name="Resim 39">
            <a:extLst>
              <a:ext uri="{FF2B5EF4-FFF2-40B4-BE49-F238E27FC236}">
                <a16:creationId xmlns:a16="http://schemas.microsoft.com/office/drawing/2014/main" id="{C5EB3A2D-6ED5-48B5-A37B-9CA2BBF23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354" y="1899092"/>
            <a:ext cx="2976076" cy="1990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" name="Dikdörtgen 40">
            <a:extLst>
              <a:ext uri="{FF2B5EF4-FFF2-40B4-BE49-F238E27FC236}">
                <a16:creationId xmlns:a16="http://schemas.microsoft.com/office/drawing/2014/main" id="{E0AB8CE6-07A3-43D4-9561-4059569A8994}"/>
              </a:ext>
            </a:extLst>
          </p:cNvPr>
          <p:cNvSpPr/>
          <p:nvPr/>
        </p:nvSpPr>
        <p:spPr>
          <a:xfrm>
            <a:off x="4930831" y="153314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Akış Çizelgesi: Öteki İşlem 41">
            <a:extLst>
              <a:ext uri="{FF2B5EF4-FFF2-40B4-BE49-F238E27FC236}">
                <a16:creationId xmlns:a16="http://schemas.microsoft.com/office/drawing/2014/main" id="{44093E78-3632-46D8-BC38-714677C863D2}"/>
              </a:ext>
            </a:extLst>
          </p:cNvPr>
          <p:cNvSpPr/>
          <p:nvPr/>
        </p:nvSpPr>
        <p:spPr>
          <a:xfrm>
            <a:off x="5147106" y="4136460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Cook</a:t>
            </a:r>
            <a:r>
              <a:rPr lang="tr-TR" b="1" dirty="0"/>
              <a:t> = </a:t>
            </a:r>
            <a:r>
              <a:rPr lang="tr-TR" b="1" dirty="0" err="1"/>
              <a:t>Prepare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meal</a:t>
            </a:r>
            <a:endParaRPr lang="en-US" b="1" dirty="0"/>
          </a:p>
        </p:txBody>
      </p:sp>
      <p:sp>
        <p:nvSpPr>
          <p:cNvPr id="43" name="Akış Çizelgesi: Öteki İşlem 42">
            <a:extLst>
              <a:ext uri="{FF2B5EF4-FFF2-40B4-BE49-F238E27FC236}">
                <a16:creationId xmlns:a16="http://schemas.microsoft.com/office/drawing/2014/main" id="{4F937D24-011C-4C3E-A74C-9B152863BCDD}"/>
              </a:ext>
            </a:extLst>
          </p:cNvPr>
          <p:cNvSpPr/>
          <p:nvPr/>
        </p:nvSpPr>
        <p:spPr>
          <a:xfrm>
            <a:off x="5129240" y="4859352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Yemek yapmak / Yemeği hazırlamak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44" name="Resim 43">
            <a:extLst>
              <a:ext uri="{FF2B5EF4-FFF2-40B4-BE49-F238E27FC236}">
                <a16:creationId xmlns:a16="http://schemas.microsoft.com/office/drawing/2014/main" id="{3088B972-2BCC-4116-8A60-03CE20D447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413" y="1922379"/>
            <a:ext cx="2686050" cy="1704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Dikdörtgen 44">
            <a:extLst>
              <a:ext uri="{FF2B5EF4-FFF2-40B4-BE49-F238E27FC236}">
                <a16:creationId xmlns:a16="http://schemas.microsoft.com/office/drawing/2014/main" id="{054C58FD-C9DF-4304-A0EE-0EE7C95364AA}"/>
              </a:ext>
            </a:extLst>
          </p:cNvPr>
          <p:cNvSpPr/>
          <p:nvPr/>
        </p:nvSpPr>
        <p:spPr>
          <a:xfrm>
            <a:off x="8586986" y="1525311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Akış Çizelgesi: Öteki İşlem 45">
            <a:extLst>
              <a:ext uri="{FF2B5EF4-FFF2-40B4-BE49-F238E27FC236}">
                <a16:creationId xmlns:a16="http://schemas.microsoft.com/office/drawing/2014/main" id="{482963D9-3689-4CEE-8821-A58A3CB27ADC}"/>
              </a:ext>
            </a:extLst>
          </p:cNvPr>
          <p:cNvSpPr/>
          <p:nvPr/>
        </p:nvSpPr>
        <p:spPr>
          <a:xfrm>
            <a:off x="8791038" y="4157078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Set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table</a:t>
            </a:r>
            <a:endParaRPr lang="en-US" b="1" dirty="0"/>
          </a:p>
        </p:txBody>
      </p:sp>
      <p:sp>
        <p:nvSpPr>
          <p:cNvPr id="47" name="Akış Çizelgesi: Öteki İşlem 46">
            <a:extLst>
              <a:ext uri="{FF2B5EF4-FFF2-40B4-BE49-F238E27FC236}">
                <a16:creationId xmlns:a16="http://schemas.microsoft.com/office/drawing/2014/main" id="{D0F9ACE2-08CE-4310-BDC9-693DE3FDB7E3}"/>
              </a:ext>
            </a:extLst>
          </p:cNvPr>
          <p:cNvSpPr/>
          <p:nvPr/>
        </p:nvSpPr>
        <p:spPr>
          <a:xfrm>
            <a:off x="8773172" y="4879970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b="1" dirty="0">
                <a:solidFill>
                  <a:srgbClr val="FFC000"/>
                </a:solidFill>
              </a:rPr>
              <a:t>Masayı Hazırlamak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48" name="Resim 47">
            <a:extLst>
              <a:ext uri="{FF2B5EF4-FFF2-40B4-BE49-F238E27FC236}">
                <a16:creationId xmlns:a16="http://schemas.microsoft.com/office/drawing/2014/main" id="{A085BF1A-82E6-41D5-94F1-3478F667E9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640" y="1773757"/>
            <a:ext cx="3056329" cy="2037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9" name="Dikdörtgen 48">
            <a:extLst>
              <a:ext uri="{FF2B5EF4-FFF2-40B4-BE49-F238E27FC236}">
                <a16:creationId xmlns:a16="http://schemas.microsoft.com/office/drawing/2014/main" id="{4FC0F66A-B36B-4EF5-9794-36A70BB34C1A}"/>
              </a:ext>
            </a:extLst>
          </p:cNvPr>
          <p:cNvSpPr/>
          <p:nvPr/>
        </p:nvSpPr>
        <p:spPr>
          <a:xfrm>
            <a:off x="4939178" y="1534714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0" name="Dikdörtgen 49">
            <a:extLst>
              <a:ext uri="{FF2B5EF4-FFF2-40B4-BE49-F238E27FC236}">
                <a16:creationId xmlns:a16="http://schemas.microsoft.com/office/drawing/2014/main" id="{A6F2B044-8D6C-4105-BB05-796E71DCA45D}"/>
              </a:ext>
            </a:extLst>
          </p:cNvPr>
          <p:cNvSpPr/>
          <p:nvPr/>
        </p:nvSpPr>
        <p:spPr>
          <a:xfrm>
            <a:off x="8602623" y="1516648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463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49" grpId="0" animBg="1"/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1F8949F-9CE8-4001-A452-2406E338246C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/>
              <a:t>Cleaning</a:t>
            </a:r>
            <a:endParaRPr lang="tr-TR" sz="40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C739B1E-C52A-4A95-A40B-22958553ECEA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(Temizlik)</a:t>
            </a:r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FBD13F31-C312-4112-9F44-5377B5EB833C}"/>
              </a:ext>
            </a:extLst>
          </p:cNvPr>
          <p:cNvSpPr/>
          <p:nvPr/>
        </p:nvSpPr>
        <p:spPr>
          <a:xfrm>
            <a:off x="354135" y="893492"/>
            <a:ext cx="4464147" cy="94039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Vacuum the </a:t>
            </a:r>
            <a:r>
              <a:rPr lang="tr-TR" dirty="0" err="1"/>
              <a:t>house</a:t>
            </a:r>
            <a:endParaRPr lang="en-US" dirty="0"/>
          </a:p>
        </p:txBody>
      </p:sp>
      <p:sp>
        <p:nvSpPr>
          <p:cNvPr id="7" name="Ok: Sol 6">
            <a:extLst>
              <a:ext uri="{FF2B5EF4-FFF2-40B4-BE49-F238E27FC236}">
                <a16:creationId xmlns:a16="http://schemas.microsoft.com/office/drawing/2014/main" id="{3D11BF1F-2C54-4D31-B89E-869DB6FABFE6}"/>
              </a:ext>
            </a:extLst>
          </p:cNvPr>
          <p:cNvSpPr/>
          <p:nvPr/>
        </p:nvSpPr>
        <p:spPr>
          <a:xfrm>
            <a:off x="7800" y="3246766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Camları temizlemek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8" name="Ok: Sol 7">
            <a:extLst>
              <a:ext uri="{FF2B5EF4-FFF2-40B4-BE49-F238E27FC236}">
                <a16:creationId xmlns:a16="http://schemas.microsoft.com/office/drawing/2014/main" id="{C116DDAC-BCD1-4DBE-8989-98CA89B2567E}"/>
              </a:ext>
            </a:extLst>
          </p:cNvPr>
          <p:cNvSpPr/>
          <p:nvPr/>
        </p:nvSpPr>
        <p:spPr>
          <a:xfrm>
            <a:off x="-14399" y="1406702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Evi Süpürmek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9" name="Ok: Sol 8">
            <a:extLst>
              <a:ext uri="{FF2B5EF4-FFF2-40B4-BE49-F238E27FC236}">
                <a16:creationId xmlns:a16="http://schemas.microsoft.com/office/drawing/2014/main" id="{A9538BC4-70E2-48D3-9385-FB69BD9ED8C3}"/>
              </a:ext>
            </a:extLst>
          </p:cNvPr>
          <p:cNvSpPr/>
          <p:nvPr/>
        </p:nvSpPr>
        <p:spPr>
          <a:xfrm>
            <a:off x="25122" y="5135719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Odayı toplamak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0" name="Ok: Sol 9">
            <a:extLst>
              <a:ext uri="{FF2B5EF4-FFF2-40B4-BE49-F238E27FC236}">
                <a16:creationId xmlns:a16="http://schemas.microsoft.com/office/drawing/2014/main" id="{3A415394-F8B3-404B-8DFC-1A65E0FA3B49}"/>
              </a:ext>
            </a:extLst>
          </p:cNvPr>
          <p:cNvSpPr/>
          <p:nvPr/>
        </p:nvSpPr>
        <p:spPr>
          <a:xfrm>
            <a:off x="22385" y="2355806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Paspas yapmak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1" name="Ok: Sol 10">
            <a:extLst>
              <a:ext uri="{FF2B5EF4-FFF2-40B4-BE49-F238E27FC236}">
                <a16:creationId xmlns:a16="http://schemas.microsoft.com/office/drawing/2014/main" id="{4C5E9D53-BB84-4325-9B3B-27F30A9866CD}"/>
              </a:ext>
            </a:extLst>
          </p:cNvPr>
          <p:cNvSpPr/>
          <p:nvPr/>
        </p:nvSpPr>
        <p:spPr>
          <a:xfrm>
            <a:off x="22385" y="4207354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Banyoyu Temizlemek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6B578D1A-2901-459D-BC09-39A08D1E1CEA}"/>
              </a:ext>
            </a:extLst>
          </p:cNvPr>
          <p:cNvSpPr/>
          <p:nvPr/>
        </p:nvSpPr>
        <p:spPr>
          <a:xfrm>
            <a:off x="354135" y="1932198"/>
            <a:ext cx="4464147" cy="809813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Mo</a:t>
            </a:r>
            <a:r>
              <a:rPr lang="tr-TR" dirty="0"/>
              <a:t>p</a:t>
            </a:r>
            <a:r>
              <a:rPr lang="en-US" dirty="0"/>
              <a:t> the floor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DFE7B6D7-331C-4B02-9214-ED09E3EED9F7}"/>
              </a:ext>
            </a:extLst>
          </p:cNvPr>
          <p:cNvSpPr/>
          <p:nvPr/>
        </p:nvSpPr>
        <p:spPr>
          <a:xfrm>
            <a:off x="388114" y="2829984"/>
            <a:ext cx="4464147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Clean the windows</a:t>
            </a:r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392114AE-8850-4A0D-89BA-41E96EB43E14}"/>
              </a:ext>
            </a:extLst>
          </p:cNvPr>
          <p:cNvSpPr/>
          <p:nvPr/>
        </p:nvSpPr>
        <p:spPr>
          <a:xfrm>
            <a:off x="405436" y="4730812"/>
            <a:ext cx="4464147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Tidy up the room</a:t>
            </a:r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83767760-AEBB-41A1-BD18-E032C8E8575F}"/>
              </a:ext>
            </a:extLst>
          </p:cNvPr>
          <p:cNvSpPr/>
          <p:nvPr/>
        </p:nvSpPr>
        <p:spPr>
          <a:xfrm>
            <a:off x="405436" y="3802447"/>
            <a:ext cx="4464147" cy="809813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err="1"/>
              <a:t>Clean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bathroom</a:t>
            </a:r>
            <a:endParaRPr lang="en-US" dirty="0"/>
          </a:p>
        </p:txBody>
      </p:sp>
      <p:sp>
        <p:nvSpPr>
          <p:cNvPr id="16" name="Ok: Sol 15">
            <a:extLst>
              <a:ext uri="{FF2B5EF4-FFF2-40B4-BE49-F238E27FC236}">
                <a16:creationId xmlns:a16="http://schemas.microsoft.com/office/drawing/2014/main" id="{8E5F713F-4B59-4618-B287-5941C7834D28}"/>
              </a:ext>
            </a:extLst>
          </p:cNvPr>
          <p:cNvSpPr/>
          <p:nvPr/>
        </p:nvSpPr>
        <p:spPr>
          <a:xfrm>
            <a:off x="25122" y="6088278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FFC000"/>
                </a:solidFill>
              </a:rPr>
              <a:t>Rafların / Mobilyaların tozunu almak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FD1E6769-75D6-4660-9A38-0BF95222E8EC}"/>
              </a:ext>
            </a:extLst>
          </p:cNvPr>
          <p:cNvSpPr/>
          <p:nvPr/>
        </p:nvSpPr>
        <p:spPr>
          <a:xfrm>
            <a:off x="405436" y="5683371"/>
            <a:ext cx="4464147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Dust the shelves / furniture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1B768218-6350-47C3-8754-CB95E191B1B2}"/>
              </a:ext>
            </a:extLst>
          </p:cNvPr>
          <p:cNvSpPr/>
          <p:nvPr/>
        </p:nvSpPr>
        <p:spPr>
          <a:xfrm>
            <a:off x="4884168" y="151627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Akış Çizelgesi: Öteki İşlem 18">
            <a:extLst>
              <a:ext uri="{FF2B5EF4-FFF2-40B4-BE49-F238E27FC236}">
                <a16:creationId xmlns:a16="http://schemas.microsoft.com/office/drawing/2014/main" id="{14A0844C-BC92-4F65-BBB1-CC22C3FACA33}"/>
              </a:ext>
            </a:extLst>
          </p:cNvPr>
          <p:cNvSpPr/>
          <p:nvPr/>
        </p:nvSpPr>
        <p:spPr>
          <a:xfrm>
            <a:off x="5118308" y="4212838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Vacuum the </a:t>
            </a:r>
            <a:r>
              <a:rPr lang="tr-TR" b="1" dirty="0" err="1"/>
              <a:t>house</a:t>
            </a:r>
            <a:endParaRPr lang="en-US" b="1" dirty="0"/>
          </a:p>
        </p:txBody>
      </p:sp>
      <p:sp>
        <p:nvSpPr>
          <p:cNvPr id="20" name="Akış Çizelgesi: Öteki İşlem 19">
            <a:extLst>
              <a:ext uri="{FF2B5EF4-FFF2-40B4-BE49-F238E27FC236}">
                <a16:creationId xmlns:a16="http://schemas.microsoft.com/office/drawing/2014/main" id="{7912537D-20D5-4567-B080-DACFF30B91AB}"/>
              </a:ext>
            </a:extLst>
          </p:cNvPr>
          <p:cNvSpPr/>
          <p:nvPr/>
        </p:nvSpPr>
        <p:spPr>
          <a:xfrm>
            <a:off x="5100443" y="4935730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Evi Süpürmek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16F4096E-7975-44B5-ADA3-F94939211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271" y="2034880"/>
            <a:ext cx="2933275" cy="1647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Dikdörtgen 21">
            <a:extLst>
              <a:ext uri="{FF2B5EF4-FFF2-40B4-BE49-F238E27FC236}">
                <a16:creationId xmlns:a16="http://schemas.microsoft.com/office/drawing/2014/main" id="{8D9F5FC9-3DA0-41F3-B0A2-F8C73176250E}"/>
              </a:ext>
            </a:extLst>
          </p:cNvPr>
          <p:cNvSpPr/>
          <p:nvPr/>
        </p:nvSpPr>
        <p:spPr>
          <a:xfrm>
            <a:off x="8543478" y="1516447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Akış Çizelgesi: Öteki İşlem 22">
            <a:extLst>
              <a:ext uri="{FF2B5EF4-FFF2-40B4-BE49-F238E27FC236}">
                <a16:creationId xmlns:a16="http://schemas.microsoft.com/office/drawing/2014/main" id="{DAFBF708-B4BC-4309-A6D3-EA4A52786574}"/>
              </a:ext>
            </a:extLst>
          </p:cNvPr>
          <p:cNvSpPr/>
          <p:nvPr/>
        </p:nvSpPr>
        <p:spPr>
          <a:xfrm>
            <a:off x="8759753" y="4119761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Mo</a:t>
            </a:r>
            <a:r>
              <a:rPr lang="tr-TR" b="1" dirty="0"/>
              <a:t>p</a:t>
            </a:r>
            <a:r>
              <a:rPr lang="en-US" b="1" dirty="0"/>
              <a:t> the floor</a:t>
            </a:r>
          </a:p>
        </p:txBody>
      </p:sp>
      <p:sp>
        <p:nvSpPr>
          <p:cNvPr id="24" name="Akış Çizelgesi: Öteki İşlem 23">
            <a:extLst>
              <a:ext uri="{FF2B5EF4-FFF2-40B4-BE49-F238E27FC236}">
                <a16:creationId xmlns:a16="http://schemas.microsoft.com/office/drawing/2014/main" id="{E035770B-62B9-4418-AEC1-39459AD43AE8}"/>
              </a:ext>
            </a:extLst>
          </p:cNvPr>
          <p:cNvSpPr/>
          <p:nvPr/>
        </p:nvSpPr>
        <p:spPr>
          <a:xfrm>
            <a:off x="8741887" y="4842653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Paspas yapmak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25" name="Resim 24">
            <a:extLst>
              <a:ext uri="{FF2B5EF4-FFF2-40B4-BE49-F238E27FC236}">
                <a16:creationId xmlns:a16="http://schemas.microsoft.com/office/drawing/2014/main" id="{12B21514-CC94-4619-9AA6-004CBB7D6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648" y="1839108"/>
            <a:ext cx="2596874" cy="19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Dikdörtgen 25">
            <a:extLst>
              <a:ext uri="{FF2B5EF4-FFF2-40B4-BE49-F238E27FC236}">
                <a16:creationId xmlns:a16="http://schemas.microsoft.com/office/drawing/2014/main" id="{329A3824-F2FF-4212-A13C-B2097FC0B763}"/>
              </a:ext>
            </a:extLst>
          </p:cNvPr>
          <p:cNvSpPr/>
          <p:nvPr/>
        </p:nvSpPr>
        <p:spPr>
          <a:xfrm>
            <a:off x="4884168" y="1520154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Akış Çizelgesi: Öteki İşlem 26">
            <a:extLst>
              <a:ext uri="{FF2B5EF4-FFF2-40B4-BE49-F238E27FC236}">
                <a16:creationId xmlns:a16="http://schemas.microsoft.com/office/drawing/2014/main" id="{F6DD7E65-B037-4DC8-92EA-BD5354985406}"/>
              </a:ext>
            </a:extLst>
          </p:cNvPr>
          <p:cNvSpPr/>
          <p:nvPr/>
        </p:nvSpPr>
        <p:spPr>
          <a:xfrm>
            <a:off x="5088220" y="4151921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Clean the windows</a:t>
            </a:r>
          </a:p>
        </p:txBody>
      </p:sp>
      <p:sp>
        <p:nvSpPr>
          <p:cNvPr id="28" name="Akış Çizelgesi: Öteki İşlem 27">
            <a:extLst>
              <a:ext uri="{FF2B5EF4-FFF2-40B4-BE49-F238E27FC236}">
                <a16:creationId xmlns:a16="http://schemas.microsoft.com/office/drawing/2014/main" id="{D098EF1C-214B-4514-9133-597FB98BF400}"/>
              </a:ext>
            </a:extLst>
          </p:cNvPr>
          <p:cNvSpPr/>
          <p:nvPr/>
        </p:nvSpPr>
        <p:spPr>
          <a:xfrm>
            <a:off x="5070354" y="4874813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Camları temizlemek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29" name="Resim 28">
            <a:extLst>
              <a:ext uri="{FF2B5EF4-FFF2-40B4-BE49-F238E27FC236}">
                <a16:creationId xmlns:a16="http://schemas.microsoft.com/office/drawing/2014/main" id="{DB577DFC-594F-49BC-8305-E03FE08EF0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845" y="1842815"/>
            <a:ext cx="2957969" cy="1974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Dikdörtgen 29">
            <a:extLst>
              <a:ext uri="{FF2B5EF4-FFF2-40B4-BE49-F238E27FC236}">
                <a16:creationId xmlns:a16="http://schemas.microsoft.com/office/drawing/2014/main" id="{38A481C9-A2C7-4D7A-A2B6-F1815784FEF1}"/>
              </a:ext>
            </a:extLst>
          </p:cNvPr>
          <p:cNvSpPr/>
          <p:nvPr/>
        </p:nvSpPr>
        <p:spPr>
          <a:xfrm>
            <a:off x="8543478" y="151627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Akış Çizelgesi: Öteki İşlem 30">
            <a:extLst>
              <a:ext uri="{FF2B5EF4-FFF2-40B4-BE49-F238E27FC236}">
                <a16:creationId xmlns:a16="http://schemas.microsoft.com/office/drawing/2014/main" id="{0706848F-2575-45FD-B273-5BB60AC9DAD6}"/>
              </a:ext>
            </a:extLst>
          </p:cNvPr>
          <p:cNvSpPr/>
          <p:nvPr/>
        </p:nvSpPr>
        <p:spPr>
          <a:xfrm>
            <a:off x="8777618" y="4212838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Clean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bathroom</a:t>
            </a:r>
            <a:endParaRPr lang="en-US" b="1" dirty="0"/>
          </a:p>
        </p:txBody>
      </p:sp>
      <p:sp>
        <p:nvSpPr>
          <p:cNvPr id="32" name="Akış Çizelgesi: Öteki İşlem 31">
            <a:extLst>
              <a:ext uri="{FF2B5EF4-FFF2-40B4-BE49-F238E27FC236}">
                <a16:creationId xmlns:a16="http://schemas.microsoft.com/office/drawing/2014/main" id="{8546E6E7-ED3C-4B07-94F1-EB4B7E3D73E7}"/>
              </a:ext>
            </a:extLst>
          </p:cNvPr>
          <p:cNvSpPr/>
          <p:nvPr/>
        </p:nvSpPr>
        <p:spPr>
          <a:xfrm>
            <a:off x="8759753" y="4935730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Banyoyu Temizlemek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3" name="Resim 32">
            <a:extLst>
              <a:ext uri="{FF2B5EF4-FFF2-40B4-BE49-F238E27FC236}">
                <a16:creationId xmlns:a16="http://schemas.microsoft.com/office/drawing/2014/main" id="{59A45CD1-E197-47B4-A8E7-9E65A255C9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895" y="1976555"/>
            <a:ext cx="2678377" cy="1506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Dikdörtgen 33">
            <a:extLst>
              <a:ext uri="{FF2B5EF4-FFF2-40B4-BE49-F238E27FC236}">
                <a16:creationId xmlns:a16="http://schemas.microsoft.com/office/drawing/2014/main" id="{F302FE2B-987B-453B-94E8-F2C401D3F385}"/>
              </a:ext>
            </a:extLst>
          </p:cNvPr>
          <p:cNvSpPr/>
          <p:nvPr/>
        </p:nvSpPr>
        <p:spPr>
          <a:xfrm>
            <a:off x="4880378" y="152402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Akış Çizelgesi: Öteki İşlem 34">
            <a:extLst>
              <a:ext uri="{FF2B5EF4-FFF2-40B4-BE49-F238E27FC236}">
                <a16:creationId xmlns:a16="http://schemas.microsoft.com/office/drawing/2014/main" id="{F08407C2-622A-4C03-B309-8732CE8CD6C0}"/>
              </a:ext>
            </a:extLst>
          </p:cNvPr>
          <p:cNvSpPr/>
          <p:nvPr/>
        </p:nvSpPr>
        <p:spPr>
          <a:xfrm>
            <a:off x="5096653" y="412734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Tidy up the room</a:t>
            </a:r>
          </a:p>
        </p:txBody>
      </p:sp>
      <p:sp>
        <p:nvSpPr>
          <p:cNvPr id="36" name="Akış Çizelgesi: Öteki İşlem 35">
            <a:extLst>
              <a:ext uri="{FF2B5EF4-FFF2-40B4-BE49-F238E27FC236}">
                <a16:creationId xmlns:a16="http://schemas.microsoft.com/office/drawing/2014/main" id="{E015CA19-3059-401D-B6E0-186F18FEAD65}"/>
              </a:ext>
            </a:extLst>
          </p:cNvPr>
          <p:cNvSpPr/>
          <p:nvPr/>
        </p:nvSpPr>
        <p:spPr>
          <a:xfrm>
            <a:off x="5078787" y="485023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Odayı toplamak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7" name="Resim 36">
            <a:extLst>
              <a:ext uri="{FF2B5EF4-FFF2-40B4-BE49-F238E27FC236}">
                <a16:creationId xmlns:a16="http://schemas.microsoft.com/office/drawing/2014/main" id="{C314A307-BF5F-4A23-AD3E-993D4DB361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923" y="1937689"/>
            <a:ext cx="2951307" cy="1664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8" name="Dikdörtgen 37">
            <a:extLst>
              <a:ext uri="{FF2B5EF4-FFF2-40B4-BE49-F238E27FC236}">
                <a16:creationId xmlns:a16="http://schemas.microsoft.com/office/drawing/2014/main" id="{16C541D4-153A-48C2-9AA4-1C882EA4433E}"/>
              </a:ext>
            </a:extLst>
          </p:cNvPr>
          <p:cNvSpPr/>
          <p:nvPr/>
        </p:nvSpPr>
        <p:spPr>
          <a:xfrm>
            <a:off x="8563237" y="1504565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Akış Çizelgesi: Öteki İşlem 38">
            <a:extLst>
              <a:ext uri="{FF2B5EF4-FFF2-40B4-BE49-F238E27FC236}">
                <a16:creationId xmlns:a16="http://schemas.microsoft.com/office/drawing/2014/main" id="{207BC228-F460-4EE4-B764-3310F14D93AA}"/>
              </a:ext>
            </a:extLst>
          </p:cNvPr>
          <p:cNvSpPr/>
          <p:nvPr/>
        </p:nvSpPr>
        <p:spPr>
          <a:xfrm>
            <a:off x="8767289" y="4136332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Dust the shelves / furniture</a:t>
            </a:r>
          </a:p>
        </p:txBody>
      </p:sp>
      <p:sp>
        <p:nvSpPr>
          <p:cNvPr id="40" name="Akış Çizelgesi: Öteki İşlem 39">
            <a:extLst>
              <a:ext uri="{FF2B5EF4-FFF2-40B4-BE49-F238E27FC236}">
                <a16:creationId xmlns:a16="http://schemas.microsoft.com/office/drawing/2014/main" id="{B7987D51-8AC3-4182-9975-6DEBD6951CA4}"/>
              </a:ext>
            </a:extLst>
          </p:cNvPr>
          <p:cNvSpPr/>
          <p:nvPr/>
        </p:nvSpPr>
        <p:spPr>
          <a:xfrm>
            <a:off x="8749423" y="4859224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Rafların / Mobilyaların tozunu almak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41" name="Resim 40">
            <a:extLst>
              <a:ext uri="{FF2B5EF4-FFF2-40B4-BE49-F238E27FC236}">
                <a16:creationId xmlns:a16="http://schemas.microsoft.com/office/drawing/2014/main" id="{8886A597-2D80-4F3B-8B7A-E28DAC8A18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701" y="1781023"/>
            <a:ext cx="2986286" cy="1990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Dikdörtgen 41">
            <a:extLst>
              <a:ext uri="{FF2B5EF4-FFF2-40B4-BE49-F238E27FC236}">
                <a16:creationId xmlns:a16="http://schemas.microsoft.com/office/drawing/2014/main" id="{F1014FE6-156B-445C-BEAA-628D4D81E036}"/>
              </a:ext>
            </a:extLst>
          </p:cNvPr>
          <p:cNvSpPr/>
          <p:nvPr/>
        </p:nvSpPr>
        <p:spPr>
          <a:xfrm>
            <a:off x="4887958" y="152402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Dikdörtgen 42">
            <a:extLst>
              <a:ext uri="{FF2B5EF4-FFF2-40B4-BE49-F238E27FC236}">
                <a16:creationId xmlns:a16="http://schemas.microsoft.com/office/drawing/2014/main" id="{A6B510C7-A046-4C27-885F-95B3C2809C98}"/>
              </a:ext>
            </a:extLst>
          </p:cNvPr>
          <p:cNvSpPr/>
          <p:nvPr/>
        </p:nvSpPr>
        <p:spPr>
          <a:xfrm>
            <a:off x="8551403" y="1505963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27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1F8949F-9CE8-4001-A452-2406E338246C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/>
              <a:t>Outdoor</a:t>
            </a:r>
            <a:r>
              <a:rPr lang="tr-TR" sz="4000" b="1" dirty="0"/>
              <a:t> </a:t>
            </a:r>
            <a:r>
              <a:rPr lang="tr-TR" sz="4000" b="1" dirty="0" err="1"/>
              <a:t>Chores</a:t>
            </a:r>
            <a:endParaRPr lang="tr-TR" sz="40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C739B1E-C52A-4A95-A40B-22958553ECEA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(Ev dışı işler)</a:t>
            </a:r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FBD13F31-C312-4112-9F44-5377B5EB833C}"/>
              </a:ext>
            </a:extLst>
          </p:cNvPr>
          <p:cNvSpPr/>
          <p:nvPr/>
        </p:nvSpPr>
        <p:spPr>
          <a:xfrm>
            <a:off x="354135" y="893492"/>
            <a:ext cx="4464147" cy="94039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Water the plant</a:t>
            </a:r>
            <a:r>
              <a:rPr lang="tr-TR" b="1" dirty="0"/>
              <a:t>s</a:t>
            </a:r>
            <a:endParaRPr lang="en-US" b="1" dirty="0"/>
          </a:p>
        </p:txBody>
      </p:sp>
      <p:sp>
        <p:nvSpPr>
          <p:cNvPr id="7" name="Ok: Sol 6">
            <a:extLst>
              <a:ext uri="{FF2B5EF4-FFF2-40B4-BE49-F238E27FC236}">
                <a16:creationId xmlns:a16="http://schemas.microsoft.com/office/drawing/2014/main" id="{3D11BF1F-2C54-4D31-B89E-869DB6FABFE6}"/>
              </a:ext>
            </a:extLst>
          </p:cNvPr>
          <p:cNvSpPr/>
          <p:nvPr/>
        </p:nvSpPr>
        <p:spPr>
          <a:xfrm>
            <a:off x="7800" y="3246766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Köpekle İlgilenmek = Yürüyüşe çıkmak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8" name="Ok: Sol 7">
            <a:extLst>
              <a:ext uri="{FF2B5EF4-FFF2-40B4-BE49-F238E27FC236}">
                <a16:creationId xmlns:a16="http://schemas.microsoft.com/office/drawing/2014/main" id="{C116DDAC-BCD1-4DBE-8989-98CA89B2567E}"/>
              </a:ext>
            </a:extLst>
          </p:cNvPr>
          <p:cNvSpPr/>
          <p:nvPr/>
        </p:nvSpPr>
        <p:spPr>
          <a:xfrm>
            <a:off x="-14399" y="1406702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Bitkileri Sulamak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9" name="Ok: Sol 8">
            <a:extLst>
              <a:ext uri="{FF2B5EF4-FFF2-40B4-BE49-F238E27FC236}">
                <a16:creationId xmlns:a16="http://schemas.microsoft.com/office/drawing/2014/main" id="{A9538BC4-70E2-48D3-9385-FB69BD9ED8C3}"/>
              </a:ext>
            </a:extLst>
          </p:cNvPr>
          <p:cNvSpPr/>
          <p:nvPr/>
        </p:nvSpPr>
        <p:spPr>
          <a:xfrm>
            <a:off x="25122" y="5135719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Market alışverişi yapmak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0" name="Ok: Sol 9">
            <a:extLst>
              <a:ext uri="{FF2B5EF4-FFF2-40B4-BE49-F238E27FC236}">
                <a16:creationId xmlns:a16="http://schemas.microsoft.com/office/drawing/2014/main" id="{3A415394-F8B3-404B-8DFC-1A65E0FA3B49}"/>
              </a:ext>
            </a:extLst>
          </p:cNvPr>
          <p:cNvSpPr/>
          <p:nvPr/>
        </p:nvSpPr>
        <p:spPr>
          <a:xfrm>
            <a:off x="22385" y="2355806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Çimleri Biçmek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1" name="Ok: Sol 10">
            <a:extLst>
              <a:ext uri="{FF2B5EF4-FFF2-40B4-BE49-F238E27FC236}">
                <a16:creationId xmlns:a16="http://schemas.microsoft.com/office/drawing/2014/main" id="{4C5E9D53-BB84-4325-9B3B-27F30A9866CD}"/>
              </a:ext>
            </a:extLst>
          </p:cNvPr>
          <p:cNvSpPr/>
          <p:nvPr/>
        </p:nvSpPr>
        <p:spPr>
          <a:xfrm>
            <a:off x="22385" y="4207354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Araba yıkamak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6B578D1A-2901-459D-BC09-39A08D1E1CEA}"/>
              </a:ext>
            </a:extLst>
          </p:cNvPr>
          <p:cNvSpPr/>
          <p:nvPr/>
        </p:nvSpPr>
        <p:spPr>
          <a:xfrm>
            <a:off x="354135" y="1932198"/>
            <a:ext cx="4464147" cy="809813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Mow the lawn / grass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DFE7B6D7-331C-4B02-9214-ED09E3EED9F7}"/>
              </a:ext>
            </a:extLst>
          </p:cNvPr>
          <p:cNvSpPr/>
          <p:nvPr/>
        </p:nvSpPr>
        <p:spPr>
          <a:xfrm>
            <a:off x="388114" y="2829984"/>
            <a:ext cx="4464147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Take care of the dog = walk the dog</a:t>
            </a:r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392114AE-8850-4A0D-89BA-41E96EB43E14}"/>
              </a:ext>
            </a:extLst>
          </p:cNvPr>
          <p:cNvSpPr/>
          <p:nvPr/>
        </p:nvSpPr>
        <p:spPr>
          <a:xfrm>
            <a:off x="405436" y="4730812"/>
            <a:ext cx="4464147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Do the grocery shopping</a:t>
            </a:r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83767760-AEBB-41A1-BD18-E032C8E8575F}"/>
              </a:ext>
            </a:extLst>
          </p:cNvPr>
          <p:cNvSpPr/>
          <p:nvPr/>
        </p:nvSpPr>
        <p:spPr>
          <a:xfrm>
            <a:off x="405436" y="3802447"/>
            <a:ext cx="4464147" cy="809813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Wash the car</a:t>
            </a:r>
          </a:p>
        </p:txBody>
      </p:sp>
      <p:sp>
        <p:nvSpPr>
          <p:cNvPr id="16" name="Ok: Sol 15">
            <a:extLst>
              <a:ext uri="{FF2B5EF4-FFF2-40B4-BE49-F238E27FC236}">
                <a16:creationId xmlns:a16="http://schemas.microsoft.com/office/drawing/2014/main" id="{8E5F713F-4B59-4618-B287-5941C7834D28}"/>
              </a:ext>
            </a:extLst>
          </p:cNvPr>
          <p:cNvSpPr/>
          <p:nvPr/>
        </p:nvSpPr>
        <p:spPr>
          <a:xfrm>
            <a:off x="25122" y="6088278"/>
            <a:ext cx="4464147" cy="716221"/>
          </a:xfrm>
          <a:prstGeom prst="leftArrow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Yaprakları süpürmek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FD1E6769-75D6-4660-9A38-0BF95222E8EC}"/>
              </a:ext>
            </a:extLst>
          </p:cNvPr>
          <p:cNvSpPr/>
          <p:nvPr/>
        </p:nvSpPr>
        <p:spPr>
          <a:xfrm>
            <a:off x="405436" y="5683371"/>
            <a:ext cx="4464147" cy="80981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Sweep the leaves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808658F2-642D-4846-A485-FB00CADEE803}"/>
              </a:ext>
            </a:extLst>
          </p:cNvPr>
          <p:cNvSpPr/>
          <p:nvPr/>
        </p:nvSpPr>
        <p:spPr>
          <a:xfrm>
            <a:off x="4884168" y="151627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Akış Çizelgesi: Öteki İşlem 18">
            <a:extLst>
              <a:ext uri="{FF2B5EF4-FFF2-40B4-BE49-F238E27FC236}">
                <a16:creationId xmlns:a16="http://schemas.microsoft.com/office/drawing/2014/main" id="{42FE9E04-5BC5-4C54-8991-BA3347C55216}"/>
              </a:ext>
            </a:extLst>
          </p:cNvPr>
          <p:cNvSpPr/>
          <p:nvPr/>
        </p:nvSpPr>
        <p:spPr>
          <a:xfrm>
            <a:off x="5118308" y="4212838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Water the plant</a:t>
            </a:r>
            <a:r>
              <a:rPr lang="tr-TR" b="1" dirty="0"/>
              <a:t>s</a:t>
            </a:r>
            <a:endParaRPr lang="en-US" b="1" dirty="0"/>
          </a:p>
        </p:txBody>
      </p:sp>
      <p:sp>
        <p:nvSpPr>
          <p:cNvPr id="20" name="Akış Çizelgesi: Öteki İşlem 19">
            <a:extLst>
              <a:ext uri="{FF2B5EF4-FFF2-40B4-BE49-F238E27FC236}">
                <a16:creationId xmlns:a16="http://schemas.microsoft.com/office/drawing/2014/main" id="{EB56EDA0-784B-4932-A967-8AEE1D243503}"/>
              </a:ext>
            </a:extLst>
          </p:cNvPr>
          <p:cNvSpPr/>
          <p:nvPr/>
        </p:nvSpPr>
        <p:spPr>
          <a:xfrm>
            <a:off x="5100443" y="4935730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Bitkileri Sulamak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4E0E6015-34C2-418F-9DAA-8FC0CE3F4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251" y="2019810"/>
            <a:ext cx="2435315" cy="1713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Dikdörtgen 21">
            <a:extLst>
              <a:ext uri="{FF2B5EF4-FFF2-40B4-BE49-F238E27FC236}">
                <a16:creationId xmlns:a16="http://schemas.microsoft.com/office/drawing/2014/main" id="{9BFDEB60-7555-4A7F-AB4D-728D84D65F3D}"/>
              </a:ext>
            </a:extLst>
          </p:cNvPr>
          <p:cNvSpPr/>
          <p:nvPr/>
        </p:nvSpPr>
        <p:spPr>
          <a:xfrm>
            <a:off x="8568993" y="152635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Akış Çizelgesi: Öteki İşlem 22">
            <a:extLst>
              <a:ext uri="{FF2B5EF4-FFF2-40B4-BE49-F238E27FC236}">
                <a16:creationId xmlns:a16="http://schemas.microsoft.com/office/drawing/2014/main" id="{6D5B8F37-BC62-4313-85C4-DF8673963216}"/>
              </a:ext>
            </a:extLst>
          </p:cNvPr>
          <p:cNvSpPr/>
          <p:nvPr/>
        </p:nvSpPr>
        <p:spPr>
          <a:xfrm>
            <a:off x="8785268" y="4129670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Mow the lawn / grass</a:t>
            </a:r>
          </a:p>
        </p:txBody>
      </p:sp>
      <p:sp>
        <p:nvSpPr>
          <p:cNvPr id="24" name="Akış Çizelgesi: Öteki İşlem 23">
            <a:extLst>
              <a:ext uri="{FF2B5EF4-FFF2-40B4-BE49-F238E27FC236}">
                <a16:creationId xmlns:a16="http://schemas.microsoft.com/office/drawing/2014/main" id="{22F3A3F3-385E-426B-BA82-474C14750AAC}"/>
              </a:ext>
            </a:extLst>
          </p:cNvPr>
          <p:cNvSpPr/>
          <p:nvPr/>
        </p:nvSpPr>
        <p:spPr>
          <a:xfrm>
            <a:off x="8767402" y="4852562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Çimleri Biçmek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25" name="Resim 24">
            <a:extLst>
              <a:ext uri="{FF2B5EF4-FFF2-40B4-BE49-F238E27FC236}">
                <a16:creationId xmlns:a16="http://schemas.microsoft.com/office/drawing/2014/main" id="{2994795E-2804-413A-9192-7C36562B5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802" y="1790559"/>
            <a:ext cx="2953110" cy="1968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Dikdörtgen 25">
            <a:extLst>
              <a:ext uri="{FF2B5EF4-FFF2-40B4-BE49-F238E27FC236}">
                <a16:creationId xmlns:a16="http://schemas.microsoft.com/office/drawing/2014/main" id="{A5C61312-6DFF-4ABD-9BAC-03020E7DD0E8}"/>
              </a:ext>
            </a:extLst>
          </p:cNvPr>
          <p:cNvSpPr/>
          <p:nvPr/>
        </p:nvSpPr>
        <p:spPr>
          <a:xfrm>
            <a:off x="4872893" y="1515318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Akış Çizelgesi: Öteki İşlem 26">
            <a:extLst>
              <a:ext uri="{FF2B5EF4-FFF2-40B4-BE49-F238E27FC236}">
                <a16:creationId xmlns:a16="http://schemas.microsoft.com/office/drawing/2014/main" id="{09767616-E9D5-4CB7-96E5-102B68D10CD7}"/>
              </a:ext>
            </a:extLst>
          </p:cNvPr>
          <p:cNvSpPr/>
          <p:nvPr/>
        </p:nvSpPr>
        <p:spPr>
          <a:xfrm>
            <a:off x="5076945" y="4147085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Take care of the dog = walk the dog</a:t>
            </a:r>
          </a:p>
        </p:txBody>
      </p:sp>
      <p:sp>
        <p:nvSpPr>
          <p:cNvPr id="28" name="Akış Çizelgesi: Öteki İşlem 27">
            <a:extLst>
              <a:ext uri="{FF2B5EF4-FFF2-40B4-BE49-F238E27FC236}">
                <a16:creationId xmlns:a16="http://schemas.microsoft.com/office/drawing/2014/main" id="{49436730-694E-4498-B5E4-A000C3CCA098}"/>
              </a:ext>
            </a:extLst>
          </p:cNvPr>
          <p:cNvSpPr/>
          <p:nvPr/>
        </p:nvSpPr>
        <p:spPr>
          <a:xfrm>
            <a:off x="5059079" y="4869977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Köpekle İlgilenmek = Köpeği Yürüyüşe çıkarmak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29" name="Resim 28">
            <a:extLst>
              <a:ext uri="{FF2B5EF4-FFF2-40B4-BE49-F238E27FC236}">
                <a16:creationId xmlns:a16="http://schemas.microsoft.com/office/drawing/2014/main" id="{03F966B1-91B3-46C9-9985-36D6DB5E2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898" y="1741559"/>
            <a:ext cx="2609204" cy="2176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Dikdörtgen 29">
            <a:extLst>
              <a:ext uri="{FF2B5EF4-FFF2-40B4-BE49-F238E27FC236}">
                <a16:creationId xmlns:a16="http://schemas.microsoft.com/office/drawing/2014/main" id="{8F4D5B74-DA32-4F21-9EEA-ADA099562012}"/>
              </a:ext>
            </a:extLst>
          </p:cNvPr>
          <p:cNvSpPr/>
          <p:nvPr/>
        </p:nvSpPr>
        <p:spPr>
          <a:xfrm>
            <a:off x="8544169" y="1536138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Akış Çizelgesi: Öteki İşlem 30">
            <a:extLst>
              <a:ext uri="{FF2B5EF4-FFF2-40B4-BE49-F238E27FC236}">
                <a16:creationId xmlns:a16="http://schemas.microsoft.com/office/drawing/2014/main" id="{AE6B1DFD-8849-41BE-8317-C80A1EB07174}"/>
              </a:ext>
            </a:extLst>
          </p:cNvPr>
          <p:cNvSpPr/>
          <p:nvPr/>
        </p:nvSpPr>
        <p:spPr>
          <a:xfrm>
            <a:off x="8778309" y="4232697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Wash the car</a:t>
            </a:r>
          </a:p>
        </p:txBody>
      </p:sp>
      <p:sp>
        <p:nvSpPr>
          <p:cNvPr id="32" name="Akış Çizelgesi: Öteki İşlem 31">
            <a:extLst>
              <a:ext uri="{FF2B5EF4-FFF2-40B4-BE49-F238E27FC236}">
                <a16:creationId xmlns:a16="http://schemas.microsoft.com/office/drawing/2014/main" id="{448E786D-4D0D-4020-9344-E1ACD514F3E0}"/>
              </a:ext>
            </a:extLst>
          </p:cNvPr>
          <p:cNvSpPr/>
          <p:nvPr/>
        </p:nvSpPr>
        <p:spPr>
          <a:xfrm>
            <a:off x="8760444" y="4955589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Araba yıkamak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3" name="Resim 32">
            <a:extLst>
              <a:ext uri="{FF2B5EF4-FFF2-40B4-BE49-F238E27FC236}">
                <a16:creationId xmlns:a16="http://schemas.microsoft.com/office/drawing/2014/main" id="{E3937D53-5ED7-44C2-8DA9-1D8B4C29B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985" y="2054739"/>
            <a:ext cx="2887579" cy="1624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Dikdörtgen 33">
            <a:extLst>
              <a:ext uri="{FF2B5EF4-FFF2-40B4-BE49-F238E27FC236}">
                <a16:creationId xmlns:a16="http://schemas.microsoft.com/office/drawing/2014/main" id="{357BB959-500C-4C9A-AC5C-D4F315768998}"/>
              </a:ext>
            </a:extLst>
          </p:cNvPr>
          <p:cNvSpPr/>
          <p:nvPr/>
        </p:nvSpPr>
        <p:spPr>
          <a:xfrm>
            <a:off x="4872893" y="1522298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Akış Çizelgesi: Öteki İşlem 34">
            <a:extLst>
              <a:ext uri="{FF2B5EF4-FFF2-40B4-BE49-F238E27FC236}">
                <a16:creationId xmlns:a16="http://schemas.microsoft.com/office/drawing/2014/main" id="{0613B810-0126-480B-919F-61337DBA7525}"/>
              </a:ext>
            </a:extLst>
          </p:cNvPr>
          <p:cNvSpPr/>
          <p:nvPr/>
        </p:nvSpPr>
        <p:spPr>
          <a:xfrm>
            <a:off x="5089168" y="4125612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Do the grocery shopping</a:t>
            </a:r>
          </a:p>
        </p:txBody>
      </p:sp>
      <p:sp>
        <p:nvSpPr>
          <p:cNvPr id="36" name="Akış Çizelgesi: Öteki İşlem 35">
            <a:extLst>
              <a:ext uri="{FF2B5EF4-FFF2-40B4-BE49-F238E27FC236}">
                <a16:creationId xmlns:a16="http://schemas.microsoft.com/office/drawing/2014/main" id="{62CA5703-6800-48DE-BDBE-F0576CC21457}"/>
              </a:ext>
            </a:extLst>
          </p:cNvPr>
          <p:cNvSpPr/>
          <p:nvPr/>
        </p:nvSpPr>
        <p:spPr>
          <a:xfrm>
            <a:off x="5071302" y="4848504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Market alışverişi yapmak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7" name="Resim 36">
            <a:extLst>
              <a:ext uri="{FF2B5EF4-FFF2-40B4-BE49-F238E27FC236}">
                <a16:creationId xmlns:a16="http://schemas.microsoft.com/office/drawing/2014/main" id="{8EAB955F-F926-45D1-9127-B49E799AF1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587" y="1864457"/>
            <a:ext cx="2384524" cy="1755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8" name="Dikdörtgen 37">
            <a:extLst>
              <a:ext uri="{FF2B5EF4-FFF2-40B4-BE49-F238E27FC236}">
                <a16:creationId xmlns:a16="http://schemas.microsoft.com/office/drawing/2014/main" id="{A4355EE4-1068-4CCE-AD84-FDA82A371B0B}"/>
              </a:ext>
            </a:extLst>
          </p:cNvPr>
          <p:cNvSpPr/>
          <p:nvPr/>
        </p:nvSpPr>
        <p:spPr>
          <a:xfrm>
            <a:off x="8561735" y="1525010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Akış Çizelgesi: Öteki İşlem 38">
            <a:extLst>
              <a:ext uri="{FF2B5EF4-FFF2-40B4-BE49-F238E27FC236}">
                <a16:creationId xmlns:a16="http://schemas.microsoft.com/office/drawing/2014/main" id="{B3740B08-2D61-4A0B-86A7-CC69A10FDAFD}"/>
              </a:ext>
            </a:extLst>
          </p:cNvPr>
          <p:cNvSpPr/>
          <p:nvPr/>
        </p:nvSpPr>
        <p:spPr>
          <a:xfrm>
            <a:off x="8765787" y="4156777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Sweep the leaves</a:t>
            </a:r>
          </a:p>
        </p:txBody>
      </p:sp>
      <p:sp>
        <p:nvSpPr>
          <p:cNvPr id="40" name="Akış Çizelgesi: Öteki İşlem 39">
            <a:extLst>
              <a:ext uri="{FF2B5EF4-FFF2-40B4-BE49-F238E27FC236}">
                <a16:creationId xmlns:a16="http://schemas.microsoft.com/office/drawing/2014/main" id="{E3949822-FE00-440D-9709-585BE3743BF9}"/>
              </a:ext>
            </a:extLst>
          </p:cNvPr>
          <p:cNvSpPr/>
          <p:nvPr/>
        </p:nvSpPr>
        <p:spPr>
          <a:xfrm>
            <a:off x="8747921" y="4879669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Yaprakları süpürmek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41" name="Resim 40">
            <a:extLst>
              <a:ext uri="{FF2B5EF4-FFF2-40B4-BE49-F238E27FC236}">
                <a16:creationId xmlns:a16="http://schemas.microsoft.com/office/drawing/2014/main" id="{0B1B7532-A2A2-4C84-A8DE-9FDCC888E9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399" y="1871814"/>
            <a:ext cx="2501885" cy="1876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Dikdörtgen 41">
            <a:extLst>
              <a:ext uri="{FF2B5EF4-FFF2-40B4-BE49-F238E27FC236}">
                <a16:creationId xmlns:a16="http://schemas.microsoft.com/office/drawing/2014/main" id="{C2694632-1D51-4391-A3A7-F6F51F6CB85F}"/>
              </a:ext>
            </a:extLst>
          </p:cNvPr>
          <p:cNvSpPr/>
          <p:nvPr/>
        </p:nvSpPr>
        <p:spPr>
          <a:xfrm>
            <a:off x="4887958" y="152402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Dikdörtgen 42">
            <a:extLst>
              <a:ext uri="{FF2B5EF4-FFF2-40B4-BE49-F238E27FC236}">
                <a16:creationId xmlns:a16="http://schemas.microsoft.com/office/drawing/2014/main" id="{4A2C376C-26A3-4401-ACA6-6445CDEC0BD7}"/>
              </a:ext>
            </a:extLst>
          </p:cNvPr>
          <p:cNvSpPr/>
          <p:nvPr/>
        </p:nvSpPr>
        <p:spPr>
          <a:xfrm>
            <a:off x="8551403" y="1505963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407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2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B4AFFC6-BDD9-4547-8EBD-407A446AF612}"/>
              </a:ext>
            </a:extLst>
          </p:cNvPr>
          <p:cNvSpPr txBox="1"/>
          <p:nvPr/>
        </p:nvSpPr>
        <p:spPr>
          <a:xfrm>
            <a:off x="2814917" y="1470212"/>
            <a:ext cx="656216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500" b="1" dirty="0">
                <a:solidFill>
                  <a:schemeClr val="bg1"/>
                </a:solidFill>
              </a:rPr>
              <a:t>CHORES</a:t>
            </a:r>
          </a:p>
          <a:p>
            <a:pPr algn="ctr"/>
            <a:r>
              <a:rPr lang="tr-TR" sz="11500" b="1" dirty="0">
                <a:solidFill>
                  <a:schemeClr val="bg1"/>
                </a:solidFill>
              </a:rPr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829135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DF12359-006A-4B6A-B0FC-811D35EFE7D5}"/>
              </a:ext>
            </a:extLst>
          </p:cNvPr>
          <p:cNvSpPr/>
          <p:nvPr/>
        </p:nvSpPr>
        <p:spPr>
          <a:xfrm>
            <a:off x="663622" y="109748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A35C58E-11BA-4D8B-96AF-5FE8C57C6182}"/>
              </a:ext>
            </a:extLst>
          </p:cNvPr>
          <p:cNvSpPr/>
          <p:nvPr/>
        </p:nvSpPr>
        <p:spPr>
          <a:xfrm>
            <a:off x="4477110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8F7AC43-8710-4048-9EC4-A0D57E8B8B77}"/>
              </a:ext>
            </a:extLst>
          </p:cNvPr>
          <p:cNvSpPr/>
          <p:nvPr/>
        </p:nvSpPr>
        <p:spPr>
          <a:xfrm>
            <a:off x="8272732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kış Çizelgesi: Öteki İşlem 9">
            <a:extLst>
              <a:ext uri="{FF2B5EF4-FFF2-40B4-BE49-F238E27FC236}">
                <a16:creationId xmlns:a16="http://schemas.microsoft.com/office/drawing/2014/main" id="{E9DD09D3-4E4D-462F-835B-016EB354F1DD}"/>
              </a:ext>
            </a:extLst>
          </p:cNvPr>
          <p:cNvSpPr/>
          <p:nvPr/>
        </p:nvSpPr>
        <p:spPr>
          <a:xfrm>
            <a:off x="915629" y="3303830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Do the laundry</a:t>
            </a:r>
          </a:p>
        </p:txBody>
      </p:sp>
      <p:sp>
        <p:nvSpPr>
          <p:cNvPr id="11" name="Akış Çizelgesi: Öteki İşlem 10">
            <a:extLst>
              <a:ext uri="{FF2B5EF4-FFF2-40B4-BE49-F238E27FC236}">
                <a16:creationId xmlns:a16="http://schemas.microsoft.com/office/drawing/2014/main" id="{A17F5A43-D01F-4ACC-B2E2-5B0CF2F8B6BF}"/>
              </a:ext>
            </a:extLst>
          </p:cNvPr>
          <p:cNvSpPr/>
          <p:nvPr/>
        </p:nvSpPr>
        <p:spPr>
          <a:xfrm>
            <a:off x="915628" y="3947596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W</a:t>
            </a:r>
            <a:r>
              <a:rPr lang="en-US" b="1" dirty="0"/>
              <a:t>ash the clothes</a:t>
            </a:r>
          </a:p>
        </p:txBody>
      </p:sp>
      <p:sp>
        <p:nvSpPr>
          <p:cNvPr id="12" name="Akış Çizelgesi: Öteki İşlem 11">
            <a:extLst>
              <a:ext uri="{FF2B5EF4-FFF2-40B4-BE49-F238E27FC236}">
                <a16:creationId xmlns:a16="http://schemas.microsoft.com/office/drawing/2014/main" id="{E5B4E5D7-A6F3-4379-B425-A5033CFDFBA3}"/>
              </a:ext>
            </a:extLst>
          </p:cNvPr>
          <p:cNvSpPr/>
          <p:nvPr/>
        </p:nvSpPr>
        <p:spPr>
          <a:xfrm>
            <a:off x="897763" y="4670488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Çamaşırları Yıkamak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ADB17B82-53A1-4F20-847F-6C1C59DF9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73" y="1462536"/>
            <a:ext cx="3026643" cy="1605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Akış Çizelgesi: Öteki İşlem 14">
            <a:extLst>
              <a:ext uri="{FF2B5EF4-FFF2-40B4-BE49-F238E27FC236}">
                <a16:creationId xmlns:a16="http://schemas.microsoft.com/office/drawing/2014/main" id="{12DB8F7A-1B44-4474-95ED-6C5407CF9290}"/>
              </a:ext>
            </a:extLst>
          </p:cNvPr>
          <p:cNvSpPr/>
          <p:nvPr/>
        </p:nvSpPr>
        <p:spPr>
          <a:xfrm>
            <a:off x="4693385" y="374631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Take care of brother/sister</a:t>
            </a:r>
          </a:p>
        </p:txBody>
      </p:sp>
      <p:sp>
        <p:nvSpPr>
          <p:cNvPr id="16" name="Akış Çizelgesi: Öteki İşlem 15">
            <a:extLst>
              <a:ext uri="{FF2B5EF4-FFF2-40B4-BE49-F238E27FC236}">
                <a16:creationId xmlns:a16="http://schemas.microsoft.com/office/drawing/2014/main" id="{89AFF90C-5D4D-4E3E-826B-1FB7C3526EF9}"/>
              </a:ext>
            </a:extLst>
          </p:cNvPr>
          <p:cNvSpPr/>
          <p:nvPr/>
        </p:nvSpPr>
        <p:spPr>
          <a:xfrm>
            <a:off x="4675519" y="446920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Kardeşiyle ilgilenmek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B705B186-FD24-4D01-A7E2-E3A03EC13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996" y="1434083"/>
            <a:ext cx="2523842" cy="2021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Akış Çizelgesi: Öteki İşlem 18">
            <a:extLst>
              <a:ext uri="{FF2B5EF4-FFF2-40B4-BE49-F238E27FC236}">
                <a16:creationId xmlns:a16="http://schemas.microsoft.com/office/drawing/2014/main" id="{A14969CE-A6F8-4A6F-B277-D2B8375FEC4D}"/>
              </a:ext>
            </a:extLst>
          </p:cNvPr>
          <p:cNvSpPr/>
          <p:nvPr/>
        </p:nvSpPr>
        <p:spPr>
          <a:xfrm>
            <a:off x="8476784" y="3774766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Take out the garbage</a:t>
            </a:r>
          </a:p>
        </p:txBody>
      </p:sp>
      <p:sp>
        <p:nvSpPr>
          <p:cNvPr id="20" name="Akış Çizelgesi: Öteki İşlem 19">
            <a:extLst>
              <a:ext uri="{FF2B5EF4-FFF2-40B4-BE49-F238E27FC236}">
                <a16:creationId xmlns:a16="http://schemas.microsoft.com/office/drawing/2014/main" id="{AAB3BC13-7A40-4063-BC23-3F32353D4068}"/>
              </a:ext>
            </a:extLst>
          </p:cNvPr>
          <p:cNvSpPr/>
          <p:nvPr/>
        </p:nvSpPr>
        <p:spPr>
          <a:xfrm>
            <a:off x="8458918" y="4497658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Çöpü çıkarmak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3" name="Resim 22">
            <a:extLst>
              <a:ext uri="{FF2B5EF4-FFF2-40B4-BE49-F238E27FC236}">
                <a16:creationId xmlns:a16="http://schemas.microsoft.com/office/drawing/2014/main" id="{D93E630B-6AF8-4664-8E8E-4A0B2547D0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6"/>
          <a:stretch/>
        </p:blipFill>
        <p:spPr>
          <a:xfrm>
            <a:off x="8508369" y="1580188"/>
            <a:ext cx="3125940" cy="1728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1AD3F8A0-1EE6-4ED4-B8A8-33CC69EE484C}"/>
              </a:ext>
            </a:extLst>
          </p:cNvPr>
          <p:cNvSpPr txBox="1"/>
          <p:nvPr/>
        </p:nvSpPr>
        <p:spPr>
          <a:xfrm>
            <a:off x="1207698" y="224287"/>
            <a:ext cx="706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Fill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blanks</a:t>
            </a:r>
            <a:r>
              <a:rPr lang="tr-TR" b="1" dirty="0"/>
              <a:t> </a:t>
            </a:r>
            <a:r>
              <a:rPr lang="tr-TR" b="1" dirty="0" err="1"/>
              <a:t>given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cards</a:t>
            </a:r>
            <a:r>
              <a:rPr lang="tr-TR" b="1" dirty="0"/>
              <a:t>.</a:t>
            </a:r>
          </a:p>
          <a:p>
            <a:r>
              <a:rPr lang="tr-TR" b="1" dirty="0"/>
              <a:t>(Kartlarda verilen boşlukları doldurunuz.)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7559DC9-AB87-41AF-B85A-C73717C1B617}"/>
              </a:ext>
            </a:extLst>
          </p:cNvPr>
          <p:cNvSpPr/>
          <p:nvPr/>
        </p:nvSpPr>
        <p:spPr>
          <a:xfrm>
            <a:off x="932986" y="1420311"/>
            <a:ext cx="3111574" cy="1656651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BB4D1202-0CAB-4730-B1E1-885A6D0B3297}"/>
              </a:ext>
            </a:extLst>
          </p:cNvPr>
          <p:cNvSpPr/>
          <p:nvPr/>
        </p:nvSpPr>
        <p:spPr>
          <a:xfrm>
            <a:off x="897763" y="4670488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D7E577DC-684D-4FF3-A447-D786A1722AC8}"/>
              </a:ext>
            </a:extLst>
          </p:cNvPr>
          <p:cNvSpPr/>
          <p:nvPr/>
        </p:nvSpPr>
        <p:spPr>
          <a:xfrm>
            <a:off x="4710997" y="3685086"/>
            <a:ext cx="3111574" cy="661513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79F2D4E1-26ED-4D6C-98E4-BA39E138858B}"/>
              </a:ext>
            </a:extLst>
          </p:cNvPr>
          <p:cNvSpPr/>
          <p:nvPr/>
        </p:nvSpPr>
        <p:spPr>
          <a:xfrm>
            <a:off x="8515552" y="1545269"/>
            <a:ext cx="3111574" cy="1758561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D867980D-48E5-4927-B575-A5B86780CB42}"/>
              </a:ext>
            </a:extLst>
          </p:cNvPr>
          <p:cNvSpPr/>
          <p:nvPr/>
        </p:nvSpPr>
        <p:spPr>
          <a:xfrm>
            <a:off x="8458918" y="4497659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0577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25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DF12359-006A-4B6A-B0FC-811D35EFE7D5}"/>
              </a:ext>
            </a:extLst>
          </p:cNvPr>
          <p:cNvSpPr/>
          <p:nvPr/>
        </p:nvSpPr>
        <p:spPr>
          <a:xfrm>
            <a:off x="1779919" y="1142998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8F7AC43-8710-4048-9EC4-A0D57E8B8B77}"/>
              </a:ext>
            </a:extLst>
          </p:cNvPr>
          <p:cNvSpPr/>
          <p:nvPr/>
        </p:nvSpPr>
        <p:spPr>
          <a:xfrm>
            <a:off x="6814868" y="1142998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kış Çizelgesi: Öteki İşlem 4">
            <a:extLst>
              <a:ext uri="{FF2B5EF4-FFF2-40B4-BE49-F238E27FC236}">
                <a16:creationId xmlns:a16="http://schemas.microsoft.com/office/drawing/2014/main" id="{F48CCE9C-6758-48AB-A5F5-2C1E88DEE093}"/>
              </a:ext>
            </a:extLst>
          </p:cNvPr>
          <p:cNvSpPr/>
          <p:nvPr/>
        </p:nvSpPr>
        <p:spPr>
          <a:xfrm>
            <a:off x="2070955" y="3823951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Make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bed</a:t>
            </a:r>
            <a:endParaRPr lang="en-US" b="1" dirty="0"/>
          </a:p>
        </p:txBody>
      </p:sp>
      <p:sp>
        <p:nvSpPr>
          <p:cNvPr id="6" name="Akış Çizelgesi: Öteki İşlem 5">
            <a:extLst>
              <a:ext uri="{FF2B5EF4-FFF2-40B4-BE49-F238E27FC236}">
                <a16:creationId xmlns:a16="http://schemas.microsoft.com/office/drawing/2014/main" id="{61E6B380-5785-40BC-844F-7D08A87B7F0E}"/>
              </a:ext>
            </a:extLst>
          </p:cNvPr>
          <p:cNvSpPr/>
          <p:nvPr/>
        </p:nvSpPr>
        <p:spPr>
          <a:xfrm>
            <a:off x="2053089" y="4546843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Yatağı yapmak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47C9BA9-39CD-4185-ABCE-BE805D993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35" y="1522869"/>
            <a:ext cx="2880471" cy="1857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1B5875D6-DB7E-4916-BCB6-FAAB075DC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909" y="1522869"/>
            <a:ext cx="2931132" cy="1950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Akış Çizelgesi: Öteki İşlem 10">
            <a:extLst>
              <a:ext uri="{FF2B5EF4-FFF2-40B4-BE49-F238E27FC236}">
                <a16:creationId xmlns:a16="http://schemas.microsoft.com/office/drawing/2014/main" id="{EA252F4C-EBDF-4028-8DE9-72B8EE2FA9FE}"/>
              </a:ext>
            </a:extLst>
          </p:cNvPr>
          <p:cNvSpPr/>
          <p:nvPr/>
        </p:nvSpPr>
        <p:spPr>
          <a:xfrm>
            <a:off x="7009979" y="3813371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Do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ironing</a:t>
            </a:r>
            <a:endParaRPr lang="en-US" b="1" dirty="0"/>
          </a:p>
        </p:txBody>
      </p:sp>
      <p:sp>
        <p:nvSpPr>
          <p:cNvPr id="12" name="Akış Çizelgesi: Öteki İşlem 11">
            <a:extLst>
              <a:ext uri="{FF2B5EF4-FFF2-40B4-BE49-F238E27FC236}">
                <a16:creationId xmlns:a16="http://schemas.microsoft.com/office/drawing/2014/main" id="{E8D5F061-772E-40D1-8E33-E4409DE941F8}"/>
              </a:ext>
            </a:extLst>
          </p:cNvPr>
          <p:cNvSpPr/>
          <p:nvPr/>
        </p:nvSpPr>
        <p:spPr>
          <a:xfrm>
            <a:off x="6992113" y="4536263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Ütü yapmak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89C602F-FBFC-4867-9277-CCB1C58BEDBC}"/>
              </a:ext>
            </a:extLst>
          </p:cNvPr>
          <p:cNvSpPr txBox="1"/>
          <p:nvPr/>
        </p:nvSpPr>
        <p:spPr>
          <a:xfrm>
            <a:off x="1207698" y="224287"/>
            <a:ext cx="706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Fill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blanks</a:t>
            </a:r>
            <a:r>
              <a:rPr lang="tr-TR" b="1" dirty="0"/>
              <a:t> </a:t>
            </a:r>
            <a:r>
              <a:rPr lang="tr-TR" b="1" dirty="0" err="1"/>
              <a:t>given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cards</a:t>
            </a:r>
            <a:r>
              <a:rPr lang="tr-TR" b="1" dirty="0"/>
              <a:t>.</a:t>
            </a:r>
          </a:p>
          <a:p>
            <a:r>
              <a:rPr lang="tr-TR" b="1" dirty="0"/>
              <a:t>(Kartlarda verilen boşlukları doldurunuz.)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89EB0BA6-B883-419E-A3C8-428A252E1480}"/>
              </a:ext>
            </a:extLst>
          </p:cNvPr>
          <p:cNvSpPr/>
          <p:nvPr/>
        </p:nvSpPr>
        <p:spPr>
          <a:xfrm>
            <a:off x="7146311" y="1493411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1BE4EE5C-58CB-4376-BE80-ACC74DAF3B75}"/>
              </a:ext>
            </a:extLst>
          </p:cNvPr>
          <p:cNvSpPr/>
          <p:nvPr/>
        </p:nvSpPr>
        <p:spPr>
          <a:xfrm>
            <a:off x="7009979" y="4546843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86FE69EB-301F-4137-A5B6-F0F694969C14}"/>
              </a:ext>
            </a:extLst>
          </p:cNvPr>
          <p:cNvSpPr/>
          <p:nvPr/>
        </p:nvSpPr>
        <p:spPr>
          <a:xfrm>
            <a:off x="2088312" y="3653153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1367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DF12359-006A-4B6A-B0FC-811D35EFE7D5}"/>
              </a:ext>
            </a:extLst>
          </p:cNvPr>
          <p:cNvSpPr/>
          <p:nvPr/>
        </p:nvSpPr>
        <p:spPr>
          <a:xfrm>
            <a:off x="663622" y="109748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A35C58E-11BA-4D8B-96AF-5FE8C57C6182}"/>
              </a:ext>
            </a:extLst>
          </p:cNvPr>
          <p:cNvSpPr/>
          <p:nvPr/>
        </p:nvSpPr>
        <p:spPr>
          <a:xfrm>
            <a:off x="4477110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8F7AC43-8710-4048-9EC4-A0D57E8B8B77}"/>
              </a:ext>
            </a:extLst>
          </p:cNvPr>
          <p:cNvSpPr/>
          <p:nvPr/>
        </p:nvSpPr>
        <p:spPr>
          <a:xfrm>
            <a:off x="8272732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kış Çizelgesi: Öteki İşlem 9">
            <a:extLst>
              <a:ext uri="{FF2B5EF4-FFF2-40B4-BE49-F238E27FC236}">
                <a16:creationId xmlns:a16="http://schemas.microsoft.com/office/drawing/2014/main" id="{E9DD09D3-4E4D-462F-835B-016EB354F1DD}"/>
              </a:ext>
            </a:extLst>
          </p:cNvPr>
          <p:cNvSpPr/>
          <p:nvPr/>
        </p:nvSpPr>
        <p:spPr>
          <a:xfrm>
            <a:off x="897764" y="3505235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Do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washing</a:t>
            </a:r>
            <a:r>
              <a:rPr lang="tr-TR" b="1" dirty="0"/>
              <a:t> </a:t>
            </a:r>
            <a:r>
              <a:rPr lang="tr-TR" b="1" dirty="0" err="1"/>
              <a:t>up</a:t>
            </a:r>
            <a:endParaRPr lang="en-US" b="1" dirty="0"/>
          </a:p>
        </p:txBody>
      </p:sp>
      <p:sp>
        <p:nvSpPr>
          <p:cNvPr id="11" name="Akış Çizelgesi: Öteki İşlem 10">
            <a:extLst>
              <a:ext uri="{FF2B5EF4-FFF2-40B4-BE49-F238E27FC236}">
                <a16:creationId xmlns:a16="http://schemas.microsoft.com/office/drawing/2014/main" id="{A17F5A43-D01F-4ACC-B2E2-5B0CF2F8B6BF}"/>
              </a:ext>
            </a:extLst>
          </p:cNvPr>
          <p:cNvSpPr/>
          <p:nvPr/>
        </p:nvSpPr>
        <p:spPr>
          <a:xfrm>
            <a:off x="897763" y="4149001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Wash</a:t>
            </a:r>
            <a:r>
              <a:rPr lang="tr-TR" b="1" dirty="0"/>
              <a:t> </a:t>
            </a:r>
            <a:r>
              <a:rPr lang="tr-TR" b="1" dirty="0" err="1"/>
              <a:t>up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dishes</a:t>
            </a:r>
            <a:endParaRPr lang="en-US" b="1" dirty="0"/>
          </a:p>
        </p:txBody>
      </p:sp>
      <p:sp>
        <p:nvSpPr>
          <p:cNvPr id="12" name="Akış Çizelgesi: Öteki İşlem 11">
            <a:extLst>
              <a:ext uri="{FF2B5EF4-FFF2-40B4-BE49-F238E27FC236}">
                <a16:creationId xmlns:a16="http://schemas.microsoft.com/office/drawing/2014/main" id="{E5B4E5D7-A6F3-4379-B425-A5033CFDFBA3}"/>
              </a:ext>
            </a:extLst>
          </p:cNvPr>
          <p:cNvSpPr/>
          <p:nvPr/>
        </p:nvSpPr>
        <p:spPr>
          <a:xfrm>
            <a:off x="897763" y="4795656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Bulaşıkları Yıkamak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5" name="Akış Çizelgesi: Öteki İşlem 14">
            <a:extLst>
              <a:ext uri="{FF2B5EF4-FFF2-40B4-BE49-F238E27FC236}">
                <a16:creationId xmlns:a16="http://schemas.microsoft.com/office/drawing/2014/main" id="{12DB8F7A-1B44-4474-95ED-6C5407CF9290}"/>
              </a:ext>
            </a:extLst>
          </p:cNvPr>
          <p:cNvSpPr/>
          <p:nvPr/>
        </p:nvSpPr>
        <p:spPr>
          <a:xfrm>
            <a:off x="4693385" y="374631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Load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dishwasher</a:t>
            </a:r>
            <a:endParaRPr lang="en-US" b="1" dirty="0"/>
          </a:p>
        </p:txBody>
      </p:sp>
      <p:sp>
        <p:nvSpPr>
          <p:cNvPr id="16" name="Akış Çizelgesi: Öteki İşlem 15">
            <a:extLst>
              <a:ext uri="{FF2B5EF4-FFF2-40B4-BE49-F238E27FC236}">
                <a16:creationId xmlns:a16="http://schemas.microsoft.com/office/drawing/2014/main" id="{89AFF90C-5D4D-4E3E-826B-1FB7C3526EF9}"/>
              </a:ext>
            </a:extLst>
          </p:cNvPr>
          <p:cNvSpPr/>
          <p:nvPr/>
        </p:nvSpPr>
        <p:spPr>
          <a:xfrm>
            <a:off x="4675519" y="446920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Bulaşık makinesini doldurmak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9" name="Akış Çizelgesi: Öteki İşlem 18">
            <a:extLst>
              <a:ext uri="{FF2B5EF4-FFF2-40B4-BE49-F238E27FC236}">
                <a16:creationId xmlns:a16="http://schemas.microsoft.com/office/drawing/2014/main" id="{A14969CE-A6F8-4A6F-B277-D2B8375FEC4D}"/>
              </a:ext>
            </a:extLst>
          </p:cNvPr>
          <p:cNvSpPr/>
          <p:nvPr/>
        </p:nvSpPr>
        <p:spPr>
          <a:xfrm>
            <a:off x="8476784" y="3774766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Empty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dishwasher</a:t>
            </a:r>
            <a:endParaRPr lang="en-US" b="1" dirty="0"/>
          </a:p>
        </p:txBody>
      </p:sp>
      <p:sp>
        <p:nvSpPr>
          <p:cNvPr id="20" name="Akış Çizelgesi: Öteki İşlem 19">
            <a:extLst>
              <a:ext uri="{FF2B5EF4-FFF2-40B4-BE49-F238E27FC236}">
                <a16:creationId xmlns:a16="http://schemas.microsoft.com/office/drawing/2014/main" id="{AAB3BC13-7A40-4063-BC23-3F32353D4068}"/>
              </a:ext>
            </a:extLst>
          </p:cNvPr>
          <p:cNvSpPr/>
          <p:nvPr/>
        </p:nvSpPr>
        <p:spPr>
          <a:xfrm>
            <a:off x="8458918" y="4497658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Bulaşık makinesini boşaltmak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67143A0-C3CC-46D7-9D7A-DE993FC01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60" y="1371448"/>
            <a:ext cx="2789738" cy="1859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EC38547F-E9E3-4EC5-A818-AE31643ED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547" y="1509792"/>
            <a:ext cx="2702788" cy="1801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77C05199-C0B1-4798-9063-68F36D5D4E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883" y="1548797"/>
            <a:ext cx="2963832" cy="1975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Metin kutusu 17">
            <a:extLst>
              <a:ext uri="{FF2B5EF4-FFF2-40B4-BE49-F238E27FC236}">
                <a16:creationId xmlns:a16="http://schemas.microsoft.com/office/drawing/2014/main" id="{BADC28E0-8333-4259-9C85-6D39AFF4B0BE}"/>
              </a:ext>
            </a:extLst>
          </p:cNvPr>
          <p:cNvSpPr txBox="1"/>
          <p:nvPr/>
        </p:nvSpPr>
        <p:spPr>
          <a:xfrm>
            <a:off x="1207698" y="224287"/>
            <a:ext cx="706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Fill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blanks</a:t>
            </a:r>
            <a:r>
              <a:rPr lang="tr-TR" b="1" dirty="0"/>
              <a:t> </a:t>
            </a:r>
            <a:r>
              <a:rPr lang="tr-TR" b="1" dirty="0" err="1"/>
              <a:t>given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cards</a:t>
            </a:r>
            <a:r>
              <a:rPr lang="tr-TR" b="1" dirty="0"/>
              <a:t>.</a:t>
            </a:r>
          </a:p>
          <a:p>
            <a:r>
              <a:rPr lang="tr-TR" b="1" dirty="0"/>
              <a:t>(Kartlarda verilen boşlukları doldurunuz.)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4D928F9A-B2C5-4AE5-88FB-5907B1C258E2}"/>
              </a:ext>
            </a:extLst>
          </p:cNvPr>
          <p:cNvSpPr/>
          <p:nvPr/>
        </p:nvSpPr>
        <p:spPr>
          <a:xfrm>
            <a:off x="975558" y="1311320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03895433-AFF7-4152-A2EA-0703737D4987}"/>
              </a:ext>
            </a:extLst>
          </p:cNvPr>
          <p:cNvSpPr/>
          <p:nvPr/>
        </p:nvSpPr>
        <p:spPr>
          <a:xfrm>
            <a:off x="897763" y="4795657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9FF119FF-4BE9-419D-BAC9-CC07D9896737}"/>
              </a:ext>
            </a:extLst>
          </p:cNvPr>
          <p:cNvSpPr/>
          <p:nvPr/>
        </p:nvSpPr>
        <p:spPr>
          <a:xfrm>
            <a:off x="4719930" y="3573587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9DDA783B-6AC6-4091-9E10-DE7449A3523F}"/>
              </a:ext>
            </a:extLst>
          </p:cNvPr>
          <p:cNvSpPr/>
          <p:nvPr/>
        </p:nvSpPr>
        <p:spPr>
          <a:xfrm>
            <a:off x="8485463" y="3673969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1594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DF12359-006A-4B6A-B0FC-811D35EFE7D5}"/>
              </a:ext>
            </a:extLst>
          </p:cNvPr>
          <p:cNvSpPr/>
          <p:nvPr/>
        </p:nvSpPr>
        <p:spPr>
          <a:xfrm>
            <a:off x="663622" y="109748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A35C58E-11BA-4D8B-96AF-5FE8C57C6182}"/>
              </a:ext>
            </a:extLst>
          </p:cNvPr>
          <p:cNvSpPr/>
          <p:nvPr/>
        </p:nvSpPr>
        <p:spPr>
          <a:xfrm>
            <a:off x="4477110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8F7AC43-8710-4048-9EC4-A0D57E8B8B77}"/>
              </a:ext>
            </a:extLst>
          </p:cNvPr>
          <p:cNvSpPr/>
          <p:nvPr/>
        </p:nvSpPr>
        <p:spPr>
          <a:xfrm>
            <a:off x="8272732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kış Çizelgesi: Öteki İşlem 10">
            <a:extLst>
              <a:ext uri="{FF2B5EF4-FFF2-40B4-BE49-F238E27FC236}">
                <a16:creationId xmlns:a16="http://schemas.microsoft.com/office/drawing/2014/main" id="{A17F5A43-D01F-4ACC-B2E2-5B0CF2F8B6BF}"/>
              </a:ext>
            </a:extLst>
          </p:cNvPr>
          <p:cNvSpPr/>
          <p:nvPr/>
        </p:nvSpPr>
        <p:spPr>
          <a:xfrm>
            <a:off x="897762" y="3794045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Dry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dishes</a:t>
            </a:r>
            <a:endParaRPr lang="en-US" b="1" dirty="0"/>
          </a:p>
        </p:txBody>
      </p:sp>
      <p:sp>
        <p:nvSpPr>
          <p:cNvPr id="12" name="Akış Çizelgesi: Öteki İşlem 11">
            <a:extLst>
              <a:ext uri="{FF2B5EF4-FFF2-40B4-BE49-F238E27FC236}">
                <a16:creationId xmlns:a16="http://schemas.microsoft.com/office/drawing/2014/main" id="{E5B4E5D7-A6F3-4379-B425-A5033CFDFBA3}"/>
              </a:ext>
            </a:extLst>
          </p:cNvPr>
          <p:cNvSpPr/>
          <p:nvPr/>
        </p:nvSpPr>
        <p:spPr>
          <a:xfrm>
            <a:off x="879897" y="4516937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Tabakları Kurulamak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5" name="Akış Çizelgesi: Öteki İşlem 14">
            <a:extLst>
              <a:ext uri="{FF2B5EF4-FFF2-40B4-BE49-F238E27FC236}">
                <a16:creationId xmlns:a16="http://schemas.microsoft.com/office/drawing/2014/main" id="{12DB8F7A-1B44-4474-95ED-6C5407CF9290}"/>
              </a:ext>
            </a:extLst>
          </p:cNvPr>
          <p:cNvSpPr/>
          <p:nvPr/>
        </p:nvSpPr>
        <p:spPr>
          <a:xfrm>
            <a:off x="4693385" y="374631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Cook</a:t>
            </a:r>
            <a:r>
              <a:rPr lang="tr-TR" b="1" dirty="0"/>
              <a:t> = </a:t>
            </a:r>
            <a:r>
              <a:rPr lang="tr-TR" b="1" dirty="0" err="1"/>
              <a:t>Prepare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meal</a:t>
            </a:r>
            <a:endParaRPr lang="en-US" b="1" dirty="0"/>
          </a:p>
        </p:txBody>
      </p:sp>
      <p:sp>
        <p:nvSpPr>
          <p:cNvPr id="16" name="Akış Çizelgesi: Öteki İşlem 15">
            <a:extLst>
              <a:ext uri="{FF2B5EF4-FFF2-40B4-BE49-F238E27FC236}">
                <a16:creationId xmlns:a16="http://schemas.microsoft.com/office/drawing/2014/main" id="{89AFF90C-5D4D-4E3E-826B-1FB7C3526EF9}"/>
              </a:ext>
            </a:extLst>
          </p:cNvPr>
          <p:cNvSpPr/>
          <p:nvPr/>
        </p:nvSpPr>
        <p:spPr>
          <a:xfrm>
            <a:off x="4675519" y="446920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Yemek yapmak / Yemeği hazırlamak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9" name="Akış Çizelgesi: Öteki İşlem 18">
            <a:extLst>
              <a:ext uri="{FF2B5EF4-FFF2-40B4-BE49-F238E27FC236}">
                <a16:creationId xmlns:a16="http://schemas.microsoft.com/office/drawing/2014/main" id="{A14969CE-A6F8-4A6F-B277-D2B8375FEC4D}"/>
              </a:ext>
            </a:extLst>
          </p:cNvPr>
          <p:cNvSpPr/>
          <p:nvPr/>
        </p:nvSpPr>
        <p:spPr>
          <a:xfrm>
            <a:off x="8476784" y="3774766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/>
              <a:t>Set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table</a:t>
            </a:r>
            <a:endParaRPr lang="en-US" b="1" dirty="0"/>
          </a:p>
        </p:txBody>
      </p:sp>
      <p:sp>
        <p:nvSpPr>
          <p:cNvPr id="20" name="Akış Çizelgesi: Öteki İşlem 19">
            <a:extLst>
              <a:ext uri="{FF2B5EF4-FFF2-40B4-BE49-F238E27FC236}">
                <a16:creationId xmlns:a16="http://schemas.microsoft.com/office/drawing/2014/main" id="{AAB3BC13-7A40-4063-BC23-3F32353D4068}"/>
              </a:ext>
            </a:extLst>
          </p:cNvPr>
          <p:cNvSpPr/>
          <p:nvPr/>
        </p:nvSpPr>
        <p:spPr>
          <a:xfrm>
            <a:off x="8458918" y="4497658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b="1" dirty="0">
                <a:solidFill>
                  <a:srgbClr val="FFC000"/>
                </a:solidFill>
              </a:rPr>
              <a:t>Masayı Hazırlamak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E954370-9FA1-4DBF-AD05-15C8C4D75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90" y="1462237"/>
            <a:ext cx="2976076" cy="1990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BD56A65A-EC39-4F3B-9752-1CE89C7B0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692" y="1532232"/>
            <a:ext cx="2686050" cy="1704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C94B232C-95D7-4DB1-B115-8AFFA269C6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386" y="1391445"/>
            <a:ext cx="3056329" cy="2037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6C426567-10B9-4205-AC58-63C9076EF32B}"/>
              </a:ext>
            </a:extLst>
          </p:cNvPr>
          <p:cNvSpPr txBox="1"/>
          <p:nvPr/>
        </p:nvSpPr>
        <p:spPr>
          <a:xfrm>
            <a:off x="1207698" y="224287"/>
            <a:ext cx="706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Fill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blanks</a:t>
            </a:r>
            <a:r>
              <a:rPr lang="tr-TR" b="1" dirty="0"/>
              <a:t> </a:t>
            </a:r>
            <a:r>
              <a:rPr lang="tr-TR" b="1" dirty="0" err="1"/>
              <a:t>given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cards</a:t>
            </a:r>
            <a:r>
              <a:rPr lang="tr-TR" b="1" dirty="0"/>
              <a:t>.</a:t>
            </a:r>
          </a:p>
          <a:p>
            <a:r>
              <a:rPr lang="tr-TR" b="1" dirty="0"/>
              <a:t>(Kartlarda verilen boşlukları doldurunuz.)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64BF6CF0-D441-4DC8-8DEE-6E4E6393D378}"/>
              </a:ext>
            </a:extLst>
          </p:cNvPr>
          <p:cNvSpPr/>
          <p:nvPr/>
        </p:nvSpPr>
        <p:spPr>
          <a:xfrm>
            <a:off x="879897" y="4497659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C6CD8982-E27F-46E9-BD54-DD8DD811D972}"/>
              </a:ext>
            </a:extLst>
          </p:cNvPr>
          <p:cNvSpPr/>
          <p:nvPr/>
        </p:nvSpPr>
        <p:spPr>
          <a:xfrm>
            <a:off x="969319" y="1462237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AD53AA0D-2FA6-4A4C-99E1-A122763ED6E5}"/>
              </a:ext>
            </a:extLst>
          </p:cNvPr>
          <p:cNvSpPr/>
          <p:nvPr/>
        </p:nvSpPr>
        <p:spPr>
          <a:xfrm>
            <a:off x="4693130" y="3522372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0908634A-3537-4699-BABC-B79B4F5B8B2F}"/>
              </a:ext>
            </a:extLst>
          </p:cNvPr>
          <p:cNvSpPr/>
          <p:nvPr/>
        </p:nvSpPr>
        <p:spPr>
          <a:xfrm>
            <a:off x="8458918" y="4469451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C5671D16-177A-4A37-AE99-099A9DE7F5D9}"/>
              </a:ext>
            </a:extLst>
          </p:cNvPr>
          <p:cNvSpPr/>
          <p:nvPr/>
        </p:nvSpPr>
        <p:spPr>
          <a:xfrm>
            <a:off x="8512039" y="1337221"/>
            <a:ext cx="3128931" cy="2097081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0121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DF12359-006A-4B6A-B0FC-811D35EFE7D5}"/>
              </a:ext>
            </a:extLst>
          </p:cNvPr>
          <p:cNvSpPr/>
          <p:nvPr/>
        </p:nvSpPr>
        <p:spPr>
          <a:xfrm>
            <a:off x="663622" y="109748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A35C58E-11BA-4D8B-96AF-5FE8C57C6182}"/>
              </a:ext>
            </a:extLst>
          </p:cNvPr>
          <p:cNvSpPr/>
          <p:nvPr/>
        </p:nvSpPr>
        <p:spPr>
          <a:xfrm>
            <a:off x="4477110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8F7AC43-8710-4048-9EC4-A0D57E8B8B77}"/>
              </a:ext>
            </a:extLst>
          </p:cNvPr>
          <p:cNvSpPr/>
          <p:nvPr/>
        </p:nvSpPr>
        <p:spPr>
          <a:xfrm>
            <a:off x="8272732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kış Çizelgesi: Öteki İşlem 10">
            <a:extLst>
              <a:ext uri="{FF2B5EF4-FFF2-40B4-BE49-F238E27FC236}">
                <a16:creationId xmlns:a16="http://schemas.microsoft.com/office/drawing/2014/main" id="{A17F5A43-D01F-4ACC-B2E2-5B0CF2F8B6BF}"/>
              </a:ext>
            </a:extLst>
          </p:cNvPr>
          <p:cNvSpPr/>
          <p:nvPr/>
        </p:nvSpPr>
        <p:spPr>
          <a:xfrm>
            <a:off x="897762" y="3794045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Vacuum the </a:t>
            </a:r>
            <a:r>
              <a:rPr lang="tr-TR" b="1" dirty="0" err="1"/>
              <a:t>house</a:t>
            </a:r>
            <a:endParaRPr lang="en-US" b="1" dirty="0"/>
          </a:p>
        </p:txBody>
      </p:sp>
      <p:sp>
        <p:nvSpPr>
          <p:cNvPr id="12" name="Akış Çizelgesi: Öteki İşlem 11">
            <a:extLst>
              <a:ext uri="{FF2B5EF4-FFF2-40B4-BE49-F238E27FC236}">
                <a16:creationId xmlns:a16="http://schemas.microsoft.com/office/drawing/2014/main" id="{E5B4E5D7-A6F3-4379-B425-A5033CFDFBA3}"/>
              </a:ext>
            </a:extLst>
          </p:cNvPr>
          <p:cNvSpPr/>
          <p:nvPr/>
        </p:nvSpPr>
        <p:spPr>
          <a:xfrm>
            <a:off x="879897" y="4516937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Evi Süpürmek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5" name="Akış Çizelgesi: Öteki İşlem 14">
            <a:extLst>
              <a:ext uri="{FF2B5EF4-FFF2-40B4-BE49-F238E27FC236}">
                <a16:creationId xmlns:a16="http://schemas.microsoft.com/office/drawing/2014/main" id="{12DB8F7A-1B44-4474-95ED-6C5407CF9290}"/>
              </a:ext>
            </a:extLst>
          </p:cNvPr>
          <p:cNvSpPr/>
          <p:nvPr/>
        </p:nvSpPr>
        <p:spPr>
          <a:xfrm>
            <a:off x="4693385" y="374631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Mo</a:t>
            </a:r>
            <a:r>
              <a:rPr lang="tr-TR" b="1" dirty="0"/>
              <a:t>p</a:t>
            </a:r>
            <a:r>
              <a:rPr lang="en-US" b="1" dirty="0"/>
              <a:t> the floor</a:t>
            </a:r>
          </a:p>
        </p:txBody>
      </p:sp>
      <p:sp>
        <p:nvSpPr>
          <p:cNvPr id="16" name="Akış Çizelgesi: Öteki İşlem 15">
            <a:extLst>
              <a:ext uri="{FF2B5EF4-FFF2-40B4-BE49-F238E27FC236}">
                <a16:creationId xmlns:a16="http://schemas.microsoft.com/office/drawing/2014/main" id="{89AFF90C-5D4D-4E3E-826B-1FB7C3526EF9}"/>
              </a:ext>
            </a:extLst>
          </p:cNvPr>
          <p:cNvSpPr/>
          <p:nvPr/>
        </p:nvSpPr>
        <p:spPr>
          <a:xfrm>
            <a:off x="4675519" y="446920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Paspas yapmak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9" name="Akış Çizelgesi: Öteki İşlem 18">
            <a:extLst>
              <a:ext uri="{FF2B5EF4-FFF2-40B4-BE49-F238E27FC236}">
                <a16:creationId xmlns:a16="http://schemas.microsoft.com/office/drawing/2014/main" id="{A14969CE-A6F8-4A6F-B277-D2B8375FEC4D}"/>
              </a:ext>
            </a:extLst>
          </p:cNvPr>
          <p:cNvSpPr/>
          <p:nvPr/>
        </p:nvSpPr>
        <p:spPr>
          <a:xfrm>
            <a:off x="8476784" y="3774766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Clean the windows</a:t>
            </a:r>
          </a:p>
        </p:txBody>
      </p:sp>
      <p:sp>
        <p:nvSpPr>
          <p:cNvPr id="20" name="Akış Çizelgesi: Öteki İşlem 19">
            <a:extLst>
              <a:ext uri="{FF2B5EF4-FFF2-40B4-BE49-F238E27FC236}">
                <a16:creationId xmlns:a16="http://schemas.microsoft.com/office/drawing/2014/main" id="{AAB3BC13-7A40-4063-BC23-3F32353D4068}"/>
              </a:ext>
            </a:extLst>
          </p:cNvPr>
          <p:cNvSpPr/>
          <p:nvPr/>
        </p:nvSpPr>
        <p:spPr>
          <a:xfrm>
            <a:off x="8458918" y="4497658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Camları temizlemek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F0C9E99-C206-44F6-BC17-FE4563BEB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25" y="1616087"/>
            <a:ext cx="2933275" cy="1647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75F8D64B-6047-4E0D-A172-E85BBCFEE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280" y="1465660"/>
            <a:ext cx="2596874" cy="19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919C80F6-B7A1-4DD4-BAC8-3EC163A6DE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409" y="1465660"/>
            <a:ext cx="2957969" cy="1974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DE748BFD-0DC0-453E-93D6-EEADB2ED0E71}"/>
              </a:ext>
            </a:extLst>
          </p:cNvPr>
          <p:cNvSpPr txBox="1"/>
          <p:nvPr/>
        </p:nvSpPr>
        <p:spPr>
          <a:xfrm>
            <a:off x="1207698" y="224287"/>
            <a:ext cx="706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Fill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blanks</a:t>
            </a:r>
            <a:r>
              <a:rPr lang="tr-TR" b="1" dirty="0"/>
              <a:t> </a:t>
            </a:r>
            <a:r>
              <a:rPr lang="tr-TR" b="1" dirty="0" err="1"/>
              <a:t>given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cards</a:t>
            </a:r>
            <a:r>
              <a:rPr lang="tr-TR" b="1" dirty="0"/>
              <a:t>.</a:t>
            </a:r>
          </a:p>
          <a:p>
            <a:r>
              <a:rPr lang="tr-TR" b="1" dirty="0"/>
              <a:t>(Kartlarda verilen boşlukları doldurunuz.)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5A54AFCD-4690-487A-B82A-0FCEB68C091D}"/>
              </a:ext>
            </a:extLst>
          </p:cNvPr>
          <p:cNvSpPr/>
          <p:nvPr/>
        </p:nvSpPr>
        <p:spPr>
          <a:xfrm>
            <a:off x="879897" y="4497659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B69A2BCD-3D0E-4CA1-B02A-D1DC6E2461F3}"/>
              </a:ext>
            </a:extLst>
          </p:cNvPr>
          <p:cNvSpPr/>
          <p:nvPr/>
        </p:nvSpPr>
        <p:spPr>
          <a:xfrm>
            <a:off x="969319" y="1462237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2E55DDE0-60A8-4707-B9BC-1A7A1DA2AAC8}"/>
              </a:ext>
            </a:extLst>
          </p:cNvPr>
          <p:cNvSpPr/>
          <p:nvPr/>
        </p:nvSpPr>
        <p:spPr>
          <a:xfrm>
            <a:off x="4719930" y="3652314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A19D2248-C3CF-4CE3-AA22-5692A8EBF372}"/>
              </a:ext>
            </a:extLst>
          </p:cNvPr>
          <p:cNvSpPr/>
          <p:nvPr/>
        </p:nvSpPr>
        <p:spPr>
          <a:xfrm>
            <a:off x="8494141" y="4484340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9EA00619-4FD6-4CE7-ADBA-F8CEEC88931F}"/>
              </a:ext>
            </a:extLst>
          </p:cNvPr>
          <p:cNvSpPr/>
          <p:nvPr/>
        </p:nvSpPr>
        <p:spPr>
          <a:xfrm>
            <a:off x="8583563" y="1448918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9963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DF12359-006A-4B6A-B0FC-811D35EFE7D5}"/>
              </a:ext>
            </a:extLst>
          </p:cNvPr>
          <p:cNvSpPr/>
          <p:nvPr/>
        </p:nvSpPr>
        <p:spPr>
          <a:xfrm>
            <a:off x="663622" y="109748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A35C58E-11BA-4D8B-96AF-5FE8C57C6182}"/>
              </a:ext>
            </a:extLst>
          </p:cNvPr>
          <p:cNvSpPr/>
          <p:nvPr/>
        </p:nvSpPr>
        <p:spPr>
          <a:xfrm>
            <a:off x="4477110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8F7AC43-8710-4048-9EC4-A0D57E8B8B77}"/>
              </a:ext>
            </a:extLst>
          </p:cNvPr>
          <p:cNvSpPr/>
          <p:nvPr/>
        </p:nvSpPr>
        <p:spPr>
          <a:xfrm>
            <a:off x="8272732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kış Çizelgesi: Öteki İşlem 10">
            <a:extLst>
              <a:ext uri="{FF2B5EF4-FFF2-40B4-BE49-F238E27FC236}">
                <a16:creationId xmlns:a16="http://schemas.microsoft.com/office/drawing/2014/main" id="{A17F5A43-D01F-4ACC-B2E2-5B0CF2F8B6BF}"/>
              </a:ext>
            </a:extLst>
          </p:cNvPr>
          <p:cNvSpPr/>
          <p:nvPr/>
        </p:nvSpPr>
        <p:spPr>
          <a:xfrm>
            <a:off x="897762" y="3794045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/>
              <a:t>Clean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bathroom</a:t>
            </a:r>
            <a:endParaRPr lang="en-US" b="1" dirty="0"/>
          </a:p>
        </p:txBody>
      </p:sp>
      <p:sp>
        <p:nvSpPr>
          <p:cNvPr id="12" name="Akış Çizelgesi: Öteki İşlem 11">
            <a:extLst>
              <a:ext uri="{FF2B5EF4-FFF2-40B4-BE49-F238E27FC236}">
                <a16:creationId xmlns:a16="http://schemas.microsoft.com/office/drawing/2014/main" id="{E5B4E5D7-A6F3-4379-B425-A5033CFDFBA3}"/>
              </a:ext>
            </a:extLst>
          </p:cNvPr>
          <p:cNvSpPr/>
          <p:nvPr/>
        </p:nvSpPr>
        <p:spPr>
          <a:xfrm>
            <a:off x="879897" y="4516937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Banyoyu Temizlemek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5" name="Akış Çizelgesi: Öteki İşlem 14">
            <a:extLst>
              <a:ext uri="{FF2B5EF4-FFF2-40B4-BE49-F238E27FC236}">
                <a16:creationId xmlns:a16="http://schemas.microsoft.com/office/drawing/2014/main" id="{12DB8F7A-1B44-4474-95ED-6C5407CF9290}"/>
              </a:ext>
            </a:extLst>
          </p:cNvPr>
          <p:cNvSpPr/>
          <p:nvPr/>
        </p:nvSpPr>
        <p:spPr>
          <a:xfrm>
            <a:off x="4693385" y="374631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Tidy up the room</a:t>
            </a:r>
          </a:p>
        </p:txBody>
      </p:sp>
      <p:sp>
        <p:nvSpPr>
          <p:cNvPr id="16" name="Akış Çizelgesi: Öteki İşlem 15">
            <a:extLst>
              <a:ext uri="{FF2B5EF4-FFF2-40B4-BE49-F238E27FC236}">
                <a16:creationId xmlns:a16="http://schemas.microsoft.com/office/drawing/2014/main" id="{89AFF90C-5D4D-4E3E-826B-1FB7C3526EF9}"/>
              </a:ext>
            </a:extLst>
          </p:cNvPr>
          <p:cNvSpPr/>
          <p:nvPr/>
        </p:nvSpPr>
        <p:spPr>
          <a:xfrm>
            <a:off x="4675519" y="446920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Odayı toplamak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9" name="Akış Çizelgesi: Öteki İşlem 18">
            <a:extLst>
              <a:ext uri="{FF2B5EF4-FFF2-40B4-BE49-F238E27FC236}">
                <a16:creationId xmlns:a16="http://schemas.microsoft.com/office/drawing/2014/main" id="{A14969CE-A6F8-4A6F-B277-D2B8375FEC4D}"/>
              </a:ext>
            </a:extLst>
          </p:cNvPr>
          <p:cNvSpPr/>
          <p:nvPr/>
        </p:nvSpPr>
        <p:spPr>
          <a:xfrm>
            <a:off x="8476784" y="3774766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Dust the shelves / furniture</a:t>
            </a:r>
          </a:p>
        </p:txBody>
      </p:sp>
      <p:sp>
        <p:nvSpPr>
          <p:cNvPr id="20" name="Akış Çizelgesi: Öteki İşlem 19">
            <a:extLst>
              <a:ext uri="{FF2B5EF4-FFF2-40B4-BE49-F238E27FC236}">
                <a16:creationId xmlns:a16="http://schemas.microsoft.com/office/drawing/2014/main" id="{AAB3BC13-7A40-4063-BC23-3F32353D4068}"/>
              </a:ext>
            </a:extLst>
          </p:cNvPr>
          <p:cNvSpPr/>
          <p:nvPr/>
        </p:nvSpPr>
        <p:spPr>
          <a:xfrm>
            <a:off x="8458918" y="4497658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Rafların / Mobilyaların tozunu almak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E0101AE-C1D4-4F5F-ACA9-C497516D8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39" y="1557762"/>
            <a:ext cx="2678377" cy="1506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A10186A3-F2B3-47D6-A1F7-4DA927BEC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55" y="1556659"/>
            <a:ext cx="2951307" cy="1664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D40F664B-A0E2-4D60-9DF7-5F1255183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196" y="1419457"/>
            <a:ext cx="2986286" cy="1990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E6986719-BFCC-4FDC-992A-C7521DF8DDC1}"/>
              </a:ext>
            </a:extLst>
          </p:cNvPr>
          <p:cNvSpPr txBox="1"/>
          <p:nvPr/>
        </p:nvSpPr>
        <p:spPr>
          <a:xfrm>
            <a:off x="1207698" y="224287"/>
            <a:ext cx="706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Fill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blanks</a:t>
            </a:r>
            <a:r>
              <a:rPr lang="tr-TR" b="1" dirty="0"/>
              <a:t> </a:t>
            </a:r>
            <a:r>
              <a:rPr lang="tr-TR" b="1" dirty="0" err="1"/>
              <a:t>given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cards</a:t>
            </a:r>
            <a:r>
              <a:rPr lang="tr-TR" b="1" dirty="0"/>
              <a:t>.</a:t>
            </a:r>
          </a:p>
          <a:p>
            <a:r>
              <a:rPr lang="tr-TR" b="1" dirty="0"/>
              <a:t>(Kartlarda verilen boşlukları doldurunuz.)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0D2F44C2-922F-49BD-A169-F88CA9DC45F8}"/>
              </a:ext>
            </a:extLst>
          </p:cNvPr>
          <p:cNvSpPr/>
          <p:nvPr/>
        </p:nvSpPr>
        <p:spPr>
          <a:xfrm>
            <a:off x="879897" y="4497659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A76552E4-B2EA-4206-8AED-8CBDE1366A18}"/>
              </a:ext>
            </a:extLst>
          </p:cNvPr>
          <p:cNvSpPr/>
          <p:nvPr/>
        </p:nvSpPr>
        <p:spPr>
          <a:xfrm>
            <a:off x="969319" y="1462237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8DA6A55A-1161-42E4-B32A-8D0FA9DC2E7A}"/>
              </a:ext>
            </a:extLst>
          </p:cNvPr>
          <p:cNvSpPr/>
          <p:nvPr/>
        </p:nvSpPr>
        <p:spPr>
          <a:xfrm>
            <a:off x="4710742" y="3588852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86AEFB8C-2774-4E84-874E-F8D4BFBC6344}"/>
              </a:ext>
            </a:extLst>
          </p:cNvPr>
          <p:cNvSpPr/>
          <p:nvPr/>
        </p:nvSpPr>
        <p:spPr>
          <a:xfrm>
            <a:off x="8506226" y="4465654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ED059454-DD44-4F6B-953E-ADF78EE25EEB}"/>
              </a:ext>
            </a:extLst>
          </p:cNvPr>
          <p:cNvSpPr/>
          <p:nvPr/>
        </p:nvSpPr>
        <p:spPr>
          <a:xfrm>
            <a:off x="8595648" y="1430232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9421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DF12359-006A-4B6A-B0FC-811D35EFE7D5}"/>
              </a:ext>
            </a:extLst>
          </p:cNvPr>
          <p:cNvSpPr/>
          <p:nvPr/>
        </p:nvSpPr>
        <p:spPr>
          <a:xfrm>
            <a:off x="663622" y="109748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A35C58E-11BA-4D8B-96AF-5FE8C57C6182}"/>
              </a:ext>
            </a:extLst>
          </p:cNvPr>
          <p:cNvSpPr/>
          <p:nvPr/>
        </p:nvSpPr>
        <p:spPr>
          <a:xfrm>
            <a:off x="4477110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8F7AC43-8710-4048-9EC4-A0D57E8B8B77}"/>
              </a:ext>
            </a:extLst>
          </p:cNvPr>
          <p:cNvSpPr/>
          <p:nvPr/>
        </p:nvSpPr>
        <p:spPr>
          <a:xfrm>
            <a:off x="8272732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kış Çizelgesi: Öteki İşlem 10">
            <a:extLst>
              <a:ext uri="{FF2B5EF4-FFF2-40B4-BE49-F238E27FC236}">
                <a16:creationId xmlns:a16="http://schemas.microsoft.com/office/drawing/2014/main" id="{A17F5A43-D01F-4ACC-B2E2-5B0CF2F8B6BF}"/>
              </a:ext>
            </a:extLst>
          </p:cNvPr>
          <p:cNvSpPr/>
          <p:nvPr/>
        </p:nvSpPr>
        <p:spPr>
          <a:xfrm>
            <a:off x="897762" y="3794045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Water the plant</a:t>
            </a:r>
            <a:r>
              <a:rPr lang="tr-TR" b="1" dirty="0"/>
              <a:t>s</a:t>
            </a:r>
            <a:endParaRPr lang="en-US" b="1" dirty="0"/>
          </a:p>
        </p:txBody>
      </p:sp>
      <p:sp>
        <p:nvSpPr>
          <p:cNvPr id="12" name="Akış Çizelgesi: Öteki İşlem 11">
            <a:extLst>
              <a:ext uri="{FF2B5EF4-FFF2-40B4-BE49-F238E27FC236}">
                <a16:creationId xmlns:a16="http://schemas.microsoft.com/office/drawing/2014/main" id="{E5B4E5D7-A6F3-4379-B425-A5033CFDFBA3}"/>
              </a:ext>
            </a:extLst>
          </p:cNvPr>
          <p:cNvSpPr/>
          <p:nvPr/>
        </p:nvSpPr>
        <p:spPr>
          <a:xfrm>
            <a:off x="879897" y="4516937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Bitkileri Sulamak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5" name="Akış Çizelgesi: Öteki İşlem 14">
            <a:extLst>
              <a:ext uri="{FF2B5EF4-FFF2-40B4-BE49-F238E27FC236}">
                <a16:creationId xmlns:a16="http://schemas.microsoft.com/office/drawing/2014/main" id="{12DB8F7A-1B44-4474-95ED-6C5407CF9290}"/>
              </a:ext>
            </a:extLst>
          </p:cNvPr>
          <p:cNvSpPr/>
          <p:nvPr/>
        </p:nvSpPr>
        <p:spPr>
          <a:xfrm>
            <a:off x="4693385" y="374631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Mow the lawn / grass</a:t>
            </a:r>
          </a:p>
        </p:txBody>
      </p:sp>
      <p:sp>
        <p:nvSpPr>
          <p:cNvPr id="16" name="Akış Çizelgesi: Öteki İşlem 15">
            <a:extLst>
              <a:ext uri="{FF2B5EF4-FFF2-40B4-BE49-F238E27FC236}">
                <a16:creationId xmlns:a16="http://schemas.microsoft.com/office/drawing/2014/main" id="{89AFF90C-5D4D-4E3E-826B-1FB7C3526EF9}"/>
              </a:ext>
            </a:extLst>
          </p:cNvPr>
          <p:cNvSpPr/>
          <p:nvPr/>
        </p:nvSpPr>
        <p:spPr>
          <a:xfrm>
            <a:off x="4675519" y="446920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Çimleri Biçmek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9" name="Akış Çizelgesi: Öteki İşlem 18">
            <a:extLst>
              <a:ext uri="{FF2B5EF4-FFF2-40B4-BE49-F238E27FC236}">
                <a16:creationId xmlns:a16="http://schemas.microsoft.com/office/drawing/2014/main" id="{A14969CE-A6F8-4A6F-B277-D2B8375FEC4D}"/>
              </a:ext>
            </a:extLst>
          </p:cNvPr>
          <p:cNvSpPr/>
          <p:nvPr/>
        </p:nvSpPr>
        <p:spPr>
          <a:xfrm>
            <a:off x="8476784" y="3774766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Take care of the dog = walk the dog</a:t>
            </a:r>
          </a:p>
        </p:txBody>
      </p:sp>
      <p:sp>
        <p:nvSpPr>
          <p:cNvPr id="20" name="Akış Çizelgesi: Öteki İşlem 19">
            <a:extLst>
              <a:ext uri="{FF2B5EF4-FFF2-40B4-BE49-F238E27FC236}">
                <a16:creationId xmlns:a16="http://schemas.microsoft.com/office/drawing/2014/main" id="{AAB3BC13-7A40-4063-BC23-3F32353D4068}"/>
              </a:ext>
            </a:extLst>
          </p:cNvPr>
          <p:cNvSpPr/>
          <p:nvPr/>
        </p:nvSpPr>
        <p:spPr>
          <a:xfrm>
            <a:off x="8458918" y="4497658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Köpekle İlgilenmek = Köpeği Yürüyüşe çıkarmak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42DADD1F-AE8F-4925-9FDB-3A9F5185E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705" y="1601017"/>
            <a:ext cx="2435315" cy="1713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01603F41-0043-4BC5-8FF2-FEE1A9E32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919" y="1407202"/>
            <a:ext cx="2953110" cy="1968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6AD59485-6593-4313-B1D1-580F6DE9A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737" y="1369240"/>
            <a:ext cx="2609204" cy="2176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Metin kutusu 16">
            <a:extLst>
              <a:ext uri="{FF2B5EF4-FFF2-40B4-BE49-F238E27FC236}">
                <a16:creationId xmlns:a16="http://schemas.microsoft.com/office/drawing/2014/main" id="{EEBA09CE-5FC9-453E-96B9-76963E752E61}"/>
              </a:ext>
            </a:extLst>
          </p:cNvPr>
          <p:cNvSpPr txBox="1"/>
          <p:nvPr/>
        </p:nvSpPr>
        <p:spPr>
          <a:xfrm>
            <a:off x="1207698" y="224287"/>
            <a:ext cx="706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Fill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blanks</a:t>
            </a:r>
            <a:r>
              <a:rPr lang="tr-TR" b="1" dirty="0"/>
              <a:t> </a:t>
            </a:r>
            <a:r>
              <a:rPr lang="tr-TR" b="1" dirty="0" err="1"/>
              <a:t>given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cards</a:t>
            </a:r>
            <a:r>
              <a:rPr lang="tr-TR" b="1" dirty="0"/>
              <a:t>.</a:t>
            </a:r>
          </a:p>
          <a:p>
            <a:r>
              <a:rPr lang="tr-TR" b="1" dirty="0"/>
              <a:t>(Kartlarda verilen boşlukları doldurunuz.)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C7AA6171-7E8A-4F2B-85FE-E24DB69C820B}"/>
              </a:ext>
            </a:extLst>
          </p:cNvPr>
          <p:cNvSpPr/>
          <p:nvPr/>
        </p:nvSpPr>
        <p:spPr>
          <a:xfrm>
            <a:off x="879897" y="4497659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FC8188B9-B42C-4C45-A76D-CD712F165D87}"/>
              </a:ext>
            </a:extLst>
          </p:cNvPr>
          <p:cNvSpPr/>
          <p:nvPr/>
        </p:nvSpPr>
        <p:spPr>
          <a:xfrm>
            <a:off x="969319" y="1462237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1A28C866-04FA-42FB-B1EA-97893AFC36A0}"/>
              </a:ext>
            </a:extLst>
          </p:cNvPr>
          <p:cNvSpPr/>
          <p:nvPr/>
        </p:nvSpPr>
        <p:spPr>
          <a:xfrm>
            <a:off x="4675519" y="4497658"/>
            <a:ext cx="3111574" cy="65066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074ABB2F-9E2C-4E1A-8865-2C7CE7EB2A43}"/>
              </a:ext>
            </a:extLst>
          </p:cNvPr>
          <p:cNvSpPr/>
          <p:nvPr/>
        </p:nvSpPr>
        <p:spPr>
          <a:xfrm>
            <a:off x="4823919" y="1407202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A110962-E6EA-40C7-8B35-227921BD13DE}"/>
              </a:ext>
            </a:extLst>
          </p:cNvPr>
          <p:cNvSpPr/>
          <p:nvPr/>
        </p:nvSpPr>
        <p:spPr>
          <a:xfrm>
            <a:off x="8458918" y="4497658"/>
            <a:ext cx="3146797" cy="704021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25D1A96C-562F-4A3E-B92C-96449B7AC3AB}"/>
              </a:ext>
            </a:extLst>
          </p:cNvPr>
          <p:cNvSpPr/>
          <p:nvPr/>
        </p:nvSpPr>
        <p:spPr>
          <a:xfrm>
            <a:off x="8766737" y="1369239"/>
            <a:ext cx="2609204" cy="2176849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1283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6DF12359-006A-4B6A-B0FC-811D35EFE7D5}"/>
              </a:ext>
            </a:extLst>
          </p:cNvPr>
          <p:cNvSpPr/>
          <p:nvPr/>
        </p:nvSpPr>
        <p:spPr>
          <a:xfrm>
            <a:off x="663622" y="1097486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A35C58E-11BA-4D8B-96AF-5FE8C57C6182}"/>
              </a:ext>
            </a:extLst>
          </p:cNvPr>
          <p:cNvSpPr/>
          <p:nvPr/>
        </p:nvSpPr>
        <p:spPr>
          <a:xfrm>
            <a:off x="4477110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8F7AC43-8710-4048-9EC4-A0D57E8B8B77}"/>
              </a:ext>
            </a:extLst>
          </p:cNvPr>
          <p:cNvSpPr/>
          <p:nvPr/>
        </p:nvSpPr>
        <p:spPr>
          <a:xfrm>
            <a:off x="8272732" y="1142999"/>
            <a:ext cx="3597214" cy="4571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kış Çizelgesi: Öteki İşlem 10">
            <a:extLst>
              <a:ext uri="{FF2B5EF4-FFF2-40B4-BE49-F238E27FC236}">
                <a16:creationId xmlns:a16="http://schemas.microsoft.com/office/drawing/2014/main" id="{A17F5A43-D01F-4ACC-B2E2-5B0CF2F8B6BF}"/>
              </a:ext>
            </a:extLst>
          </p:cNvPr>
          <p:cNvSpPr/>
          <p:nvPr/>
        </p:nvSpPr>
        <p:spPr>
          <a:xfrm>
            <a:off x="897762" y="3794045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Wash the car</a:t>
            </a:r>
          </a:p>
        </p:txBody>
      </p:sp>
      <p:sp>
        <p:nvSpPr>
          <p:cNvPr id="12" name="Akış Çizelgesi: Öteki İşlem 11">
            <a:extLst>
              <a:ext uri="{FF2B5EF4-FFF2-40B4-BE49-F238E27FC236}">
                <a16:creationId xmlns:a16="http://schemas.microsoft.com/office/drawing/2014/main" id="{E5B4E5D7-A6F3-4379-B425-A5033CFDFBA3}"/>
              </a:ext>
            </a:extLst>
          </p:cNvPr>
          <p:cNvSpPr/>
          <p:nvPr/>
        </p:nvSpPr>
        <p:spPr>
          <a:xfrm>
            <a:off x="879897" y="4516937"/>
            <a:ext cx="3128932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Araba yıkamak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5" name="Akış Çizelgesi: Öteki İşlem 14">
            <a:extLst>
              <a:ext uri="{FF2B5EF4-FFF2-40B4-BE49-F238E27FC236}">
                <a16:creationId xmlns:a16="http://schemas.microsoft.com/office/drawing/2014/main" id="{12DB8F7A-1B44-4474-95ED-6C5407CF9290}"/>
              </a:ext>
            </a:extLst>
          </p:cNvPr>
          <p:cNvSpPr/>
          <p:nvPr/>
        </p:nvSpPr>
        <p:spPr>
          <a:xfrm>
            <a:off x="4693385" y="3746313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Do the grocery shopping</a:t>
            </a:r>
          </a:p>
        </p:txBody>
      </p:sp>
      <p:sp>
        <p:nvSpPr>
          <p:cNvPr id="16" name="Akış Çizelgesi: Öteki İşlem 15">
            <a:extLst>
              <a:ext uri="{FF2B5EF4-FFF2-40B4-BE49-F238E27FC236}">
                <a16:creationId xmlns:a16="http://schemas.microsoft.com/office/drawing/2014/main" id="{89AFF90C-5D4D-4E3E-826B-1FB7C3526EF9}"/>
              </a:ext>
            </a:extLst>
          </p:cNvPr>
          <p:cNvSpPr/>
          <p:nvPr/>
        </p:nvSpPr>
        <p:spPr>
          <a:xfrm>
            <a:off x="4675519" y="4469205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Market alışverişi yapmak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9" name="Akış Çizelgesi: Öteki İşlem 18">
            <a:extLst>
              <a:ext uri="{FF2B5EF4-FFF2-40B4-BE49-F238E27FC236}">
                <a16:creationId xmlns:a16="http://schemas.microsoft.com/office/drawing/2014/main" id="{A14969CE-A6F8-4A6F-B277-D2B8375FEC4D}"/>
              </a:ext>
            </a:extLst>
          </p:cNvPr>
          <p:cNvSpPr/>
          <p:nvPr/>
        </p:nvSpPr>
        <p:spPr>
          <a:xfrm>
            <a:off x="8476784" y="3774766"/>
            <a:ext cx="3128932" cy="539061"/>
          </a:xfrm>
          <a:prstGeom prst="flowChartAlternateProcess">
            <a:avLst/>
          </a:prstGeom>
          <a:solidFill>
            <a:srgbClr val="FFC000"/>
          </a:solidFill>
          <a:ln w="571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Sweep the leaves</a:t>
            </a:r>
          </a:p>
        </p:txBody>
      </p:sp>
      <p:sp>
        <p:nvSpPr>
          <p:cNvPr id="20" name="Akış Çizelgesi: Öteki İşlem 19">
            <a:extLst>
              <a:ext uri="{FF2B5EF4-FFF2-40B4-BE49-F238E27FC236}">
                <a16:creationId xmlns:a16="http://schemas.microsoft.com/office/drawing/2014/main" id="{AAB3BC13-7A40-4063-BC23-3F32353D4068}"/>
              </a:ext>
            </a:extLst>
          </p:cNvPr>
          <p:cNvSpPr/>
          <p:nvPr/>
        </p:nvSpPr>
        <p:spPr>
          <a:xfrm>
            <a:off x="8458918" y="4497658"/>
            <a:ext cx="3146797" cy="724976"/>
          </a:xfrm>
          <a:prstGeom prst="flowChartAlternateProcess">
            <a:avLst/>
          </a:prstGeom>
          <a:solidFill>
            <a:schemeClr val="tx1"/>
          </a:solidFill>
          <a:ln w="381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C000"/>
                </a:solidFill>
              </a:rPr>
              <a:t>Yaprakları süpürmek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6A5FCEB-FC7F-4206-9FC2-EB8F0E2D8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38" y="1616087"/>
            <a:ext cx="2887579" cy="1624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93BD3BC3-8AD4-4F10-B2AE-9E3EB82BA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804" y="1485158"/>
            <a:ext cx="2384524" cy="1755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3B937625-70E7-4FF8-A298-4956D109D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396" y="1489803"/>
            <a:ext cx="2501885" cy="1876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Metin kutusu 16">
            <a:extLst>
              <a:ext uri="{FF2B5EF4-FFF2-40B4-BE49-F238E27FC236}">
                <a16:creationId xmlns:a16="http://schemas.microsoft.com/office/drawing/2014/main" id="{2CC871C7-D137-43B0-9374-9AB517920F10}"/>
              </a:ext>
            </a:extLst>
          </p:cNvPr>
          <p:cNvSpPr txBox="1"/>
          <p:nvPr/>
        </p:nvSpPr>
        <p:spPr>
          <a:xfrm>
            <a:off x="1207698" y="224287"/>
            <a:ext cx="706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Fill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blanks</a:t>
            </a:r>
            <a:r>
              <a:rPr lang="tr-TR" b="1" dirty="0"/>
              <a:t> </a:t>
            </a:r>
            <a:r>
              <a:rPr lang="tr-TR" b="1" dirty="0" err="1"/>
              <a:t>given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cards</a:t>
            </a:r>
            <a:r>
              <a:rPr lang="tr-TR" b="1" dirty="0"/>
              <a:t>.</a:t>
            </a:r>
          </a:p>
          <a:p>
            <a:r>
              <a:rPr lang="tr-TR" b="1" dirty="0"/>
              <a:t>(Kartlarda verilen boşlukları doldurunuz.)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4F7DE652-CF32-456C-88A3-6248FE73AA5F}"/>
              </a:ext>
            </a:extLst>
          </p:cNvPr>
          <p:cNvSpPr/>
          <p:nvPr/>
        </p:nvSpPr>
        <p:spPr>
          <a:xfrm>
            <a:off x="879897" y="4497659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11E3C3E6-70F1-49EE-8E76-34776B4D56A7}"/>
              </a:ext>
            </a:extLst>
          </p:cNvPr>
          <p:cNvSpPr/>
          <p:nvPr/>
        </p:nvSpPr>
        <p:spPr>
          <a:xfrm>
            <a:off x="969319" y="1462237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8F355CA2-BD0F-4A90-B604-590DA03E9817}"/>
              </a:ext>
            </a:extLst>
          </p:cNvPr>
          <p:cNvSpPr/>
          <p:nvPr/>
        </p:nvSpPr>
        <p:spPr>
          <a:xfrm>
            <a:off x="4675519" y="4467232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E78A453E-BBF6-4CA2-9F9D-3C689AB1FDF6}"/>
              </a:ext>
            </a:extLst>
          </p:cNvPr>
          <p:cNvSpPr/>
          <p:nvPr/>
        </p:nvSpPr>
        <p:spPr>
          <a:xfrm>
            <a:off x="4764941" y="1431810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2493A4FD-FF1E-45E8-B91E-142149C294AD}"/>
              </a:ext>
            </a:extLst>
          </p:cNvPr>
          <p:cNvSpPr/>
          <p:nvPr/>
        </p:nvSpPr>
        <p:spPr>
          <a:xfrm>
            <a:off x="8476784" y="4520580"/>
            <a:ext cx="3111574" cy="72497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?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ED069FDF-54A7-410D-8E0C-C3F8CBB9B908}"/>
              </a:ext>
            </a:extLst>
          </p:cNvPr>
          <p:cNvSpPr/>
          <p:nvPr/>
        </p:nvSpPr>
        <p:spPr>
          <a:xfrm>
            <a:off x="8566206" y="1485158"/>
            <a:ext cx="2932730" cy="1980082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5619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E79D47A6-FFDA-48AD-BF96-6E28C70936B4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/>
              <a:t>Responsibilities</a:t>
            </a:r>
            <a:endParaRPr lang="tr-TR" sz="40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56BD3C7-03C6-432C-9A51-FBE3A0C3E128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(Sorumluluklar)</a:t>
            </a:r>
          </a:p>
        </p:txBody>
      </p:sp>
      <p:sp>
        <p:nvSpPr>
          <p:cNvPr id="6" name="Ok: Aşağı 5">
            <a:extLst>
              <a:ext uri="{FF2B5EF4-FFF2-40B4-BE49-F238E27FC236}">
                <a16:creationId xmlns:a16="http://schemas.microsoft.com/office/drawing/2014/main" id="{51C69CA8-CEE3-4FC6-AC2F-26984D8BF8CA}"/>
              </a:ext>
            </a:extLst>
          </p:cNvPr>
          <p:cNvSpPr/>
          <p:nvPr/>
        </p:nvSpPr>
        <p:spPr>
          <a:xfrm>
            <a:off x="458728" y="782350"/>
            <a:ext cx="3580131" cy="1689267"/>
          </a:xfrm>
          <a:prstGeom prst="downArrow">
            <a:avLst>
              <a:gd name="adj1" fmla="val 66669"/>
              <a:gd name="adj2" fmla="val 37465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Chore</a:t>
            </a:r>
            <a:endParaRPr lang="tr-TR" dirty="0"/>
          </a:p>
          <a:p>
            <a:pPr algn="ctr"/>
            <a:r>
              <a:rPr lang="tr-TR" dirty="0" err="1"/>
              <a:t>Household</a:t>
            </a:r>
            <a:r>
              <a:rPr lang="tr-TR" dirty="0"/>
              <a:t> </a:t>
            </a:r>
            <a:r>
              <a:rPr lang="tr-TR" dirty="0" err="1"/>
              <a:t>chore</a:t>
            </a:r>
            <a:endParaRPr lang="tr-TR" dirty="0"/>
          </a:p>
          <a:p>
            <a:pPr algn="ctr"/>
            <a:r>
              <a:rPr lang="tr-TR" dirty="0" err="1"/>
              <a:t>Housework</a:t>
            </a:r>
            <a:endParaRPr lang="tr-TR" dirty="0"/>
          </a:p>
        </p:txBody>
      </p:sp>
      <p:sp>
        <p:nvSpPr>
          <p:cNvPr id="7" name="Ok: Aşağı 6">
            <a:extLst>
              <a:ext uri="{FF2B5EF4-FFF2-40B4-BE49-F238E27FC236}">
                <a16:creationId xmlns:a16="http://schemas.microsoft.com/office/drawing/2014/main" id="{388920FD-D8AB-4FEB-8B12-1C9CE65F9204}"/>
              </a:ext>
            </a:extLst>
          </p:cNvPr>
          <p:cNvSpPr/>
          <p:nvPr/>
        </p:nvSpPr>
        <p:spPr>
          <a:xfrm>
            <a:off x="4015300" y="1305890"/>
            <a:ext cx="3580131" cy="1689267"/>
          </a:xfrm>
          <a:prstGeom prst="downArrow">
            <a:avLst>
              <a:gd name="adj1" fmla="val 66669"/>
              <a:gd name="adj2" fmla="val 37465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Responsibility</a:t>
            </a:r>
            <a:endParaRPr lang="tr-TR" dirty="0"/>
          </a:p>
          <a:p>
            <a:pPr algn="ctr"/>
            <a:r>
              <a:rPr lang="tr-TR" dirty="0" err="1"/>
              <a:t>Duty</a:t>
            </a:r>
            <a:endParaRPr lang="tr-TR" dirty="0"/>
          </a:p>
          <a:p>
            <a:pPr algn="ctr"/>
            <a:r>
              <a:rPr lang="tr-TR" dirty="0" err="1"/>
              <a:t>Task</a:t>
            </a:r>
            <a:endParaRPr lang="tr-TR" dirty="0"/>
          </a:p>
        </p:txBody>
      </p:sp>
      <p:sp>
        <p:nvSpPr>
          <p:cNvPr id="8" name="Ok: Aşağı 7">
            <a:extLst>
              <a:ext uri="{FF2B5EF4-FFF2-40B4-BE49-F238E27FC236}">
                <a16:creationId xmlns:a16="http://schemas.microsoft.com/office/drawing/2014/main" id="{8FC38758-5CC8-44CB-B4B2-09DB6C9C745E}"/>
              </a:ext>
            </a:extLst>
          </p:cNvPr>
          <p:cNvSpPr/>
          <p:nvPr/>
        </p:nvSpPr>
        <p:spPr>
          <a:xfrm>
            <a:off x="7595431" y="782350"/>
            <a:ext cx="3580131" cy="1689267"/>
          </a:xfrm>
          <a:prstGeom prst="downArrow">
            <a:avLst>
              <a:gd name="adj1" fmla="val 66669"/>
              <a:gd name="adj2" fmla="val 37465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Responsible</a:t>
            </a:r>
            <a:r>
              <a:rPr lang="tr-TR" dirty="0"/>
              <a:t> </a:t>
            </a:r>
            <a:r>
              <a:rPr lang="tr-TR" dirty="0" err="1"/>
              <a:t>for</a:t>
            </a:r>
            <a:endParaRPr lang="tr-TR" dirty="0"/>
          </a:p>
          <a:p>
            <a:pPr algn="ctr"/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charge</a:t>
            </a:r>
            <a:r>
              <a:rPr lang="tr-TR" dirty="0"/>
              <a:t> of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7F30ABD-5AAC-4630-A5B3-BB1A4C58EE13}"/>
              </a:ext>
            </a:extLst>
          </p:cNvPr>
          <p:cNvSpPr/>
          <p:nvPr/>
        </p:nvSpPr>
        <p:spPr>
          <a:xfrm>
            <a:off x="1036009" y="1948077"/>
            <a:ext cx="2425567" cy="1047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Ev işleri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72E274BE-3AF6-487C-9EFE-A34A88B03D08}"/>
              </a:ext>
            </a:extLst>
          </p:cNvPr>
          <p:cNvSpPr/>
          <p:nvPr/>
        </p:nvSpPr>
        <p:spPr>
          <a:xfrm>
            <a:off x="4615668" y="2412167"/>
            <a:ext cx="2425567" cy="1047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Sorumluluk,</a:t>
            </a:r>
          </a:p>
          <a:p>
            <a:pPr algn="ctr"/>
            <a:r>
              <a:rPr lang="tr-TR" sz="2400" b="1" dirty="0">
                <a:solidFill>
                  <a:schemeClr val="tx1"/>
                </a:solidFill>
              </a:rPr>
              <a:t>Görev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0BC7E0F6-06CB-40DA-8830-CD31FCF4B73D}"/>
              </a:ext>
            </a:extLst>
          </p:cNvPr>
          <p:cNvSpPr/>
          <p:nvPr/>
        </p:nvSpPr>
        <p:spPr>
          <a:xfrm>
            <a:off x="8189307" y="1948077"/>
            <a:ext cx="2425567" cy="104708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Sorumlu Olmak</a:t>
            </a:r>
            <a:endParaRPr lang="tr-TR" sz="240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100823E-19D9-4DC6-ACD8-4A3E8A7FD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28" y="3773752"/>
            <a:ext cx="2013964" cy="2301898"/>
          </a:xfrm>
          <a:prstGeom prst="rect">
            <a:avLst/>
          </a:prstGeom>
        </p:spPr>
      </p:pic>
      <p:sp>
        <p:nvSpPr>
          <p:cNvPr id="12" name="Konuşma Balonu: Köşeleri Yuvarlanmış Dikdörtgen 11">
            <a:extLst>
              <a:ext uri="{FF2B5EF4-FFF2-40B4-BE49-F238E27FC236}">
                <a16:creationId xmlns:a16="http://schemas.microsoft.com/office/drawing/2014/main" id="{64A6E40B-4D92-49E6-A573-4BFCF9373C88}"/>
              </a:ext>
            </a:extLst>
          </p:cNvPr>
          <p:cNvSpPr/>
          <p:nvPr/>
        </p:nvSpPr>
        <p:spPr>
          <a:xfrm>
            <a:off x="2554763" y="3637344"/>
            <a:ext cx="8597242" cy="2914474"/>
          </a:xfrm>
          <a:prstGeom prst="wedgeRoundRectCallout">
            <a:avLst>
              <a:gd name="adj1" fmla="val -57439"/>
              <a:gd name="adj2" fmla="val -19726"/>
              <a:gd name="adj3" fmla="val 16667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478546A8-940C-4979-AC16-19061BB20611}"/>
              </a:ext>
            </a:extLst>
          </p:cNvPr>
          <p:cNvSpPr txBox="1"/>
          <p:nvPr/>
        </p:nvSpPr>
        <p:spPr>
          <a:xfrm>
            <a:off x="2850776" y="3867593"/>
            <a:ext cx="104080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chemeClr val="tx1"/>
                </a:solidFill>
              </a:rPr>
              <a:t>Hi</a:t>
            </a:r>
            <a:r>
              <a:rPr lang="tr-TR" b="1" dirty="0">
                <a:solidFill>
                  <a:schemeClr val="tx1"/>
                </a:solidFill>
              </a:rPr>
              <a:t>! My name is Barış,</a:t>
            </a:r>
          </a:p>
          <a:p>
            <a:r>
              <a:rPr lang="tr-TR" b="1" dirty="0">
                <a:solidFill>
                  <a:schemeClr val="tx1"/>
                </a:solidFill>
              </a:rPr>
              <a:t>I </a:t>
            </a:r>
            <a:r>
              <a:rPr lang="tr-TR" b="1" dirty="0" err="1">
                <a:solidFill>
                  <a:schemeClr val="tx1"/>
                </a:solidFill>
              </a:rPr>
              <a:t>want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to</a:t>
            </a:r>
            <a:r>
              <a:rPr lang="tr-TR" b="1" dirty="0">
                <a:solidFill>
                  <a:schemeClr val="tx1"/>
                </a:solidFill>
              </a:rPr>
              <a:t> talk </a:t>
            </a:r>
            <a:r>
              <a:rPr lang="tr-TR" b="1" dirty="0" err="1">
                <a:solidFill>
                  <a:schemeClr val="tx1"/>
                </a:solidFill>
              </a:rPr>
              <a:t>about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the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responsibilities</a:t>
            </a:r>
            <a:r>
              <a:rPr lang="tr-TR" b="1" dirty="0">
                <a:solidFill>
                  <a:schemeClr val="tx1"/>
                </a:solidFill>
              </a:rPr>
              <a:t> at </a:t>
            </a:r>
            <a:r>
              <a:rPr lang="tr-TR" b="1" dirty="0" err="1">
                <a:solidFill>
                  <a:schemeClr val="tx1"/>
                </a:solidFill>
              </a:rPr>
              <a:t>my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home</a:t>
            </a:r>
            <a:r>
              <a:rPr lang="tr-TR" b="1" dirty="0">
                <a:solidFill>
                  <a:schemeClr val="tx1"/>
                </a:solidFill>
              </a:rPr>
              <a:t>. </a:t>
            </a:r>
          </a:p>
          <a:p>
            <a:r>
              <a:rPr lang="tr-TR" b="1" dirty="0" err="1">
                <a:solidFill>
                  <a:schemeClr val="tx1"/>
                </a:solidFill>
              </a:rPr>
              <a:t>We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always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help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each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other</a:t>
            </a:r>
            <a:r>
              <a:rPr lang="tr-TR" b="1" dirty="0">
                <a:solidFill>
                  <a:schemeClr val="tx1"/>
                </a:solidFill>
              </a:rPr>
              <a:t>, </a:t>
            </a:r>
            <a:r>
              <a:rPr lang="tr-TR" b="1" dirty="0" err="1">
                <a:solidFill>
                  <a:schemeClr val="tx1"/>
                </a:solidFill>
              </a:rPr>
              <a:t>while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doing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chores</a:t>
            </a:r>
            <a:r>
              <a:rPr lang="tr-TR" b="1" dirty="0">
                <a:solidFill>
                  <a:schemeClr val="tx1"/>
                </a:solidFill>
              </a:rPr>
              <a:t>. 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 err="1">
                <a:solidFill>
                  <a:schemeClr val="tx1"/>
                </a:solidFill>
              </a:rPr>
              <a:t>For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example</a:t>
            </a:r>
            <a:r>
              <a:rPr lang="tr-TR" b="1" dirty="0">
                <a:solidFill>
                  <a:schemeClr val="tx1"/>
                </a:solidFill>
              </a:rPr>
              <a:t>, I am </a:t>
            </a:r>
            <a:r>
              <a:rPr lang="tr-TR" b="1" dirty="0" err="1">
                <a:solidFill>
                  <a:srgbClr val="FF0000"/>
                </a:solidFill>
              </a:rPr>
              <a:t>responsible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for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vacuuming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the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house</a:t>
            </a:r>
            <a:r>
              <a:rPr lang="tr-TR" b="1" dirty="0">
                <a:solidFill>
                  <a:schemeClr val="tx1"/>
                </a:solidFill>
              </a:rPr>
              <a:t>. </a:t>
            </a:r>
          </a:p>
          <a:p>
            <a:r>
              <a:rPr lang="tr-TR" b="1" dirty="0" err="1">
                <a:solidFill>
                  <a:schemeClr val="tx1"/>
                </a:solidFill>
              </a:rPr>
              <a:t>Taking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out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the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garbage</a:t>
            </a:r>
            <a:r>
              <a:rPr lang="tr-TR" b="1" dirty="0">
                <a:solidFill>
                  <a:schemeClr val="tx1"/>
                </a:solidFill>
              </a:rPr>
              <a:t> is </a:t>
            </a:r>
            <a:r>
              <a:rPr lang="tr-TR" b="1" dirty="0" err="1">
                <a:solidFill>
                  <a:schemeClr val="tx1"/>
                </a:solidFill>
              </a:rPr>
              <a:t>my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father’s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duty</a:t>
            </a:r>
            <a:r>
              <a:rPr lang="tr-TR" b="1" dirty="0">
                <a:solidFill>
                  <a:srgbClr val="FF0000"/>
                </a:solidFill>
              </a:rPr>
              <a:t>.</a:t>
            </a:r>
          </a:p>
          <a:p>
            <a:r>
              <a:rPr lang="tr-TR" b="1" dirty="0">
                <a:solidFill>
                  <a:schemeClr val="tx1"/>
                </a:solidFill>
              </a:rPr>
              <a:t>My </a:t>
            </a:r>
            <a:r>
              <a:rPr lang="tr-TR" b="1" dirty="0" err="1">
                <a:solidFill>
                  <a:schemeClr val="tx1"/>
                </a:solidFill>
              </a:rPr>
              <a:t>mother</a:t>
            </a:r>
            <a:r>
              <a:rPr lang="tr-TR" b="1" dirty="0">
                <a:solidFill>
                  <a:schemeClr val="tx1"/>
                </a:solidFill>
              </a:rPr>
              <a:t> is </a:t>
            </a:r>
            <a:r>
              <a:rPr lang="tr-TR" b="1" dirty="0">
                <a:solidFill>
                  <a:srgbClr val="FF0000"/>
                </a:solidFill>
              </a:rPr>
              <a:t>in </a:t>
            </a:r>
            <a:r>
              <a:rPr lang="tr-TR" b="1" dirty="0" err="1">
                <a:solidFill>
                  <a:srgbClr val="FF0000"/>
                </a:solidFill>
              </a:rPr>
              <a:t>charge</a:t>
            </a:r>
            <a:r>
              <a:rPr lang="tr-TR" b="1" dirty="0">
                <a:solidFill>
                  <a:srgbClr val="FF0000"/>
                </a:solidFill>
              </a:rPr>
              <a:t> of </a:t>
            </a:r>
            <a:r>
              <a:rPr lang="tr-TR" b="1" dirty="0" err="1">
                <a:solidFill>
                  <a:schemeClr val="tx1"/>
                </a:solidFill>
              </a:rPr>
              <a:t>cooking</a:t>
            </a:r>
            <a:r>
              <a:rPr lang="tr-TR" b="1" dirty="0">
                <a:solidFill>
                  <a:schemeClr val="tx1"/>
                </a:solidFill>
              </a:rPr>
              <a:t>.</a:t>
            </a:r>
          </a:p>
          <a:p>
            <a:r>
              <a:rPr lang="tr-TR" b="1" dirty="0" err="1">
                <a:solidFill>
                  <a:schemeClr val="tx1"/>
                </a:solidFill>
              </a:rPr>
              <a:t>Setting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table</a:t>
            </a:r>
            <a:r>
              <a:rPr lang="tr-TR" b="1" dirty="0">
                <a:solidFill>
                  <a:schemeClr val="tx1"/>
                </a:solidFill>
              </a:rPr>
              <a:t> is </a:t>
            </a:r>
            <a:r>
              <a:rPr lang="tr-TR" b="1" dirty="0" err="1">
                <a:solidFill>
                  <a:schemeClr val="tx1"/>
                </a:solidFill>
              </a:rPr>
              <a:t>my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brother’s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task</a:t>
            </a:r>
            <a:r>
              <a:rPr lang="tr-TR" b="1" dirty="0">
                <a:solidFill>
                  <a:schemeClr val="tx1"/>
                </a:solidFill>
              </a:rPr>
              <a:t>.</a:t>
            </a:r>
          </a:p>
          <a:p>
            <a:endParaRPr lang="tr-TR" b="1" dirty="0">
              <a:solidFill>
                <a:schemeClr val="tx1"/>
              </a:solidFill>
            </a:endParaRPr>
          </a:p>
          <a:p>
            <a:endParaRPr lang="tr-TR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A94671D-6AC6-4F94-B2A7-AFD3399D3282}"/>
              </a:ext>
            </a:extLst>
          </p:cNvPr>
          <p:cNvSpPr txBox="1"/>
          <p:nvPr/>
        </p:nvSpPr>
        <p:spPr>
          <a:xfrm>
            <a:off x="690172" y="6159164"/>
            <a:ext cx="941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/>
              <a:t>BARIŞ</a:t>
            </a:r>
          </a:p>
        </p:txBody>
      </p:sp>
    </p:spTree>
    <p:extLst>
      <p:ext uri="{BB962C8B-B14F-4D97-AF65-F5344CB8AC3E}">
        <p14:creationId xmlns:p14="http://schemas.microsoft.com/office/powerpoint/2010/main" val="414556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  <p:bldP spid="12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CB00E92-B9D3-430A-8D27-4CA416D62848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chemeClr val="bg1"/>
                </a:solidFill>
              </a:rPr>
              <a:t>Expressing</a:t>
            </a:r>
            <a:r>
              <a:rPr lang="tr-TR" sz="4000" b="1" dirty="0">
                <a:solidFill>
                  <a:schemeClr val="bg1"/>
                </a:solidFill>
              </a:rPr>
              <a:t> </a:t>
            </a:r>
            <a:r>
              <a:rPr lang="tr-TR" sz="4000" b="1" dirty="0" err="1">
                <a:solidFill>
                  <a:schemeClr val="bg1"/>
                </a:solidFill>
              </a:rPr>
              <a:t>Obligations</a:t>
            </a:r>
            <a:endParaRPr lang="tr-TR" sz="4000" b="1" dirty="0">
              <a:solidFill>
                <a:schemeClr val="bg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69FE4B8-7DFD-4AF0-B600-4F043F2FCE9E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(Zorunluluk İfadeleri)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02A4C3F-E37D-4BAE-A917-1D5C3A2A0736}"/>
              </a:ext>
            </a:extLst>
          </p:cNvPr>
          <p:cNvSpPr/>
          <p:nvPr/>
        </p:nvSpPr>
        <p:spPr>
          <a:xfrm>
            <a:off x="717648" y="1098947"/>
            <a:ext cx="962526" cy="76944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/>
              <a:t>1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423EFB9-DA97-43DD-ABE0-AB814BA61E7F}"/>
              </a:ext>
            </a:extLst>
          </p:cNvPr>
          <p:cNvSpPr txBox="1"/>
          <p:nvPr/>
        </p:nvSpPr>
        <p:spPr>
          <a:xfrm>
            <a:off x="1810681" y="1222057"/>
            <a:ext cx="5011459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MUST / HAVE TO / HAS TO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40E87D8-A5E6-4A47-8B08-C591FC9DE33A}"/>
              </a:ext>
            </a:extLst>
          </p:cNvPr>
          <p:cNvSpPr txBox="1"/>
          <p:nvPr/>
        </p:nvSpPr>
        <p:spPr>
          <a:xfrm>
            <a:off x="458729" y="1984929"/>
            <a:ext cx="1054096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«</a:t>
            </a:r>
            <a:r>
              <a:rPr lang="tr-TR" sz="2000" b="1" dirty="0" err="1"/>
              <a:t>Must</a:t>
            </a:r>
            <a:r>
              <a:rPr lang="tr-TR" sz="2000" b="1" dirty="0"/>
              <a:t>, </a:t>
            </a:r>
            <a:r>
              <a:rPr lang="tr-TR" sz="2000" b="1" dirty="0" err="1"/>
              <a:t>have</a:t>
            </a:r>
            <a:r>
              <a:rPr lang="tr-TR" sz="2000" b="1" dirty="0"/>
              <a:t> </a:t>
            </a:r>
            <a:r>
              <a:rPr lang="tr-TR" sz="2000" b="1" dirty="0" err="1"/>
              <a:t>to</a:t>
            </a:r>
            <a:r>
              <a:rPr lang="tr-TR" sz="2000" b="1" dirty="0"/>
              <a:t>, has </a:t>
            </a:r>
            <a:r>
              <a:rPr lang="tr-TR" sz="2000" b="1" dirty="0" err="1"/>
              <a:t>to</a:t>
            </a:r>
            <a:r>
              <a:rPr lang="tr-TR" sz="2000" b="1" dirty="0"/>
              <a:t>» kalıpları bir eylemin kesinlikle gerçekleşmesi gerektiğini ifade eder. Türkçeye «-</a:t>
            </a:r>
            <a:r>
              <a:rPr lang="tr-TR" sz="2000" b="1" dirty="0" err="1"/>
              <a:t>mek</a:t>
            </a:r>
            <a:r>
              <a:rPr lang="tr-TR" sz="2000" b="1" dirty="0"/>
              <a:t> zorunda» veya «-malı, -</a:t>
            </a:r>
            <a:r>
              <a:rPr lang="tr-TR" sz="2000" b="1" dirty="0" err="1"/>
              <a:t>meli</a:t>
            </a:r>
            <a:r>
              <a:rPr lang="tr-TR" sz="2000" b="1" dirty="0"/>
              <a:t>» diye çevrilir.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EF691AF-76D1-4F0E-8FA7-EC1801779F89}"/>
              </a:ext>
            </a:extLst>
          </p:cNvPr>
          <p:cNvSpPr txBox="1"/>
          <p:nvPr/>
        </p:nvSpPr>
        <p:spPr>
          <a:xfrm>
            <a:off x="1252814" y="3161273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People </a:t>
            </a:r>
            <a:r>
              <a:rPr lang="en-US" sz="2000" b="1">
                <a:solidFill>
                  <a:srgbClr val="FF0000"/>
                </a:solidFill>
              </a:rPr>
              <a:t>must</a:t>
            </a:r>
            <a:r>
              <a:rPr lang="en-US" sz="2000" b="1"/>
              <a:t> be quite at library</a:t>
            </a:r>
            <a:endParaRPr lang="tr-TR" sz="20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35483C6-A7C9-484C-811C-171D5C2D11CA}"/>
              </a:ext>
            </a:extLst>
          </p:cNvPr>
          <p:cNvSpPr txBox="1"/>
          <p:nvPr/>
        </p:nvSpPr>
        <p:spPr>
          <a:xfrm>
            <a:off x="376519" y="3009865"/>
            <a:ext cx="876296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Ex</a:t>
            </a: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A8FCA96-F9CB-4F35-ACF3-8B930B6368D0}"/>
              </a:ext>
            </a:extLst>
          </p:cNvPr>
          <p:cNvSpPr txBox="1"/>
          <p:nvPr/>
        </p:nvSpPr>
        <p:spPr>
          <a:xfrm>
            <a:off x="1252815" y="3800728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We </a:t>
            </a:r>
            <a:r>
              <a:rPr lang="en-US" sz="2000" b="1" dirty="0">
                <a:solidFill>
                  <a:srgbClr val="FF0000"/>
                </a:solidFill>
              </a:rPr>
              <a:t>have to </a:t>
            </a:r>
            <a:r>
              <a:rPr lang="en-US" sz="2000" b="1" dirty="0"/>
              <a:t>wear a uniform at school.</a:t>
            </a:r>
            <a:endParaRPr lang="tr-TR" sz="20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71C9927-4C73-4DE6-B3FB-A0724178EC7A}"/>
              </a:ext>
            </a:extLst>
          </p:cNvPr>
          <p:cNvSpPr txBox="1"/>
          <p:nvPr/>
        </p:nvSpPr>
        <p:spPr>
          <a:xfrm>
            <a:off x="6069103" y="3161273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İnsanlar kütüphanede sessiz ol</a:t>
            </a:r>
            <a:r>
              <a:rPr lang="tr-TR" sz="2000" b="1" dirty="0">
                <a:solidFill>
                  <a:srgbClr val="FF0000"/>
                </a:solidFill>
              </a:rPr>
              <a:t>mak zorundadır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668C044A-49D2-41D6-AACC-B65EB3045170}"/>
              </a:ext>
            </a:extLst>
          </p:cNvPr>
          <p:cNvSpPr txBox="1"/>
          <p:nvPr/>
        </p:nvSpPr>
        <p:spPr>
          <a:xfrm>
            <a:off x="6069102" y="3798554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Biz okulda üniforma giy</a:t>
            </a:r>
            <a:r>
              <a:rPr lang="tr-TR" sz="2000" b="1" dirty="0">
                <a:solidFill>
                  <a:srgbClr val="FF0000"/>
                </a:solidFill>
              </a:rPr>
              <a:t>mek zorundayız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4F95BCB-C4AC-4355-8C7F-A7E2B9345BBC}"/>
              </a:ext>
            </a:extLst>
          </p:cNvPr>
          <p:cNvSpPr txBox="1"/>
          <p:nvPr/>
        </p:nvSpPr>
        <p:spPr>
          <a:xfrm>
            <a:off x="1" y="3675443"/>
            <a:ext cx="131781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Ex</a:t>
            </a: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2.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B317ECC1-59B9-444C-8257-6A77CF0650C3}"/>
              </a:ext>
            </a:extLst>
          </p:cNvPr>
          <p:cNvSpPr txBox="1"/>
          <p:nvPr/>
        </p:nvSpPr>
        <p:spPr>
          <a:xfrm>
            <a:off x="0" y="4612987"/>
            <a:ext cx="131781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Ex</a:t>
            </a: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3.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E0B06AE5-5259-4C75-BD60-817841263ACF}"/>
              </a:ext>
            </a:extLst>
          </p:cNvPr>
          <p:cNvSpPr txBox="1"/>
          <p:nvPr/>
        </p:nvSpPr>
        <p:spPr>
          <a:xfrm>
            <a:off x="1252814" y="4551432"/>
            <a:ext cx="468058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Havin </a:t>
            </a:r>
            <a:r>
              <a:rPr lang="tr-TR" sz="2000" b="1" dirty="0">
                <a:solidFill>
                  <a:srgbClr val="FF0000"/>
                </a:solidFill>
              </a:rPr>
              <a:t>has </a:t>
            </a:r>
            <a:r>
              <a:rPr lang="tr-TR" sz="2000" b="1" dirty="0" err="1">
                <a:solidFill>
                  <a:srgbClr val="FF0000"/>
                </a:solidFill>
              </a:rPr>
              <a:t>to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/>
              <a:t>finish</a:t>
            </a:r>
            <a:r>
              <a:rPr lang="tr-TR" sz="2000" b="1" dirty="0"/>
              <a:t> her </a:t>
            </a:r>
            <a:r>
              <a:rPr lang="tr-TR" sz="2000" b="1" dirty="0" err="1"/>
              <a:t>homework</a:t>
            </a:r>
            <a:r>
              <a:rPr lang="tr-TR" sz="2000" b="1" dirty="0"/>
              <a:t> </a:t>
            </a:r>
            <a:r>
              <a:rPr lang="tr-TR" sz="2000" b="1" dirty="0" err="1"/>
              <a:t>until</a:t>
            </a:r>
            <a:r>
              <a:rPr lang="tr-TR" sz="2000" b="1" dirty="0"/>
              <a:t> </a:t>
            </a:r>
            <a:r>
              <a:rPr lang="tr-TR" sz="2000" b="1" dirty="0" err="1"/>
              <a:t>tomorrow</a:t>
            </a:r>
            <a:r>
              <a:rPr lang="en-US" sz="2000" b="1" dirty="0"/>
              <a:t>.</a:t>
            </a:r>
            <a:endParaRPr lang="tr-TR" sz="20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7C5CB49-C916-4509-A294-9E6946F6C4D0}"/>
              </a:ext>
            </a:extLst>
          </p:cNvPr>
          <p:cNvSpPr txBox="1"/>
          <p:nvPr/>
        </p:nvSpPr>
        <p:spPr>
          <a:xfrm>
            <a:off x="6069102" y="4704662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Havin ödevini yarına kadar bitir</a:t>
            </a:r>
            <a:r>
              <a:rPr lang="tr-TR" sz="2000" b="1" dirty="0">
                <a:solidFill>
                  <a:srgbClr val="FF0000"/>
                </a:solidFill>
              </a:rPr>
              <a:t>mek zorunda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667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CB00E92-B9D3-430A-8D27-4CA416D62848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chemeClr val="bg1"/>
                </a:solidFill>
              </a:rPr>
              <a:t>Expressing</a:t>
            </a:r>
            <a:r>
              <a:rPr lang="tr-TR" sz="4000" b="1" dirty="0">
                <a:solidFill>
                  <a:schemeClr val="bg1"/>
                </a:solidFill>
              </a:rPr>
              <a:t> </a:t>
            </a:r>
            <a:r>
              <a:rPr lang="tr-TR" sz="4000" b="1" dirty="0" err="1">
                <a:solidFill>
                  <a:schemeClr val="bg1"/>
                </a:solidFill>
              </a:rPr>
              <a:t>Obligations</a:t>
            </a:r>
            <a:endParaRPr lang="tr-TR" sz="4000" b="1" dirty="0">
              <a:solidFill>
                <a:schemeClr val="bg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69FE4B8-7DFD-4AF0-B600-4F043F2FCE9E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(Zorunluluk İfadeleri)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02A4C3F-E37D-4BAE-A917-1D5C3A2A0736}"/>
              </a:ext>
            </a:extLst>
          </p:cNvPr>
          <p:cNvSpPr/>
          <p:nvPr/>
        </p:nvSpPr>
        <p:spPr>
          <a:xfrm>
            <a:off x="708683" y="918370"/>
            <a:ext cx="962526" cy="76944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/>
              <a:t>2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423EFB9-DA97-43DD-ABE0-AB814BA61E7F}"/>
              </a:ext>
            </a:extLst>
          </p:cNvPr>
          <p:cNvSpPr txBox="1"/>
          <p:nvPr/>
        </p:nvSpPr>
        <p:spPr>
          <a:xfrm>
            <a:off x="1801716" y="1041480"/>
            <a:ext cx="5011459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MUSTN’T (MUST NOT)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40E87D8-A5E6-4A47-8B08-C591FC9DE33A}"/>
              </a:ext>
            </a:extLst>
          </p:cNvPr>
          <p:cNvSpPr txBox="1"/>
          <p:nvPr/>
        </p:nvSpPr>
        <p:spPr>
          <a:xfrm>
            <a:off x="385006" y="1794690"/>
            <a:ext cx="1054096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«</a:t>
            </a:r>
            <a:r>
              <a:rPr lang="tr-TR" sz="2000" b="1" dirty="0" err="1"/>
              <a:t>Mustn’t</a:t>
            </a:r>
            <a:r>
              <a:rPr lang="tr-TR" sz="2000" b="1" dirty="0"/>
              <a:t>» yasaklar için kullanılır. Bir şeyi yapmamak zorunda olduğumuzda kullanırız. </a:t>
            </a:r>
          </a:p>
          <a:p>
            <a:r>
              <a:rPr lang="tr-TR" sz="2000" b="1" dirty="0"/>
              <a:t>Türkçeye «… yapmamak zorunda» ya da «… yapmak yasak» şeklinde çevrilir.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EF691AF-76D1-4F0E-8FA7-EC1801779F89}"/>
              </a:ext>
            </a:extLst>
          </p:cNvPr>
          <p:cNvSpPr txBox="1"/>
          <p:nvPr/>
        </p:nvSpPr>
        <p:spPr>
          <a:xfrm>
            <a:off x="1064556" y="3001343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You </a:t>
            </a:r>
            <a:r>
              <a:rPr lang="en-US" sz="2000" b="1" dirty="0">
                <a:solidFill>
                  <a:srgbClr val="FF0000"/>
                </a:solidFill>
              </a:rPr>
              <a:t>must</a:t>
            </a:r>
            <a:r>
              <a:rPr lang="tr-TR" sz="2000" b="1" dirty="0">
                <a:solidFill>
                  <a:srgbClr val="FF0000"/>
                </a:solidFill>
              </a:rPr>
              <a:t>n’</a:t>
            </a:r>
            <a:r>
              <a:rPr lang="en-US" sz="2000" b="1" dirty="0">
                <a:solidFill>
                  <a:srgbClr val="FF0000"/>
                </a:solidFill>
              </a:rPr>
              <a:t>t </a:t>
            </a:r>
            <a:r>
              <a:rPr lang="en-US" sz="2000" b="1" dirty="0"/>
              <a:t>smoke on a train</a:t>
            </a:r>
            <a:endParaRPr lang="tr-TR" sz="20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35483C6-A7C9-484C-811C-171D5C2D11CA}"/>
              </a:ext>
            </a:extLst>
          </p:cNvPr>
          <p:cNvSpPr txBox="1"/>
          <p:nvPr/>
        </p:nvSpPr>
        <p:spPr>
          <a:xfrm>
            <a:off x="188261" y="2828651"/>
            <a:ext cx="876296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Ex</a:t>
            </a: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A8FCA96-F9CB-4F35-ACF3-8B930B6368D0}"/>
              </a:ext>
            </a:extLst>
          </p:cNvPr>
          <p:cNvSpPr txBox="1"/>
          <p:nvPr/>
        </p:nvSpPr>
        <p:spPr>
          <a:xfrm>
            <a:off x="1117107" y="3945853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You</a:t>
            </a:r>
            <a:r>
              <a:rPr lang="tr-TR" sz="2000" b="1" dirty="0"/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mustn’t</a:t>
            </a:r>
            <a:r>
              <a:rPr lang="tr-TR" sz="2000" b="1" dirty="0"/>
              <a:t> </a:t>
            </a:r>
            <a:r>
              <a:rPr lang="tr-TR" sz="2000" b="1" dirty="0" err="1"/>
              <a:t>swim</a:t>
            </a:r>
            <a:r>
              <a:rPr lang="tr-TR" sz="2000" b="1" dirty="0"/>
              <a:t> in </a:t>
            </a:r>
            <a:r>
              <a:rPr lang="tr-TR" sz="2000" b="1" dirty="0" err="1"/>
              <a:t>this</a:t>
            </a:r>
            <a:r>
              <a:rPr lang="tr-TR" sz="2000" b="1" dirty="0"/>
              <a:t> </a:t>
            </a:r>
            <a:r>
              <a:rPr lang="tr-TR" sz="2000" b="1" dirty="0" err="1"/>
              <a:t>river</a:t>
            </a:r>
            <a:r>
              <a:rPr lang="tr-TR" sz="2000" b="1" dirty="0"/>
              <a:t>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71C9927-4C73-4DE6-B3FB-A0724178EC7A}"/>
              </a:ext>
            </a:extLst>
          </p:cNvPr>
          <p:cNvSpPr txBox="1"/>
          <p:nvPr/>
        </p:nvSpPr>
        <p:spPr>
          <a:xfrm>
            <a:off x="6069102" y="2836441"/>
            <a:ext cx="5800165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Trende sigara içmemek zorundasın. </a:t>
            </a:r>
          </a:p>
          <a:p>
            <a:pPr algn="ctr"/>
            <a:r>
              <a:rPr lang="tr-TR" sz="2000" b="1" dirty="0">
                <a:solidFill>
                  <a:srgbClr val="FFFF00"/>
                </a:solidFill>
              </a:rPr>
              <a:t>(Sigara içmek yasak)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668C044A-49D2-41D6-AACC-B65EB3045170}"/>
              </a:ext>
            </a:extLst>
          </p:cNvPr>
          <p:cNvSpPr txBox="1"/>
          <p:nvPr/>
        </p:nvSpPr>
        <p:spPr>
          <a:xfrm>
            <a:off x="5933394" y="3827686"/>
            <a:ext cx="5800165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Bu nehirde yüzmemek zorundasın.</a:t>
            </a:r>
          </a:p>
          <a:p>
            <a:pPr algn="ctr"/>
            <a:r>
              <a:rPr lang="tr-TR" sz="2000" b="1" dirty="0">
                <a:solidFill>
                  <a:srgbClr val="FFFF00"/>
                </a:solidFill>
              </a:rPr>
              <a:t>(Yüzmek yasak)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4F95BCB-C4AC-4355-8C7F-A7E2B9345BBC}"/>
              </a:ext>
            </a:extLst>
          </p:cNvPr>
          <p:cNvSpPr txBox="1"/>
          <p:nvPr/>
        </p:nvSpPr>
        <p:spPr>
          <a:xfrm>
            <a:off x="-135707" y="3820568"/>
            <a:ext cx="131781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Ex</a:t>
            </a: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2.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B317ECC1-59B9-444C-8257-6A77CF0650C3}"/>
              </a:ext>
            </a:extLst>
          </p:cNvPr>
          <p:cNvSpPr txBox="1"/>
          <p:nvPr/>
        </p:nvSpPr>
        <p:spPr>
          <a:xfrm>
            <a:off x="-32497" y="4837433"/>
            <a:ext cx="131781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Ex</a:t>
            </a: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3.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E0B06AE5-5259-4C75-BD60-817841263ACF}"/>
              </a:ext>
            </a:extLst>
          </p:cNvPr>
          <p:cNvSpPr txBox="1"/>
          <p:nvPr/>
        </p:nvSpPr>
        <p:spPr>
          <a:xfrm>
            <a:off x="1162694" y="4818931"/>
            <a:ext cx="468058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People </a:t>
            </a:r>
            <a:r>
              <a:rPr lang="tr-TR" sz="2000" b="1" dirty="0" err="1">
                <a:solidFill>
                  <a:srgbClr val="FF0000"/>
                </a:solidFill>
              </a:rPr>
              <a:t>mustn’t</a:t>
            </a:r>
            <a:r>
              <a:rPr lang="tr-TR" sz="2000" b="1" dirty="0"/>
              <a:t> </a:t>
            </a:r>
            <a:r>
              <a:rPr lang="tr-TR" sz="2000" b="1" dirty="0" err="1"/>
              <a:t>take</a:t>
            </a:r>
            <a:r>
              <a:rPr lang="tr-TR" sz="2000" b="1" dirty="0"/>
              <a:t> </a:t>
            </a:r>
            <a:r>
              <a:rPr lang="tr-TR" sz="2000" b="1" dirty="0" err="1"/>
              <a:t>photo</a:t>
            </a:r>
            <a:r>
              <a:rPr lang="tr-TR" sz="2000" b="1" dirty="0"/>
              <a:t> in </a:t>
            </a:r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000" b="1" dirty="0" err="1"/>
              <a:t>museum</a:t>
            </a:r>
            <a:r>
              <a:rPr lang="tr-TR" sz="2000" b="1" dirty="0"/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7C5CB49-C916-4509-A294-9E6946F6C4D0}"/>
              </a:ext>
            </a:extLst>
          </p:cNvPr>
          <p:cNvSpPr txBox="1"/>
          <p:nvPr/>
        </p:nvSpPr>
        <p:spPr>
          <a:xfrm>
            <a:off x="6069101" y="4818931"/>
            <a:ext cx="5800165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İnsanlar müzede fotoğraf çekmemek zorunda.</a:t>
            </a:r>
            <a:br>
              <a:rPr lang="tr-TR" sz="2000" b="1" dirty="0">
                <a:solidFill>
                  <a:srgbClr val="FFFF00"/>
                </a:solidFill>
              </a:rPr>
            </a:br>
            <a:r>
              <a:rPr lang="tr-TR" sz="2000" b="1" dirty="0">
                <a:solidFill>
                  <a:srgbClr val="FFFF00"/>
                </a:solidFill>
              </a:rPr>
              <a:t>(Fotoğraf çekmek yasak.)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979335-FFB6-48BB-874D-8F590F504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1" t="79632" r="59122" b="2589"/>
          <a:stretch/>
        </p:blipFill>
        <p:spPr bwMode="auto">
          <a:xfrm>
            <a:off x="5521339" y="5765316"/>
            <a:ext cx="1131392" cy="988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208203CC-F2F4-4985-AD25-6B9A223F0C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1" t="1451" r="59883" b="79781"/>
          <a:stretch/>
        </p:blipFill>
        <p:spPr bwMode="auto">
          <a:xfrm>
            <a:off x="3767633" y="5768065"/>
            <a:ext cx="1079624" cy="1009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65D7111F-86CE-4989-96A3-0A6D0F1FED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1" t="21665" r="1570" b="60556"/>
          <a:stretch/>
        </p:blipFill>
        <p:spPr bwMode="auto">
          <a:xfrm>
            <a:off x="7121535" y="5765316"/>
            <a:ext cx="1036347" cy="980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107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CB00E92-B9D3-430A-8D27-4CA416D62848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chemeClr val="bg1"/>
                </a:solidFill>
              </a:rPr>
              <a:t>Expressing</a:t>
            </a:r>
            <a:r>
              <a:rPr lang="tr-TR" sz="4000" b="1" dirty="0">
                <a:solidFill>
                  <a:schemeClr val="bg1"/>
                </a:solidFill>
              </a:rPr>
              <a:t> </a:t>
            </a:r>
            <a:r>
              <a:rPr lang="tr-TR" sz="4000" b="1" dirty="0" err="1">
                <a:solidFill>
                  <a:schemeClr val="bg1"/>
                </a:solidFill>
              </a:rPr>
              <a:t>Obligations</a:t>
            </a:r>
            <a:endParaRPr lang="tr-TR" sz="4000" b="1" dirty="0">
              <a:solidFill>
                <a:schemeClr val="bg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69FE4B8-7DFD-4AF0-B600-4F043F2FCE9E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(Zorunluluk İfadeleri)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02A4C3F-E37D-4BAE-A917-1D5C3A2A0736}"/>
              </a:ext>
            </a:extLst>
          </p:cNvPr>
          <p:cNvSpPr/>
          <p:nvPr/>
        </p:nvSpPr>
        <p:spPr>
          <a:xfrm>
            <a:off x="717648" y="1098947"/>
            <a:ext cx="962526" cy="76944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/>
              <a:t>3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423EFB9-DA97-43DD-ABE0-AB814BA61E7F}"/>
              </a:ext>
            </a:extLst>
          </p:cNvPr>
          <p:cNvSpPr txBox="1"/>
          <p:nvPr/>
        </p:nvSpPr>
        <p:spPr>
          <a:xfrm>
            <a:off x="1810681" y="1222057"/>
            <a:ext cx="7378143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DON’T HAVE TO / DOESN’T HAVE TO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40E87D8-A5E6-4A47-8B08-C591FC9DE33A}"/>
              </a:ext>
            </a:extLst>
          </p:cNvPr>
          <p:cNvSpPr txBox="1"/>
          <p:nvPr/>
        </p:nvSpPr>
        <p:spPr>
          <a:xfrm>
            <a:off x="458729" y="1984929"/>
            <a:ext cx="1054096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«</a:t>
            </a:r>
            <a:r>
              <a:rPr lang="tr-TR" sz="2000" b="1" dirty="0" err="1"/>
              <a:t>Don’t</a:t>
            </a:r>
            <a:r>
              <a:rPr lang="tr-TR" sz="2000" b="1" dirty="0"/>
              <a:t> </a:t>
            </a:r>
            <a:r>
              <a:rPr lang="tr-TR" sz="2000" b="1" dirty="0" err="1"/>
              <a:t>have</a:t>
            </a:r>
            <a:r>
              <a:rPr lang="tr-TR" sz="2000" b="1" dirty="0"/>
              <a:t> </a:t>
            </a:r>
            <a:r>
              <a:rPr lang="tr-TR" sz="2000" b="1" dirty="0" err="1"/>
              <a:t>to</a:t>
            </a:r>
            <a:r>
              <a:rPr lang="tr-TR" sz="2000" b="1" dirty="0"/>
              <a:t>, </a:t>
            </a:r>
            <a:r>
              <a:rPr lang="tr-TR" sz="2000" b="1" dirty="0" err="1"/>
              <a:t>Doesn’t</a:t>
            </a:r>
            <a:r>
              <a:rPr lang="tr-TR" sz="2000" b="1" dirty="0"/>
              <a:t> </a:t>
            </a:r>
            <a:r>
              <a:rPr lang="tr-TR" sz="2000" b="1" dirty="0" err="1"/>
              <a:t>have</a:t>
            </a:r>
            <a:r>
              <a:rPr lang="tr-TR" sz="2000" b="1" dirty="0"/>
              <a:t> </a:t>
            </a:r>
            <a:r>
              <a:rPr lang="tr-TR" sz="2000" b="1" dirty="0" err="1"/>
              <a:t>to</a:t>
            </a:r>
            <a:r>
              <a:rPr lang="tr-TR" sz="2000" b="1" dirty="0"/>
              <a:t>» kalıpları bir eylemin yapılmak zorunda olmadığını ifade eder. Türkçeye «-</a:t>
            </a:r>
            <a:r>
              <a:rPr lang="tr-TR" sz="2000" b="1" dirty="0" err="1"/>
              <a:t>mek</a:t>
            </a:r>
            <a:r>
              <a:rPr lang="tr-TR" sz="2000" b="1" dirty="0"/>
              <a:t> zorunda değil» şeklinde çevrilir.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EF691AF-76D1-4F0E-8FA7-EC1801779F89}"/>
              </a:ext>
            </a:extLst>
          </p:cNvPr>
          <p:cNvSpPr txBox="1"/>
          <p:nvPr/>
        </p:nvSpPr>
        <p:spPr>
          <a:xfrm>
            <a:off x="1252814" y="3161273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/>
              <a:t>You</a:t>
            </a:r>
            <a:r>
              <a:rPr lang="tr-TR" sz="2000" b="1" dirty="0"/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don’t</a:t>
            </a:r>
            <a:r>
              <a:rPr lang="tr-TR" sz="2000" b="1" dirty="0"/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have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to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/>
              <a:t>learn</a:t>
            </a:r>
            <a:r>
              <a:rPr lang="tr-TR" sz="2000" b="1" dirty="0"/>
              <a:t> </a:t>
            </a:r>
            <a:r>
              <a:rPr lang="tr-TR" sz="2000" b="1" dirty="0" err="1"/>
              <a:t>this</a:t>
            </a:r>
            <a:r>
              <a:rPr lang="tr-TR" sz="2000" b="1" dirty="0"/>
              <a:t>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35483C6-A7C9-484C-811C-171D5C2D11CA}"/>
              </a:ext>
            </a:extLst>
          </p:cNvPr>
          <p:cNvSpPr txBox="1"/>
          <p:nvPr/>
        </p:nvSpPr>
        <p:spPr>
          <a:xfrm>
            <a:off x="376519" y="3009865"/>
            <a:ext cx="876296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Ex</a:t>
            </a: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A8FCA96-F9CB-4F35-ACF3-8B930B6368D0}"/>
              </a:ext>
            </a:extLst>
          </p:cNvPr>
          <p:cNvSpPr txBox="1"/>
          <p:nvPr/>
        </p:nvSpPr>
        <p:spPr>
          <a:xfrm>
            <a:off x="1252815" y="3800728"/>
            <a:ext cx="4680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He </a:t>
            </a:r>
            <a:r>
              <a:rPr lang="tr-TR" sz="2000" b="1" dirty="0" err="1">
                <a:solidFill>
                  <a:srgbClr val="FF0000"/>
                </a:solidFill>
              </a:rPr>
              <a:t>doesn’t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have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to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/>
              <a:t>hurry</a:t>
            </a:r>
            <a:r>
              <a:rPr lang="tr-TR" sz="2000" b="1" dirty="0"/>
              <a:t>. </a:t>
            </a:r>
            <a:r>
              <a:rPr lang="tr-TR" sz="2000" b="1" dirty="0" err="1"/>
              <a:t>We</a:t>
            </a:r>
            <a:r>
              <a:rPr lang="tr-TR" sz="2000" b="1" dirty="0"/>
              <a:t> </a:t>
            </a:r>
            <a:r>
              <a:rPr lang="tr-TR" sz="2000" b="1" dirty="0" err="1"/>
              <a:t>have</a:t>
            </a:r>
            <a:r>
              <a:rPr lang="tr-TR" sz="2000" b="1" dirty="0"/>
              <a:t> time. 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71C9927-4C73-4DE6-B3FB-A0724178EC7A}"/>
              </a:ext>
            </a:extLst>
          </p:cNvPr>
          <p:cNvSpPr txBox="1"/>
          <p:nvPr/>
        </p:nvSpPr>
        <p:spPr>
          <a:xfrm>
            <a:off x="6069103" y="3161273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Bunu öğren</a:t>
            </a:r>
            <a:r>
              <a:rPr lang="tr-TR" sz="2000" b="1" dirty="0">
                <a:solidFill>
                  <a:srgbClr val="FF0000"/>
                </a:solidFill>
              </a:rPr>
              <a:t>mek zorunda değilsiniz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668C044A-49D2-41D6-AACC-B65EB3045170}"/>
              </a:ext>
            </a:extLst>
          </p:cNvPr>
          <p:cNvSpPr txBox="1"/>
          <p:nvPr/>
        </p:nvSpPr>
        <p:spPr>
          <a:xfrm>
            <a:off x="6096000" y="3829786"/>
            <a:ext cx="580016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O acele et</a:t>
            </a:r>
            <a:r>
              <a:rPr lang="tr-TR" sz="2000" b="1" dirty="0">
                <a:solidFill>
                  <a:srgbClr val="FF0000"/>
                </a:solidFill>
              </a:rPr>
              <a:t>mek zorunda değil</a:t>
            </a:r>
            <a:r>
              <a:rPr lang="tr-TR" sz="2000" b="1" dirty="0">
                <a:solidFill>
                  <a:srgbClr val="FFFF00"/>
                </a:solidFill>
              </a:rPr>
              <a:t>. Bizim vaktimiz var.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4F95BCB-C4AC-4355-8C7F-A7E2B9345BBC}"/>
              </a:ext>
            </a:extLst>
          </p:cNvPr>
          <p:cNvSpPr txBox="1"/>
          <p:nvPr/>
        </p:nvSpPr>
        <p:spPr>
          <a:xfrm>
            <a:off x="1" y="3675443"/>
            <a:ext cx="131781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Ex</a:t>
            </a: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2.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B317ECC1-59B9-444C-8257-6A77CF0650C3}"/>
              </a:ext>
            </a:extLst>
          </p:cNvPr>
          <p:cNvSpPr txBox="1"/>
          <p:nvPr/>
        </p:nvSpPr>
        <p:spPr>
          <a:xfrm>
            <a:off x="0" y="4612987"/>
            <a:ext cx="131781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Ex</a:t>
            </a: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3.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E0B06AE5-5259-4C75-BD60-817841263ACF}"/>
              </a:ext>
            </a:extLst>
          </p:cNvPr>
          <p:cNvSpPr txBox="1"/>
          <p:nvPr/>
        </p:nvSpPr>
        <p:spPr>
          <a:xfrm>
            <a:off x="1252814" y="4551432"/>
            <a:ext cx="468058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I </a:t>
            </a:r>
            <a:r>
              <a:rPr lang="tr-TR" sz="2000" b="1" dirty="0" err="1">
                <a:solidFill>
                  <a:srgbClr val="FF0000"/>
                </a:solidFill>
              </a:rPr>
              <a:t>don’t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have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to</a:t>
            </a:r>
            <a:r>
              <a:rPr lang="tr-TR" sz="2000" b="1" dirty="0"/>
              <a:t> </a:t>
            </a:r>
            <a:r>
              <a:rPr lang="tr-TR" sz="2000" b="1" dirty="0" err="1"/>
              <a:t>take</a:t>
            </a:r>
            <a:r>
              <a:rPr lang="tr-TR" sz="2000" b="1" dirty="0"/>
              <a:t> </a:t>
            </a:r>
            <a:r>
              <a:rPr lang="tr-TR" sz="2000" b="1" dirty="0" err="1"/>
              <a:t>out</a:t>
            </a:r>
            <a:r>
              <a:rPr lang="tr-TR" sz="2000" b="1" dirty="0"/>
              <a:t> </a:t>
            </a:r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000" b="1" dirty="0" err="1"/>
              <a:t>garbage</a:t>
            </a:r>
            <a:r>
              <a:rPr lang="tr-TR" sz="2000" b="1" dirty="0"/>
              <a:t>. </a:t>
            </a:r>
          </a:p>
          <a:p>
            <a:pPr algn="ctr"/>
            <a:r>
              <a:rPr lang="tr-TR" sz="2000" b="1" dirty="0"/>
              <a:t>My </a:t>
            </a:r>
            <a:r>
              <a:rPr lang="tr-TR" sz="2000" b="1" dirty="0" err="1"/>
              <a:t>father</a:t>
            </a:r>
            <a:r>
              <a:rPr lang="tr-TR" sz="2000" b="1" dirty="0"/>
              <a:t> has </a:t>
            </a:r>
            <a:r>
              <a:rPr lang="tr-TR" sz="2000" b="1" dirty="0" err="1"/>
              <a:t>already</a:t>
            </a:r>
            <a:r>
              <a:rPr lang="tr-TR" sz="2000" b="1" dirty="0"/>
              <a:t> done it</a:t>
            </a:r>
            <a:r>
              <a:rPr lang="en-US" sz="2000" b="1" dirty="0"/>
              <a:t>.</a:t>
            </a:r>
            <a:endParaRPr lang="tr-TR" sz="20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7C5CB49-C916-4509-A294-9E6946F6C4D0}"/>
              </a:ext>
            </a:extLst>
          </p:cNvPr>
          <p:cNvSpPr txBox="1"/>
          <p:nvPr/>
        </p:nvSpPr>
        <p:spPr>
          <a:xfrm>
            <a:off x="6069103" y="4551432"/>
            <a:ext cx="5800165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Çöpü çıkar</a:t>
            </a:r>
            <a:r>
              <a:rPr lang="tr-TR" sz="2000" b="1" dirty="0">
                <a:solidFill>
                  <a:srgbClr val="FF0000"/>
                </a:solidFill>
              </a:rPr>
              <a:t>mak zorunda değilim</a:t>
            </a:r>
            <a:r>
              <a:rPr lang="tr-TR" sz="2000" b="1" dirty="0">
                <a:solidFill>
                  <a:srgbClr val="FFFF00"/>
                </a:solidFill>
              </a:rPr>
              <a:t>. Babam onu çoktan çıkarmış.</a:t>
            </a:r>
          </a:p>
        </p:txBody>
      </p:sp>
    </p:spTree>
    <p:extLst>
      <p:ext uri="{BB962C8B-B14F-4D97-AF65-F5344CB8AC3E}">
        <p14:creationId xmlns:p14="http://schemas.microsoft.com/office/powerpoint/2010/main" val="84735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34B7772F-79F8-467E-BED1-0ECE09E8A2DD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RULES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6AECA69-FC93-4779-AC9D-583CD17266E0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(Kurallar)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E57B465-0AF9-4BC9-ACDD-82110754F4C9}"/>
              </a:ext>
            </a:extLst>
          </p:cNvPr>
          <p:cNvSpPr txBox="1"/>
          <p:nvPr/>
        </p:nvSpPr>
        <p:spPr>
          <a:xfrm>
            <a:off x="620095" y="982405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i="1" u="sng" dirty="0">
                <a:solidFill>
                  <a:schemeClr val="bg1"/>
                </a:solidFill>
              </a:rPr>
              <a:t>SCHOOL RULES: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01AFDB3-DBA3-49BA-BE0F-F9066AE90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2665">
            <a:off x="9428559" y="228228"/>
            <a:ext cx="1009390" cy="95931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DA34228-0884-4A3F-932C-4F81138E0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1786239"/>
            <a:ext cx="510524" cy="498679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56D5548C-E5FF-4022-BFEC-CD40778C54EC}"/>
              </a:ext>
            </a:extLst>
          </p:cNvPr>
          <p:cNvSpPr txBox="1"/>
          <p:nvPr/>
        </p:nvSpPr>
        <p:spPr>
          <a:xfrm>
            <a:off x="1137929" y="1748592"/>
            <a:ext cx="514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have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to</a:t>
            </a:r>
            <a:r>
              <a:rPr lang="tr-TR" sz="2800" b="1" dirty="0">
                <a:solidFill>
                  <a:schemeClr val="bg1"/>
                </a:solidFill>
              </a:rPr>
              <a:t> do </a:t>
            </a:r>
            <a:r>
              <a:rPr lang="tr-TR" sz="2800" b="1" dirty="0" err="1">
                <a:solidFill>
                  <a:schemeClr val="bg1"/>
                </a:solidFill>
              </a:rPr>
              <a:t>our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homework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5E0F8D8E-9A0D-4FF9-A2E7-404ACD92D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2481019"/>
            <a:ext cx="510524" cy="498679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228F696E-E310-450E-B2C8-DB9271928BC6}"/>
              </a:ext>
            </a:extLst>
          </p:cNvPr>
          <p:cNvSpPr txBox="1"/>
          <p:nvPr/>
        </p:nvSpPr>
        <p:spPr>
          <a:xfrm>
            <a:off x="1271823" y="2456478"/>
            <a:ext cx="659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must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keep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our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desk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tidy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and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neat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25BCA4FF-34BC-4BCA-BA8E-06D598A4E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3075646"/>
            <a:ext cx="510524" cy="498679"/>
          </a:xfrm>
          <a:prstGeom prst="rect">
            <a:avLst/>
          </a:prstGeom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66389636-D3EB-4612-B2F3-5B8F9846E2A2}"/>
              </a:ext>
            </a:extLst>
          </p:cNvPr>
          <p:cNvSpPr txBox="1"/>
          <p:nvPr/>
        </p:nvSpPr>
        <p:spPr>
          <a:xfrm>
            <a:off x="1271823" y="3051105"/>
            <a:ext cx="659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mustn’t</a:t>
            </a:r>
            <a:r>
              <a:rPr lang="tr-TR" sz="2800" b="1" dirty="0">
                <a:solidFill>
                  <a:schemeClr val="bg1"/>
                </a:solidFill>
              </a:rPr>
              <a:t> be </a:t>
            </a:r>
            <a:r>
              <a:rPr lang="tr-TR" sz="2800" b="1" dirty="0" err="1">
                <a:solidFill>
                  <a:schemeClr val="bg1"/>
                </a:solidFill>
              </a:rPr>
              <a:t>late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EADE6EEA-C18D-43F9-AAD1-313C0FFFA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3770426"/>
            <a:ext cx="510524" cy="498679"/>
          </a:xfrm>
          <a:prstGeom prst="rect">
            <a:avLst/>
          </a:prstGeom>
        </p:spPr>
      </p:pic>
      <p:sp>
        <p:nvSpPr>
          <p:cNvPr id="17" name="Metin kutusu 16">
            <a:extLst>
              <a:ext uri="{FF2B5EF4-FFF2-40B4-BE49-F238E27FC236}">
                <a16:creationId xmlns:a16="http://schemas.microsoft.com/office/drawing/2014/main" id="{1636295E-387B-4EAA-816B-419831EA0E46}"/>
              </a:ext>
            </a:extLst>
          </p:cNvPr>
          <p:cNvSpPr txBox="1"/>
          <p:nvPr/>
        </p:nvSpPr>
        <p:spPr>
          <a:xfrm>
            <a:off x="1271823" y="3745885"/>
            <a:ext cx="659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mustn’t</a:t>
            </a:r>
            <a:r>
              <a:rPr lang="tr-TR" sz="2800" b="1" dirty="0">
                <a:solidFill>
                  <a:schemeClr val="bg1"/>
                </a:solidFill>
              </a:rPr>
              <a:t> talk </a:t>
            </a:r>
            <a:r>
              <a:rPr lang="tr-TR" sz="2800" b="1" dirty="0" err="1">
                <a:solidFill>
                  <a:schemeClr val="bg1"/>
                </a:solidFill>
              </a:rPr>
              <a:t>noisily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09C1C12F-C483-409C-B940-828A963B69E8}"/>
              </a:ext>
            </a:extLst>
          </p:cNvPr>
          <p:cNvSpPr/>
          <p:nvPr/>
        </p:nvSpPr>
        <p:spPr>
          <a:xfrm>
            <a:off x="8185136" y="2224946"/>
            <a:ext cx="2546782" cy="408831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ea typeface="Calibri" panose="020F0502020204030204" pitchFamily="34" charset="0"/>
                <a:cs typeface="Times New Roman" panose="02020603050405020304" pitchFamily="18" charset="0"/>
              </a:rPr>
              <a:t>Desk</a:t>
            </a:r>
            <a:endParaRPr lang="tr-T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>
                <a:cs typeface="Times New Roman" panose="02020603050405020304" pitchFamily="18" charset="0"/>
              </a:rPr>
              <a:t>Class</a:t>
            </a: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Classmate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Classroom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Materials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Teacher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>
                <a:cs typeface="Times New Roman" panose="02020603050405020304" pitchFamily="18" charset="0"/>
              </a:rPr>
              <a:t>School </a:t>
            </a:r>
            <a:r>
              <a:rPr lang="tr-TR" dirty="0" err="1">
                <a:cs typeface="Times New Roman" panose="02020603050405020304" pitchFamily="18" charset="0"/>
              </a:rPr>
              <a:t>Corridor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Lesson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Friends</a:t>
            </a:r>
            <a:endParaRPr lang="tr-TR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AF5D2F4-6B19-45C6-9098-DAFD32CDFA0A}"/>
              </a:ext>
            </a:extLst>
          </p:cNvPr>
          <p:cNvSpPr txBox="1"/>
          <p:nvPr/>
        </p:nvSpPr>
        <p:spPr>
          <a:xfrm>
            <a:off x="7512337" y="1719441"/>
            <a:ext cx="4401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i="1" u="sng" dirty="0">
                <a:solidFill>
                  <a:srgbClr val="FFFF00"/>
                </a:solidFill>
              </a:rPr>
              <a:t>RELATED WORDS</a:t>
            </a:r>
          </a:p>
        </p:txBody>
      </p:sp>
    </p:spTree>
    <p:extLst>
      <p:ext uri="{BB962C8B-B14F-4D97-AF65-F5344CB8AC3E}">
        <p14:creationId xmlns:p14="http://schemas.microsoft.com/office/powerpoint/2010/main" val="405326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3" grpId="0"/>
      <p:bldP spid="15" grpId="0"/>
      <p:bldP spid="17" grpId="0"/>
      <p:bldP spid="20" grpId="0" animBg="1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34B7772F-79F8-467E-BED1-0ECE09E8A2DD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RULES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6AECA69-FC93-4779-AC9D-583CD17266E0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(Kurallar)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E57B465-0AF9-4BC9-ACDD-82110754F4C9}"/>
              </a:ext>
            </a:extLst>
          </p:cNvPr>
          <p:cNvSpPr txBox="1"/>
          <p:nvPr/>
        </p:nvSpPr>
        <p:spPr>
          <a:xfrm>
            <a:off x="620095" y="982405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i="1" u="sng" dirty="0">
                <a:solidFill>
                  <a:schemeClr val="bg1"/>
                </a:solidFill>
              </a:rPr>
              <a:t>HOUSE RULES: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01AFDB3-DBA3-49BA-BE0F-F9066AE90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2665">
            <a:off x="9428559" y="228228"/>
            <a:ext cx="1009390" cy="95931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DA34228-0884-4A3F-932C-4F81138E0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1786239"/>
            <a:ext cx="510524" cy="498679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56D5548C-E5FF-4022-BFEC-CD40778C54EC}"/>
              </a:ext>
            </a:extLst>
          </p:cNvPr>
          <p:cNvSpPr txBox="1"/>
          <p:nvPr/>
        </p:nvSpPr>
        <p:spPr>
          <a:xfrm>
            <a:off x="1137929" y="1748592"/>
            <a:ext cx="514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have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to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tidy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our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room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5E0F8D8E-9A0D-4FF9-A2E7-404ACD92D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2481019"/>
            <a:ext cx="510524" cy="498679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228F696E-E310-450E-B2C8-DB9271928BC6}"/>
              </a:ext>
            </a:extLst>
          </p:cNvPr>
          <p:cNvSpPr txBox="1"/>
          <p:nvPr/>
        </p:nvSpPr>
        <p:spPr>
          <a:xfrm>
            <a:off x="1271823" y="2456478"/>
            <a:ext cx="659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must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help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our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parents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to</a:t>
            </a:r>
            <a:r>
              <a:rPr lang="tr-TR" sz="2800" b="1" dirty="0">
                <a:solidFill>
                  <a:schemeClr val="bg1"/>
                </a:solidFill>
              </a:rPr>
              <a:t> do </a:t>
            </a:r>
            <a:r>
              <a:rPr lang="tr-TR" sz="2800" b="1" dirty="0" err="1">
                <a:solidFill>
                  <a:schemeClr val="bg1"/>
                </a:solidFill>
              </a:rPr>
              <a:t>chores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25BCA4FF-34BC-4BCA-BA8E-06D598A4E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3075646"/>
            <a:ext cx="510524" cy="498679"/>
          </a:xfrm>
          <a:prstGeom prst="rect">
            <a:avLst/>
          </a:prstGeom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66389636-D3EB-4612-B2F3-5B8F9846E2A2}"/>
              </a:ext>
            </a:extLst>
          </p:cNvPr>
          <p:cNvSpPr txBox="1"/>
          <p:nvPr/>
        </p:nvSpPr>
        <p:spPr>
          <a:xfrm>
            <a:off x="1271823" y="3051105"/>
            <a:ext cx="6769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have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to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take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care</a:t>
            </a:r>
            <a:r>
              <a:rPr lang="tr-TR" sz="2800" b="1" dirty="0">
                <a:solidFill>
                  <a:schemeClr val="bg1"/>
                </a:solidFill>
              </a:rPr>
              <a:t> of </a:t>
            </a:r>
            <a:r>
              <a:rPr lang="tr-TR" sz="2800" b="1" dirty="0" err="1">
                <a:solidFill>
                  <a:schemeClr val="bg1"/>
                </a:solidFill>
              </a:rPr>
              <a:t>our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borther</a:t>
            </a:r>
            <a:r>
              <a:rPr lang="tr-TR" sz="2800" b="1" dirty="0">
                <a:solidFill>
                  <a:schemeClr val="bg1"/>
                </a:solidFill>
              </a:rPr>
              <a:t>/</a:t>
            </a:r>
            <a:r>
              <a:rPr lang="tr-TR" sz="2800" b="1" dirty="0" err="1">
                <a:solidFill>
                  <a:schemeClr val="bg1"/>
                </a:solidFill>
              </a:rPr>
              <a:t>sister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09C1C12F-C483-409C-B940-828A963B69E8}"/>
              </a:ext>
            </a:extLst>
          </p:cNvPr>
          <p:cNvSpPr/>
          <p:nvPr/>
        </p:nvSpPr>
        <p:spPr>
          <a:xfrm>
            <a:off x="8668740" y="2481019"/>
            <a:ext cx="2546782" cy="408831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ea typeface="Calibri" panose="020F0502020204030204" pitchFamily="34" charset="0"/>
                <a:cs typeface="Times New Roman" panose="02020603050405020304" pitchFamily="18" charset="0"/>
              </a:rPr>
              <a:t>Room</a:t>
            </a:r>
            <a:endParaRPr lang="tr-T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Brother</a:t>
            </a:r>
            <a:r>
              <a:rPr lang="tr-TR" dirty="0">
                <a:cs typeface="Times New Roman" panose="02020603050405020304" pitchFamily="18" charset="0"/>
              </a:rPr>
              <a:t>/</a:t>
            </a:r>
            <a:r>
              <a:rPr lang="tr-TR" dirty="0" err="1">
                <a:cs typeface="Times New Roman" panose="02020603050405020304" pitchFamily="18" charset="0"/>
              </a:rPr>
              <a:t>Sister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>
                <a:cs typeface="Times New Roman" panose="02020603050405020304" pitchFamily="18" charset="0"/>
              </a:rPr>
              <a:t>Kitchen</a:t>
            </a: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Bedroom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Bathroom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Parents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Family</a:t>
            </a:r>
            <a:r>
              <a:rPr lang="tr-TR" dirty="0">
                <a:cs typeface="Times New Roman" panose="02020603050405020304" pitchFamily="18" charset="0"/>
              </a:rPr>
              <a:t> </a:t>
            </a:r>
            <a:r>
              <a:rPr lang="tr-TR" dirty="0" err="1">
                <a:cs typeface="Times New Roman" panose="02020603050405020304" pitchFamily="18" charset="0"/>
              </a:rPr>
              <a:t>members</a:t>
            </a:r>
            <a:endParaRPr lang="tr-TR" dirty="0">
              <a:cs typeface="Times New Roman" panose="02020603050405020304" pitchFamily="18" charset="0"/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AF5D2F4-6B19-45C6-9098-DAFD32CDFA0A}"/>
              </a:ext>
            </a:extLst>
          </p:cNvPr>
          <p:cNvSpPr txBox="1"/>
          <p:nvPr/>
        </p:nvSpPr>
        <p:spPr>
          <a:xfrm>
            <a:off x="7995941" y="1975514"/>
            <a:ext cx="4401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i="1" u="sng" dirty="0">
                <a:solidFill>
                  <a:srgbClr val="FFFF00"/>
                </a:solidFill>
              </a:rPr>
              <a:t>RELATED WORDS</a:t>
            </a:r>
          </a:p>
        </p:txBody>
      </p:sp>
    </p:spTree>
    <p:extLst>
      <p:ext uri="{BB962C8B-B14F-4D97-AF65-F5344CB8AC3E}">
        <p14:creationId xmlns:p14="http://schemas.microsoft.com/office/powerpoint/2010/main" val="233319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3" grpId="0"/>
      <p:bldP spid="15" grpId="0"/>
      <p:bldP spid="20" grpId="0" animBg="1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34B7772F-79F8-467E-BED1-0ECE09E8A2DD}"/>
              </a:ext>
            </a:extLst>
          </p:cNvPr>
          <p:cNvSpPr txBox="1"/>
          <p:nvPr/>
        </p:nvSpPr>
        <p:spPr>
          <a:xfrm>
            <a:off x="458729" y="0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RULES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6AECA69-FC93-4779-AC9D-583CD17266E0}"/>
              </a:ext>
            </a:extLst>
          </p:cNvPr>
          <p:cNvSpPr txBox="1"/>
          <p:nvPr/>
        </p:nvSpPr>
        <p:spPr>
          <a:xfrm>
            <a:off x="1533084" y="582295"/>
            <a:ext cx="854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(Kurallar)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E57B465-0AF9-4BC9-ACDD-82110754F4C9}"/>
              </a:ext>
            </a:extLst>
          </p:cNvPr>
          <p:cNvSpPr txBox="1"/>
          <p:nvPr/>
        </p:nvSpPr>
        <p:spPr>
          <a:xfrm>
            <a:off x="620095" y="982405"/>
            <a:ext cx="10693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i="1" u="sng" dirty="0">
                <a:solidFill>
                  <a:schemeClr val="bg1"/>
                </a:solidFill>
              </a:rPr>
              <a:t>LIBRARY RULES: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01AFDB3-DBA3-49BA-BE0F-F9066AE90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2665">
            <a:off x="9428559" y="228228"/>
            <a:ext cx="1009390" cy="95931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DA34228-0884-4A3F-932C-4F81138E0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1786239"/>
            <a:ext cx="510524" cy="498679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56D5548C-E5FF-4022-BFEC-CD40778C54EC}"/>
              </a:ext>
            </a:extLst>
          </p:cNvPr>
          <p:cNvSpPr txBox="1"/>
          <p:nvPr/>
        </p:nvSpPr>
        <p:spPr>
          <a:xfrm>
            <a:off x="1137929" y="1748592"/>
            <a:ext cx="514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must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keep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quiet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5E0F8D8E-9A0D-4FF9-A2E7-404ACD92D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2481019"/>
            <a:ext cx="510524" cy="498679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228F696E-E310-450E-B2C8-DB9271928BC6}"/>
              </a:ext>
            </a:extLst>
          </p:cNvPr>
          <p:cNvSpPr txBox="1"/>
          <p:nvPr/>
        </p:nvSpPr>
        <p:spPr>
          <a:xfrm>
            <a:off x="1271823" y="2456478"/>
            <a:ext cx="659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have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to</a:t>
            </a:r>
            <a:r>
              <a:rPr lang="tr-TR" sz="2800" b="1" dirty="0">
                <a:solidFill>
                  <a:schemeClr val="bg1"/>
                </a:solidFill>
              </a:rPr>
              <a:t> be </a:t>
            </a:r>
            <a:r>
              <a:rPr lang="tr-TR" sz="2800" b="1" dirty="0" err="1">
                <a:solidFill>
                  <a:schemeClr val="bg1"/>
                </a:solidFill>
              </a:rPr>
              <a:t>silent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25BCA4FF-34BC-4BCA-BA8E-06D598A4E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3075646"/>
            <a:ext cx="510524" cy="498679"/>
          </a:xfrm>
          <a:prstGeom prst="rect">
            <a:avLst/>
          </a:prstGeom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66389636-D3EB-4612-B2F3-5B8F9846E2A2}"/>
              </a:ext>
            </a:extLst>
          </p:cNvPr>
          <p:cNvSpPr txBox="1"/>
          <p:nvPr/>
        </p:nvSpPr>
        <p:spPr>
          <a:xfrm>
            <a:off x="1271823" y="3051105"/>
            <a:ext cx="6769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mustn’t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disturb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others</a:t>
            </a:r>
            <a:r>
              <a:rPr lang="tr-TR" sz="2800" b="1" dirty="0">
                <a:solidFill>
                  <a:schemeClr val="bg1"/>
                </a:solidFill>
              </a:rPr>
              <a:t> in </a:t>
            </a:r>
            <a:r>
              <a:rPr lang="tr-TR" sz="2800" b="1" dirty="0" err="1">
                <a:solidFill>
                  <a:schemeClr val="bg1"/>
                </a:solidFill>
              </a:rPr>
              <a:t>the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library</a:t>
            </a:r>
            <a:r>
              <a:rPr lang="tr-TR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09C1C12F-C483-409C-B940-828A963B69E8}"/>
              </a:ext>
            </a:extLst>
          </p:cNvPr>
          <p:cNvSpPr/>
          <p:nvPr/>
        </p:nvSpPr>
        <p:spPr>
          <a:xfrm>
            <a:off x="8668740" y="2481019"/>
            <a:ext cx="2546782" cy="408831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ea typeface="Calibri" panose="020F0502020204030204" pitchFamily="34" charset="0"/>
                <a:cs typeface="Times New Roman" panose="02020603050405020304" pitchFamily="18" charset="0"/>
              </a:rPr>
              <a:t>Book</a:t>
            </a:r>
            <a:endParaRPr lang="tr-T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>
                <a:cs typeface="Times New Roman" panose="02020603050405020304" pitchFamily="18" charset="0"/>
              </a:rPr>
              <a:t>Return </a:t>
            </a:r>
            <a:r>
              <a:rPr lang="tr-TR" dirty="0" err="1">
                <a:cs typeface="Times New Roman" panose="02020603050405020304" pitchFamily="18" charset="0"/>
              </a:rPr>
              <a:t>book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 err="1">
                <a:cs typeface="Times New Roman" panose="02020603050405020304" pitchFamily="18" charset="0"/>
              </a:rPr>
              <a:t>Keep</a:t>
            </a:r>
            <a:r>
              <a:rPr lang="tr-TR" dirty="0">
                <a:cs typeface="Times New Roman" panose="02020603050405020304" pitchFamily="18" charset="0"/>
              </a:rPr>
              <a:t> </a:t>
            </a:r>
            <a:r>
              <a:rPr lang="tr-TR" dirty="0" err="1">
                <a:cs typeface="Times New Roman" panose="02020603050405020304" pitchFamily="18" charset="0"/>
              </a:rPr>
              <a:t>quiet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>
                <a:cs typeface="Times New Roman" panose="02020603050405020304" pitchFamily="18" charset="0"/>
              </a:rPr>
              <a:t>Be </a:t>
            </a:r>
            <a:r>
              <a:rPr lang="tr-TR" dirty="0" err="1">
                <a:cs typeface="Times New Roman" panose="02020603050405020304" pitchFamily="18" charset="0"/>
              </a:rPr>
              <a:t>silent</a:t>
            </a:r>
            <a:endParaRPr lang="tr-TR" dirty="0"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tr-TR" dirty="0">
                <a:cs typeface="Times New Roman" panose="02020603050405020304" pitchFamily="18" charset="0"/>
              </a:rPr>
              <a:t>Do not </a:t>
            </a:r>
            <a:r>
              <a:rPr lang="tr-TR" dirty="0" err="1">
                <a:cs typeface="Times New Roman" panose="02020603050405020304" pitchFamily="18" charset="0"/>
              </a:rPr>
              <a:t>disburb</a:t>
            </a:r>
            <a:endParaRPr lang="tr-TR" dirty="0">
              <a:cs typeface="Times New Roman" panose="02020603050405020304" pitchFamily="18" charset="0"/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AF5D2F4-6B19-45C6-9098-DAFD32CDFA0A}"/>
              </a:ext>
            </a:extLst>
          </p:cNvPr>
          <p:cNvSpPr txBox="1"/>
          <p:nvPr/>
        </p:nvSpPr>
        <p:spPr>
          <a:xfrm>
            <a:off x="7995941" y="1975514"/>
            <a:ext cx="4401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i="1" u="sng" dirty="0">
                <a:solidFill>
                  <a:srgbClr val="FFFF00"/>
                </a:solidFill>
              </a:rPr>
              <a:t>RELATED WORDS</a:t>
            </a: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85F0352B-EFF4-4441-ABF0-56C5D2C9D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5" y="3807145"/>
            <a:ext cx="510524" cy="498679"/>
          </a:xfrm>
          <a:prstGeom prst="rect">
            <a:avLst/>
          </a:prstGeom>
        </p:spPr>
      </p:pic>
      <p:sp>
        <p:nvSpPr>
          <p:cNvPr id="17" name="Metin kutusu 16">
            <a:extLst>
              <a:ext uri="{FF2B5EF4-FFF2-40B4-BE49-F238E27FC236}">
                <a16:creationId xmlns:a16="http://schemas.microsoft.com/office/drawing/2014/main" id="{17541D80-96C3-4455-A419-5C55CFE382AF}"/>
              </a:ext>
            </a:extLst>
          </p:cNvPr>
          <p:cNvSpPr txBox="1"/>
          <p:nvPr/>
        </p:nvSpPr>
        <p:spPr>
          <a:xfrm>
            <a:off x="1271823" y="3782604"/>
            <a:ext cx="6769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chemeClr val="bg1"/>
                </a:solidFill>
              </a:rPr>
              <a:t>We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must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return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books</a:t>
            </a:r>
            <a:r>
              <a:rPr lang="tr-TR" sz="2800" b="1" dirty="0">
                <a:solidFill>
                  <a:schemeClr val="bg1"/>
                </a:solidFill>
              </a:rPr>
              <a:t> on time.</a:t>
            </a:r>
          </a:p>
        </p:txBody>
      </p:sp>
    </p:spTree>
    <p:extLst>
      <p:ext uri="{BB962C8B-B14F-4D97-AF65-F5344CB8AC3E}">
        <p14:creationId xmlns:p14="http://schemas.microsoft.com/office/powerpoint/2010/main" val="91590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3" grpId="0"/>
      <p:bldP spid="15" grpId="0"/>
      <p:bldP spid="20" grpId="0" animBg="1"/>
      <p:bldP spid="21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E73CDD9-3CFD-47AB-B12B-6EDD58E8B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24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57FDC9C4-D9E4-49F3-B2D1-A502A725D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33" y="1075519"/>
            <a:ext cx="11133333" cy="4361905"/>
          </a:xfrm>
          <a:prstGeom prst="rect">
            <a:avLst/>
          </a:prstGeom>
        </p:spPr>
      </p:pic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1624CEF-C85E-460D-B5F3-177F4FE17A4D}"/>
              </a:ext>
            </a:extLst>
          </p:cNvPr>
          <p:cNvSpPr/>
          <p:nvPr/>
        </p:nvSpPr>
        <p:spPr>
          <a:xfrm>
            <a:off x="5047889" y="129396"/>
            <a:ext cx="2096219" cy="79363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2021 MAYIS ÖRNEK SORU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D3034F-3994-4C19-BDA6-D5C8CD5BBC9C}"/>
              </a:ext>
            </a:extLst>
          </p:cNvPr>
          <p:cNvSpPr/>
          <p:nvPr/>
        </p:nvSpPr>
        <p:spPr>
          <a:xfrm>
            <a:off x="7927675" y="4856672"/>
            <a:ext cx="362310" cy="379562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009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0E747524-3BF3-4B42-A83F-8123AA62C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6143" cy="662353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EAD6C56-CA72-409D-AFE9-5F2833DAD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874" y="4199511"/>
            <a:ext cx="5704358" cy="2424023"/>
          </a:xfrm>
          <a:prstGeom prst="rect">
            <a:avLst/>
          </a:prstGeom>
        </p:spPr>
      </p:pic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0F8D6B7-84E3-420D-B387-C1C35670B421}"/>
              </a:ext>
            </a:extLst>
          </p:cNvPr>
          <p:cNvSpPr/>
          <p:nvPr/>
        </p:nvSpPr>
        <p:spPr>
          <a:xfrm>
            <a:off x="9675962" y="2536166"/>
            <a:ext cx="2096219" cy="79363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2019 MAYIS ÖRNEK SORU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784A769A-BA24-4034-BC8C-E60A7B652E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47" t="68274" r="4815" b="5027"/>
          <a:stretch/>
        </p:blipFill>
        <p:spPr>
          <a:xfrm>
            <a:off x="3295291" y="496017"/>
            <a:ext cx="2234241" cy="176841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438DCF2-BA2C-4AD5-8BA1-DD5B62FB4C43}"/>
              </a:ext>
            </a:extLst>
          </p:cNvPr>
          <p:cNvSpPr/>
          <p:nvPr/>
        </p:nvSpPr>
        <p:spPr>
          <a:xfrm>
            <a:off x="6613874" y="5486401"/>
            <a:ext cx="362310" cy="379562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25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0E747524-3BF3-4B42-A83F-8123AA62C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393502" cy="6006243"/>
          </a:xfrm>
          <a:prstGeom prst="rect">
            <a:avLst/>
          </a:prstGeom>
        </p:spPr>
      </p:pic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0F8D6B7-84E3-420D-B387-C1C35670B421}"/>
              </a:ext>
            </a:extLst>
          </p:cNvPr>
          <p:cNvSpPr/>
          <p:nvPr/>
        </p:nvSpPr>
        <p:spPr>
          <a:xfrm>
            <a:off x="9244642" y="2733930"/>
            <a:ext cx="2096219" cy="79363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2019 MAYIS ÖRNEK SORU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784A769A-BA24-4034-BC8C-E60A7B652E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47" t="68274" r="4815" b="5027"/>
          <a:stretch/>
        </p:blipFill>
        <p:spPr>
          <a:xfrm>
            <a:off x="3226281" y="707366"/>
            <a:ext cx="1836438" cy="145355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56072137-F992-4D8A-894D-3198EC18B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950" y="5291017"/>
            <a:ext cx="7463050" cy="1610567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284EA3D2-BC77-471C-9F4C-452C42114FCD}"/>
              </a:ext>
            </a:extLst>
          </p:cNvPr>
          <p:cNvSpPr/>
          <p:nvPr/>
        </p:nvSpPr>
        <p:spPr>
          <a:xfrm>
            <a:off x="6012611" y="3838755"/>
            <a:ext cx="2380891" cy="1452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900F0BB-1346-421D-A1D9-AE76DC476357}"/>
              </a:ext>
            </a:extLst>
          </p:cNvPr>
          <p:cNvSpPr/>
          <p:nvPr/>
        </p:nvSpPr>
        <p:spPr>
          <a:xfrm>
            <a:off x="4779722" y="6532455"/>
            <a:ext cx="294973" cy="301924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789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2B5D5A5-1064-4F81-A9DE-AA1E89720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0" y="684935"/>
            <a:ext cx="5150240" cy="548812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4138E3D-E683-4E77-B6D4-619C673E8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397" y="3877292"/>
            <a:ext cx="4276051" cy="2074936"/>
          </a:xfrm>
          <a:prstGeom prst="rect">
            <a:avLst/>
          </a:prstGeom>
        </p:spPr>
      </p:pic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95C18AA2-D8DE-45EC-8E1F-22A20E63E6CA}"/>
              </a:ext>
            </a:extLst>
          </p:cNvPr>
          <p:cNvSpPr/>
          <p:nvPr/>
        </p:nvSpPr>
        <p:spPr>
          <a:xfrm>
            <a:off x="7933312" y="818866"/>
            <a:ext cx="2096219" cy="79363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2019 MAYIS ÖRNEK SORU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D0022F-8850-4498-9FA8-F8DCAD7E0962}"/>
              </a:ext>
            </a:extLst>
          </p:cNvPr>
          <p:cNvSpPr/>
          <p:nvPr/>
        </p:nvSpPr>
        <p:spPr>
          <a:xfrm>
            <a:off x="6867169" y="5505911"/>
            <a:ext cx="294973" cy="301924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785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693494A-18D4-4727-8CAB-4663F0265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378" y="516941"/>
            <a:ext cx="4628343" cy="6214098"/>
          </a:xfrm>
          <a:prstGeom prst="rect">
            <a:avLst/>
          </a:prstGeom>
        </p:spPr>
      </p:pic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A611EE2-AFFD-4BFA-939B-9EC6699890E8}"/>
              </a:ext>
            </a:extLst>
          </p:cNvPr>
          <p:cNvSpPr/>
          <p:nvPr/>
        </p:nvSpPr>
        <p:spPr>
          <a:xfrm>
            <a:off x="1118444" y="516941"/>
            <a:ext cx="2096219" cy="79363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2019 LGS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1BBDF1C-9045-486F-BDA0-793A5A93CC3F}"/>
              </a:ext>
            </a:extLst>
          </p:cNvPr>
          <p:cNvSpPr/>
          <p:nvPr/>
        </p:nvSpPr>
        <p:spPr>
          <a:xfrm>
            <a:off x="5878483" y="2607435"/>
            <a:ext cx="435034" cy="394558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36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E436EACE-A66A-4E7B-941C-C44408CFD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59" y="425261"/>
            <a:ext cx="4614593" cy="6007477"/>
          </a:xfrm>
          <a:prstGeom prst="rect">
            <a:avLst/>
          </a:prstGeom>
        </p:spPr>
      </p:pic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A611EE2-AFFD-4BFA-939B-9EC6699890E8}"/>
              </a:ext>
            </a:extLst>
          </p:cNvPr>
          <p:cNvSpPr/>
          <p:nvPr/>
        </p:nvSpPr>
        <p:spPr>
          <a:xfrm>
            <a:off x="1118444" y="516941"/>
            <a:ext cx="2096219" cy="79363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ysClr val="windowText" lastClr="000000"/>
                </a:solidFill>
              </a:rPr>
              <a:t>2021 LGS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1BBDF1C-9045-486F-BDA0-793A5A93CC3F}"/>
              </a:ext>
            </a:extLst>
          </p:cNvPr>
          <p:cNvSpPr/>
          <p:nvPr/>
        </p:nvSpPr>
        <p:spPr>
          <a:xfrm>
            <a:off x="3701274" y="5083216"/>
            <a:ext cx="294973" cy="301924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2188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640FC39-A88C-4175-A1C3-D4C31880B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81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1DB73D18-30F4-4ECD-A206-EEA3DEBB4914}"/>
              </a:ext>
            </a:extLst>
          </p:cNvPr>
          <p:cNvSpPr txBox="1"/>
          <p:nvPr/>
        </p:nvSpPr>
        <p:spPr>
          <a:xfrm>
            <a:off x="6651077" y="1456706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bg1"/>
                </a:solidFill>
              </a:rPr>
            </a:br>
            <a:r>
              <a:rPr lang="tr-TR" sz="3600" b="1" dirty="0">
                <a:solidFill>
                  <a:schemeClr val="bg1"/>
                </a:solidFill>
              </a:rPr>
              <a:t>Ege </a:t>
            </a:r>
            <a:r>
              <a:rPr lang="tr-TR" sz="3600" b="1" dirty="0" err="1">
                <a:solidFill>
                  <a:schemeClr val="bg1"/>
                </a:solidFill>
              </a:rPr>
              <a:t>Tolgay</a:t>
            </a:r>
            <a:r>
              <a:rPr lang="tr-TR" sz="3600" b="1" dirty="0">
                <a:solidFill>
                  <a:schemeClr val="bg1"/>
                </a:solidFill>
              </a:rPr>
              <a:t> Altınay</a:t>
            </a:r>
            <a:br>
              <a:rPr lang="tr-TR" sz="2800" b="1" dirty="0">
                <a:solidFill>
                  <a:schemeClr val="bg1"/>
                </a:solidFill>
              </a:rPr>
            </a:br>
            <a:endParaRPr lang="tr-TR" sz="2800" b="1" dirty="0">
              <a:solidFill>
                <a:schemeClr val="bg1"/>
              </a:solidFill>
            </a:endParaRPr>
          </a:p>
          <a:p>
            <a:pPr algn="r"/>
            <a:r>
              <a:rPr lang="tr-TR" sz="2400" b="1" dirty="0" err="1">
                <a:solidFill>
                  <a:schemeClr val="bg1"/>
                </a:solidFill>
              </a:rPr>
              <a:t>Akköprü</a:t>
            </a:r>
            <a:r>
              <a:rPr lang="tr-TR" sz="2400" b="1" dirty="0">
                <a:solidFill>
                  <a:schemeClr val="bg1"/>
                </a:solidFill>
              </a:rPr>
              <a:t> Ortaokulu  </a:t>
            </a:r>
            <a:r>
              <a:rPr lang="tr-TR" sz="2400" b="1" dirty="0" err="1">
                <a:solidFill>
                  <a:schemeClr val="bg1"/>
                </a:solidFill>
              </a:rPr>
              <a:t>Tuşba</a:t>
            </a:r>
            <a:r>
              <a:rPr lang="tr-TR" sz="2400" b="1" dirty="0">
                <a:solidFill>
                  <a:schemeClr val="bg1"/>
                </a:solidFill>
              </a:rPr>
              <a:t>/VAN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0148E5B-C3E1-45D6-9EE5-55B26E6D3E8D}"/>
              </a:ext>
            </a:extLst>
          </p:cNvPr>
          <p:cNvSpPr txBox="1"/>
          <p:nvPr/>
        </p:nvSpPr>
        <p:spPr>
          <a:xfrm>
            <a:off x="6363081" y="4939629"/>
            <a:ext cx="4677323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Slaytların bazı içerikleri </a:t>
            </a:r>
            <a:r>
              <a:rPr lang="tr-TR" b="1" dirty="0">
                <a:solidFill>
                  <a:schemeClr val="bg1"/>
                </a:solidFill>
              </a:rPr>
              <a:t>Gökhan Karakaya</a:t>
            </a:r>
            <a:r>
              <a:rPr lang="tr-TR" dirty="0">
                <a:solidFill>
                  <a:schemeClr val="bg1"/>
                </a:solidFill>
              </a:rPr>
              <a:t>’nın «10 Soruda – </a:t>
            </a:r>
            <a:r>
              <a:rPr lang="tr-TR" dirty="0" err="1">
                <a:solidFill>
                  <a:schemeClr val="bg1"/>
                </a:solidFill>
              </a:rPr>
              <a:t>Chores</a:t>
            </a:r>
            <a:r>
              <a:rPr lang="tr-TR" dirty="0">
                <a:solidFill>
                  <a:schemeClr val="bg1"/>
                </a:solidFill>
              </a:rPr>
              <a:t>» </a:t>
            </a:r>
            <a:r>
              <a:rPr lang="tr-TR" dirty="0" err="1">
                <a:solidFill>
                  <a:schemeClr val="bg1"/>
                </a:solidFill>
              </a:rPr>
              <a:t>slaytından</a:t>
            </a:r>
            <a:r>
              <a:rPr lang="tr-TR" dirty="0">
                <a:solidFill>
                  <a:schemeClr val="bg1"/>
                </a:solidFill>
              </a:rPr>
              <a:t> alıntıdır. Kendisine teşekkür ederim.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B11BF00C-E904-426E-BD7F-14B4A4AF5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7" y="4826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1261</Words>
  <Application>Microsoft Office PowerPoint</Application>
  <PresentationFormat>Geniş ekran</PresentationFormat>
  <Paragraphs>341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14</cp:revision>
  <dcterms:created xsi:type="dcterms:W3CDTF">2022-03-02T15:32:28Z</dcterms:created>
  <dcterms:modified xsi:type="dcterms:W3CDTF">2022-03-12T11:34:17Z</dcterms:modified>
</cp:coreProperties>
</file>