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8" r:id="rId2"/>
    <p:sldMasterId id="2147483720" r:id="rId3"/>
  </p:sldMasterIdLst>
  <p:sldIdLst>
    <p:sldId id="280" r:id="rId4"/>
    <p:sldId id="256" r:id="rId5"/>
    <p:sldId id="257" r:id="rId6"/>
    <p:sldId id="258" r:id="rId7"/>
    <p:sldId id="260" r:id="rId8"/>
    <p:sldId id="259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3" r:id="rId18"/>
    <p:sldId id="271" r:id="rId19"/>
    <p:sldId id="274" r:id="rId20"/>
    <p:sldId id="275" r:id="rId21"/>
    <p:sldId id="281" r:id="rId22"/>
    <p:sldId id="276" r:id="rId23"/>
    <p:sldId id="277" r:id="rId24"/>
    <p:sldId id="278" r:id="rId25"/>
    <p:sldId id="282" r:id="rId26"/>
    <p:sldId id="279" r:id="rId2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6: ADVENTURES" id="{D5EC142E-AAB9-4124-AFCD-05F6131FDF16}">
          <p14:sldIdLst>
            <p14:sldId id="280"/>
          </p14:sldIdLst>
        </p14:section>
        <p14:section name="Sport and Activity Types" id="{4EAD34AC-89A8-4B67-BE4D-D8C3ED301B37}">
          <p14:sldIdLst>
            <p14:sldId id="256"/>
          </p14:sldIdLst>
        </p14:section>
        <p14:section name="Sports &amp; Activities" id="{A74EEC9C-4497-4D97-8903-CAA46E3E2206}">
          <p14:sldIdLst>
            <p14:sldId id="257"/>
            <p14:sldId id="258"/>
            <p14:sldId id="260"/>
            <p14:sldId id="259"/>
          </p14:sldIdLst>
        </p14:section>
        <p14:section name="Equipments" id="{1B2F1D18-7182-4ABD-87B5-F7A511446CEC}">
          <p14:sldIdLst>
            <p14:sldId id="261"/>
            <p14:sldId id="263"/>
            <p14:sldId id="264"/>
            <p14:sldId id="265"/>
          </p14:sldIdLst>
        </p14:section>
        <p14:section name="Comparatives" id="{A17DDA37-B627-4432-AC1D-5B2CF95ADBD4}">
          <p14:sldIdLst>
            <p14:sldId id="266"/>
            <p14:sldId id="267"/>
            <p14:sldId id="268"/>
          </p14:sldIdLst>
        </p14:section>
        <p14:section name="(Let's Remember) Prefer" id="{8A689614-816F-4E1A-B214-F25E72C87BC9}">
          <p14:sldIdLst>
            <p14:sldId id="272"/>
            <p14:sldId id="273"/>
          </p14:sldIdLst>
        </p14:section>
        <p14:section name="Would Rather" id="{B89ECAA6-972F-4EB5-A5A3-693840978B7F}">
          <p14:sldIdLst>
            <p14:sldId id="271"/>
          </p14:sldIdLst>
        </p14:section>
        <p14:section name="Brochure" id="{21530741-206F-4439-A70C-2B56DC2A0A3F}">
          <p14:sldIdLst>
            <p14:sldId id="274"/>
            <p14:sldId id="275"/>
          </p14:sldIdLst>
        </p14:section>
        <p14:section name="6. Ünite Örnek Sorular" id="{ACE42A02-FEAB-477F-BB66-BA5ADFCC8352}">
          <p14:sldIdLst>
            <p14:sldId id="281"/>
            <p14:sldId id="276"/>
            <p14:sldId id="277"/>
            <p14:sldId id="278"/>
          </p14:sldIdLst>
        </p14:section>
        <p14:section name="Coming Soon: UNIT 7" id="{75055CF1-2063-4049-9B13-620ED469925E}">
          <p14:sldIdLst>
            <p14:sldId id="282"/>
          </p14:sldIdLst>
        </p14:section>
        <p14:section name="Thank You! :)" id="{6510033F-AA98-475C-9A34-338110D3B922}">
          <p14:sldIdLst>
            <p14:sldId id="279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49A4"/>
    <a:srgbClr val="C59EE2"/>
    <a:srgbClr val="FFFFFF"/>
    <a:srgbClr val="0E1634"/>
    <a:srgbClr val="02CAC5"/>
    <a:srgbClr val="0DFDF7"/>
    <a:srgbClr val="455F51"/>
    <a:srgbClr val="EC7A2C"/>
    <a:srgbClr val="F4B183"/>
    <a:srgbClr val="7AE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52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32B9C873-AF6F-416E-B64A-C5344495E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BEAE8417-68FC-4237-882B-2FD5EFCE5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D58DBFF-F804-4719-BF73-8AE1AF304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CF5383FE-AFF0-492F-B89E-2EA90E3B0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1144E59-E25C-480E-898B-4018D635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323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4930149F-2361-4A09-8C92-5EC44063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2907F51-9C9D-4C28-8147-DA0FE600E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8F5BD87C-A740-46D9-B588-DFECEC2E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C3863C1A-4274-4506-8020-8FF5BD3A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1C33D30B-547D-49B9-A518-454589FE3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94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CDD194E-E882-4203-81C4-7874F472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C88B90A7-78B5-4C98-B29A-57598C094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349E603-380F-45B8-849D-59A54F7A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5064D633-A2ED-43C9-A4D8-E5A7CDEB9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A1D8A4BD-9716-4F64-A6D0-3DC7874B6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2580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97E13DE6-331F-4323-B645-770B8C11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0597A95-3DEC-49C9-A04B-B0D545DDD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5EDF4C2B-3590-4E09-A909-9CA65AEE9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A5ACA6AA-5716-484F-A8A2-060AECAB6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8096D507-DB75-4391-A118-5EAE77B11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4AEB561A-57B2-4EBE-B183-C2F7DE52A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07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5D2025F-9588-4B5B-9B0B-C2DBC2D1F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2BE5AF36-B6E3-4117-B420-9ADB80D1D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CCCF0D8-0230-4820-817E-170C82BB1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84B1D597-389C-4700-AB21-36F8689AE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92D005CF-CC83-4411-BB70-BB6B436B2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FFCB0A15-0C97-45E8-8ACA-71B5B7423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F7A6A291-B3AB-4928-9AFF-628B87D2D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50C1545E-F688-4DC4-998C-3692D8A9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9226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7ED88318-297D-4E0F-A120-8C18A574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24BAF784-2D69-4BD9-AF9E-5B706240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032F652-5425-468D-A6CB-DA80647E3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0455C706-90A9-4C33-B702-1210D5DA5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442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BD206EB3-65E8-453F-90B5-3FC38EA65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850C07FB-34A1-47DF-89A1-394E7DC9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1AEED20-13CA-4E6D-B97B-52E3C42F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47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30F57745-6060-4A6B-8593-009C73C8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9049A4C6-2E17-42E2-93BD-C11FD8A1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E3F97765-AC1C-4375-9DE8-90217049F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E28F586D-7E37-48EC-9723-A0ADB6A0F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7D88DDB1-9152-43A6-9F3B-2EBA757D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52A1E1E0-222A-443C-9FA9-329820C3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122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698903B-0A14-4F1C-AA34-34954D4C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4F6BE0A2-1781-45C0-A511-FC4EFB5275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3A2A3B55-3EF4-45E4-9CCD-558291B91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A049AC43-85F8-4C6A-A55D-5929A0D6C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21C4A9E0-F31C-4B81-81AE-06A966A78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876838C-72B4-48E1-A913-D3190367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7742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46D916C6-BEAF-4EE2-8483-3581AE32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34C8F9-7616-4509-A3C1-F5674093F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114B84AE-5020-47AD-9F82-DDDF51974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5B8412-4C4A-46F2-A1D1-50AE44AB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C4EF140-7CC6-46A7-B59D-C11359F9D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731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B7ADBF54-AB40-498A-AD08-71D741692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3EF4342E-132F-4716-9B50-E72A44D93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EBBAA57F-FEA1-4772-B27E-DC3AA613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5DCC09B7-ECCA-4C2E-98C4-B7D18BEC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DCF45363-45AE-4569-BF10-B8CDD29E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7359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0795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5127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2311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346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5259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9314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2822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53595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7379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32566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511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6267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1381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91257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086570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831175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21030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3025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883704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9454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36699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494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="" xmlns:a16="http://schemas.microsoft.com/office/drawing/2014/main" id="{74F880A9-4088-41C4-8F19-389B1003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488D16F8-6C4B-4F63-803E-180C04CC8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12D46738-0EC0-47DF-B66F-175A384FD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3CFC71B9-D5B5-4F01-8DDF-B6FCB3F65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D69E61F-B9B5-44F6-ACE7-467C89FFE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556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69451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A3E1EAC-4E14-4CC8-8609-7D8A3C418495}" type="datetimeFigureOut">
              <a:rPr lang="tr-TR" smtClean="0"/>
              <a:t>3.2.2022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F276265-4662-4CE0-966C-41CFD04AB207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806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g"/><Relationship Id="rId5" Type="http://schemas.openxmlformats.org/officeDocument/2006/relationships/image" Target="../media/image8.jpeg"/><Relationship Id="rId10" Type="http://schemas.openxmlformats.org/officeDocument/2006/relationships/image" Target="../media/image13.jp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g"/><Relationship Id="rId10" Type="http://schemas.openxmlformats.org/officeDocument/2006/relationships/image" Target="../media/image26.jpeg"/><Relationship Id="rId4" Type="http://schemas.openxmlformats.org/officeDocument/2006/relationships/image" Target="../media/image20.jpg"/><Relationship Id="rId9" Type="http://schemas.openxmlformats.org/officeDocument/2006/relationships/image" Target="../media/image25.jpeg"/><Relationship Id="rId14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webp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g"/><Relationship Id="rId18" Type="http://schemas.openxmlformats.org/officeDocument/2006/relationships/image" Target="../media/image59.jpg"/><Relationship Id="rId3" Type="http://schemas.openxmlformats.org/officeDocument/2006/relationships/image" Target="../media/image44.jpeg"/><Relationship Id="rId21" Type="http://schemas.openxmlformats.org/officeDocument/2006/relationships/image" Target="../media/image62.jpg"/><Relationship Id="rId7" Type="http://schemas.openxmlformats.org/officeDocument/2006/relationships/image" Target="../media/image48.webp"/><Relationship Id="rId12" Type="http://schemas.openxmlformats.org/officeDocument/2006/relationships/image" Target="../media/image53.jpg"/><Relationship Id="rId17" Type="http://schemas.openxmlformats.org/officeDocument/2006/relationships/image" Target="../media/image58.jpg"/><Relationship Id="rId2" Type="http://schemas.openxmlformats.org/officeDocument/2006/relationships/image" Target="../media/image43.jpeg"/><Relationship Id="rId16" Type="http://schemas.openxmlformats.org/officeDocument/2006/relationships/image" Target="../media/image57.jp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11" Type="http://schemas.openxmlformats.org/officeDocument/2006/relationships/image" Target="../media/image52.jpg"/><Relationship Id="rId5" Type="http://schemas.openxmlformats.org/officeDocument/2006/relationships/image" Target="../media/image46.jpg"/><Relationship Id="rId15" Type="http://schemas.openxmlformats.org/officeDocument/2006/relationships/image" Target="../media/image56.jpeg"/><Relationship Id="rId10" Type="http://schemas.openxmlformats.org/officeDocument/2006/relationships/image" Target="../media/image51.jpg"/><Relationship Id="rId19" Type="http://schemas.openxmlformats.org/officeDocument/2006/relationships/image" Target="../media/image60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F79362CF-2C8E-434F-BA77-C6F722F31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857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5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="" xmlns:a16="http://schemas.microsoft.com/office/drawing/2014/main" id="{393FE3BC-39C2-4421-A7B2-5C2E9D22CC64}"/>
              </a:ext>
            </a:extLst>
          </p:cNvPr>
          <p:cNvSpPr/>
          <p:nvPr/>
        </p:nvSpPr>
        <p:spPr>
          <a:xfrm>
            <a:off x="5051425" y="887412"/>
            <a:ext cx="2260600" cy="1092200"/>
          </a:xfrm>
          <a:prstGeom prst="roundRect">
            <a:avLst/>
          </a:prstGeom>
          <a:solidFill>
            <a:srgbClr val="D822F6"/>
          </a:solidFill>
          <a:ln w="76200">
            <a:solidFill>
              <a:srgbClr val="E673F9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6" name="Akış Çizelgesi: Sonlandırıcı 5">
            <a:extLst>
              <a:ext uri="{FF2B5EF4-FFF2-40B4-BE49-F238E27FC236}">
                <a16:creationId xmlns="" xmlns:a16="http://schemas.microsoft.com/office/drawing/2014/main" id="{FBD625C8-07B8-4C00-AC91-12EA0D822A24}"/>
              </a:ext>
            </a:extLst>
          </p:cNvPr>
          <p:cNvSpPr/>
          <p:nvPr/>
        </p:nvSpPr>
        <p:spPr>
          <a:xfrm>
            <a:off x="1269999" y="1789906"/>
            <a:ext cx="2528888" cy="639762"/>
          </a:xfrm>
          <a:prstGeom prst="flowChartTerminator">
            <a:avLst/>
          </a:prstGeom>
          <a:solidFill>
            <a:srgbClr val="E673F9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Individual sports </a:t>
            </a:r>
          </a:p>
        </p:txBody>
      </p:sp>
      <p:sp>
        <p:nvSpPr>
          <p:cNvPr id="7" name="Akış Çizelgesi: Sonlandırıcı 6">
            <a:extLst>
              <a:ext uri="{FF2B5EF4-FFF2-40B4-BE49-F238E27FC236}">
                <a16:creationId xmlns="" xmlns:a16="http://schemas.microsoft.com/office/drawing/2014/main" id="{5AD75AB9-54D0-4549-A9FE-2D0407F84BA2}"/>
              </a:ext>
            </a:extLst>
          </p:cNvPr>
          <p:cNvSpPr/>
          <p:nvPr/>
        </p:nvSpPr>
        <p:spPr>
          <a:xfrm>
            <a:off x="8564563" y="1789906"/>
            <a:ext cx="2528887" cy="639762"/>
          </a:xfrm>
          <a:prstGeom prst="flowChartTerminator">
            <a:avLst/>
          </a:prstGeom>
          <a:solidFill>
            <a:srgbClr val="E673F9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/>
              <a:t>Team sports </a:t>
            </a:r>
          </a:p>
        </p:txBody>
      </p:sp>
      <p:cxnSp>
        <p:nvCxnSpPr>
          <p:cNvPr id="8" name="Düz Bağlayıcı 7">
            <a:extLst>
              <a:ext uri="{FF2B5EF4-FFF2-40B4-BE49-F238E27FC236}">
                <a16:creationId xmlns="" xmlns:a16="http://schemas.microsoft.com/office/drawing/2014/main" id="{DB326554-F9F1-4805-820A-680E79D3360E}"/>
              </a:ext>
            </a:extLst>
          </p:cNvPr>
          <p:cNvCxnSpPr>
            <a:stCxn id="5" idx="1"/>
            <a:endCxn id="6" idx="0"/>
          </p:cNvCxnSpPr>
          <p:nvPr/>
        </p:nvCxnSpPr>
        <p:spPr>
          <a:xfrm flipH="1">
            <a:off x="2534443" y="1433512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="" xmlns:a16="http://schemas.microsoft.com/office/drawing/2014/main" id="{4C365ABC-D00D-4BF7-B8B0-DEBD9D11FCBE}"/>
              </a:ext>
            </a:extLst>
          </p:cNvPr>
          <p:cNvCxnSpPr>
            <a:stCxn id="5" idx="3"/>
            <a:endCxn id="7" idx="0"/>
          </p:cNvCxnSpPr>
          <p:nvPr/>
        </p:nvCxnSpPr>
        <p:spPr>
          <a:xfrm>
            <a:off x="7312025" y="1433512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kdörtgen: Köşeleri Yuvarlatılmış 9">
            <a:extLst>
              <a:ext uri="{FF2B5EF4-FFF2-40B4-BE49-F238E27FC236}">
                <a16:creationId xmlns="" xmlns:a16="http://schemas.microsoft.com/office/drawing/2014/main" id="{60371385-01EE-4CC8-9466-70943CB1C95E}"/>
              </a:ext>
            </a:extLst>
          </p:cNvPr>
          <p:cNvSpPr/>
          <p:nvPr/>
        </p:nvSpPr>
        <p:spPr>
          <a:xfrm>
            <a:off x="5051425" y="3230271"/>
            <a:ext cx="2260600" cy="1092200"/>
          </a:xfrm>
          <a:prstGeom prst="roundRect">
            <a:avLst/>
          </a:prstGeom>
          <a:solidFill>
            <a:srgbClr val="D822F6"/>
          </a:solidFill>
          <a:ln w="76200">
            <a:solidFill>
              <a:srgbClr val="E673F9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 err="1">
                <a:solidFill>
                  <a:schemeClr val="tx1"/>
                </a:solidFill>
              </a:rPr>
              <a:t>Activities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="" xmlns:a16="http://schemas.microsoft.com/office/drawing/2014/main" id="{22F633E4-2EB9-403E-B446-B609311473E8}"/>
              </a:ext>
            </a:extLst>
          </p:cNvPr>
          <p:cNvSpPr/>
          <p:nvPr/>
        </p:nvSpPr>
        <p:spPr>
          <a:xfrm>
            <a:off x="1269999" y="4132765"/>
            <a:ext cx="2528888" cy="639762"/>
          </a:xfrm>
          <a:prstGeom prst="flowChartTerminator">
            <a:avLst/>
          </a:prstGeom>
          <a:solidFill>
            <a:srgbClr val="E673F9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err="1"/>
              <a:t>Outdoor</a:t>
            </a:r>
            <a:r>
              <a:rPr lang="tr-TR" sz="2000" dirty="0"/>
              <a:t> </a:t>
            </a:r>
            <a:r>
              <a:rPr lang="tr-TR" sz="2000" dirty="0" err="1"/>
              <a:t>Activities</a:t>
            </a:r>
            <a:endParaRPr lang="en-US" sz="2000" dirty="0"/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="" xmlns:a16="http://schemas.microsoft.com/office/drawing/2014/main" id="{7CE05234-76AA-44F0-9D0A-2A44E3814D58}"/>
              </a:ext>
            </a:extLst>
          </p:cNvPr>
          <p:cNvSpPr/>
          <p:nvPr/>
        </p:nvSpPr>
        <p:spPr>
          <a:xfrm>
            <a:off x="8564563" y="4132765"/>
            <a:ext cx="2528887" cy="639762"/>
          </a:xfrm>
          <a:prstGeom prst="flowChartTerminator">
            <a:avLst/>
          </a:prstGeom>
          <a:solidFill>
            <a:srgbClr val="E673F9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err="1"/>
              <a:t>Indoor</a:t>
            </a:r>
            <a:r>
              <a:rPr lang="tr-TR" sz="2000" dirty="0"/>
              <a:t> </a:t>
            </a:r>
            <a:r>
              <a:rPr lang="tr-TR" sz="2000" dirty="0" err="1"/>
              <a:t>Activities</a:t>
            </a:r>
            <a:endParaRPr lang="en-US" sz="2000" dirty="0"/>
          </a:p>
        </p:txBody>
      </p:sp>
      <p:cxnSp>
        <p:nvCxnSpPr>
          <p:cNvPr id="13" name="Düz Bağlayıcı 12">
            <a:extLst>
              <a:ext uri="{FF2B5EF4-FFF2-40B4-BE49-F238E27FC236}">
                <a16:creationId xmlns="" xmlns:a16="http://schemas.microsoft.com/office/drawing/2014/main" id="{9A6CB9FF-CA44-4036-B7F3-5E3180D47D0E}"/>
              </a:ext>
            </a:extLst>
          </p:cNvPr>
          <p:cNvCxnSpPr>
            <a:stCxn id="10" idx="1"/>
            <a:endCxn id="11" idx="0"/>
          </p:cNvCxnSpPr>
          <p:nvPr/>
        </p:nvCxnSpPr>
        <p:spPr>
          <a:xfrm flipH="1">
            <a:off x="2534443" y="3776371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>
            <a:extLst>
              <a:ext uri="{FF2B5EF4-FFF2-40B4-BE49-F238E27FC236}">
                <a16:creationId xmlns="" xmlns:a16="http://schemas.microsoft.com/office/drawing/2014/main" id="{C8053F7A-A6E1-4D86-A949-FADA3A7801F2}"/>
              </a:ext>
            </a:extLst>
          </p:cNvPr>
          <p:cNvCxnSpPr>
            <a:stCxn id="10" idx="3"/>
            <a:endCxn id="12" idx="0"/>
          </p:cNvCxnSpPr>
          <p:nvPr/>
        </p:nvCxnSpPr>
        <p:spPr>
          <a:xfrm>
            <a:off x="7312025" y="3776371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44CA248F-414C-48EA-8978-1D58E89EEDDF}"/>
              </a:ext>
            </a:extLst>
          </p:cNvPr>
          <p:cNvSpPr txBox="1"/>
          <p:nvPr/>
        </p:nvSpPr>
        <p:spPr>
          <a:xfrm>
            <a:off x="1492788" y="2317150"/>
            <a:ext cx="208331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Bireysel Sporlar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="" xmlns:a16="http://schemas.microsoft.com/office/drawing/2014/main" id="{D5A7EC81-61F3-4412-8066-65ABF34CF91F}"/>
              </a:ext>
            </a:extLst>
          </p:cNvPr>
          <p:cNvSpPr txBox="1"/>
          <p:nvPr/>
        </p:nvSpPr>
        <p:spPr>
          <a:xfrm>
            <a:off x="8838691" y="2325422"/>
            <a:ext cx="208331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Takım Sporları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="" xmlns:a16="http://schemas.microsoft.com/office/drawing/2014/main" id="{E48626E5-2D5F-45FB-807C-A22595CD9611}"/>
              </a:ext>
            </a:extLst>
          </p:cNvPr>
          <p:cNvSpPr txBox="1"/>
          <p:nvPr/>
        </p:nvSpPr>
        <p:spPr>
          <a:xfrm>
            <a:off x="1170607" y="4587861"/>
            <a:ext cx="272767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Dış Mekan Aktiviteleri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="" xmlns:a16="http://schemas.microsoft.com/office/drawing/2014/main" id="{79F41F05-7830-4381-A1BD-3BB8AF519797}"/>
              </a:ext>
            </a:extLst>
          </p:cNvPr>
          <p:cNvSpPr txBox="1"/>
          <p:nvPr/>
        </p:nvSpPr>
        <p:spPr>
          <a:xfrm>
            <a:off x="8365779" y="4662128"/>
            <a:ext cx="294345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İç Mekan Aktiviteleri</a:t>
            </a:r>
          </a:p>
        </p:txBody>
      </p:sp>
    </p:spTree>
    <p:extLst>
      <p:ext uri="{BB962C8B-B14F-4D97-AF65-F5344CB8AC3E}">
        <p14:creationId xmlns:p14="http://schemas.microsoft.com/office/powerpoint/2010/main" val="301026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2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="" xmlns:a16="http://schemas.microsoft.com/office/drawing/2014/main" id="{A922A0C5-4D14-49E4-9CE8-4E5E26748B41}"/>
              </a:ext>
            </a:extLst>
          </p:cNvPr>
          <p:cNvSpPr/>
          <p:nvPr/>
        </p:nvSpPr>
        <p:spPr>
          <a:xfrm rot="16200000">
            <a:off x="-277624" y="2103247"/>
            <a:ext cx="2139574" cy="866775"/>
          </a:xfrm>
          <a:prstGeom prst="roundRect">
            <a:avLst/>
          </a:prstGeom>
          <a:solidFill>
            <a:srgbClr val="0DFDF7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WATER</a:t>
            </a:r>
            <a:r>
              <a:rPr lang="tr-TR" b="1" dirty="0">
                <a:solidFill>
                  <a:schemeClr val="tx1"/>
                </a:solidFill>
              </a:rPr>
              <a:t> SPORTS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(SU SPORLARI)</a:t>
            </a:r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="" xmlns:a16="http://schemas.microsoft.com/office/drawing/2014/main" id="{2AA3E701-5C73-4027-98F3-236FC27A3AFE}"/>
              </a:ext>
            </a:extLst>
          </p:cNvPr>
          <p:cNvSpPr/>
          <p:nvPr/>
        </p:nvSpPr>
        <p:spPr>
          <a:xfrm>
            <a:off x="1441450" y="1466850"/>
            <a:ext cx="2120900" cy="495301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Scuba </a:t>
            </a:r>
            <a:r>
              <a:rPr lang="tr-TR" sz="2000" b="1" dirty="0">
                <a:solidFill>
                  <a:schemeClr val="tx1"/>
                </a:solidFill>
              </a:rPr>
              <a:t>D</a:t>
            </a:r>
            <a:r>
              <a:rPr lang="en-US" sz="2000" b="1" dirty="0" err="1">
                <a:solidFill>
                  <a:schemeClr val="tx1"/>
                </a:solidFill>
              </a:rPr>
              <a:t>iving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="" xmlns:a16="http://schemas.microsoft.com/office/drawing/2014/main" id="{AB66E3AA-61C2-4C78-A5EC-0E556BFBAF09}"/>
              </a:ext>
            </a:extLst>
          </p:cNvPr>
          <p:cNvSpPr/>
          <p:nvPr/>
        </p:nvSpPr>
        <p:spPr>
          <a:xfrm>
            <a:off x="8432800" y="1468210"/>
            <a:ext cx="2120900" cy="493744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Sailing </a:t>
            </a:r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="" xmlns:a16="http://schemas.microsoft.com/office/drawing/2014/main" id="{C5170DF4-917F-4134-AF20-48D096A68EF9}"/>
              </a:ext>
            </a:extLst>
          </p:cNvPr>
          <p:cNvSpPr/>
          <p:nvPr/>
        </p:nvSpPr>
        <p:spPr>
          <a:xfrm>
            <a:off x="1441450" y="2607856"/>
            <a:ext cx="2120900" cy="493743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tx1"/>
                </a:solidFill>
              </a:rPr>
              <a:t>Windsurfing </a:t>
            </a:r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="" xmlns:a16="http://schemas.microsoft.com/office/drawing/2014/main" id="{04599E02-925E-4A57-B7E3-FBBAAE3224BA}"/>
              </a:ext>
            </a:extLst>
          </p:cNvPr>
          <p:cNvSpPr/>
          <p:nvPr/>
        </p:nvSpPr>
        <p:spPr>
          <a:xfrm>
            <a:off x="3771900" y="1466850"/>
            <a:ext cx="2120900" cy="495301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Rafting </a:t>
            </a:r>
          </a:p>
        </p:txBody>
      </p:sp>
      <p:sp>
        <p:nvSpPr>
          <p:cNvPr id="13" name="Akış Çizelgesi: Sonlandırıcı 12">
            <a:extLst>
              <a:ext uri="{FF2B5EF4-FFF2-40B4-BE49-F238E27FC236}">
                <a16:creationId xmlns="" xmlns:a16="http://schemas.microsoft.com/office/drawing/2014/main" id="{795D7084-3B0B-4AC5-943D-FE3114A5B27B}"/>
              </a:ext>
            </a:extLst>
          </p:cNvPr>
          <p:cNvSpPr/>
          <p:nvPr/>
        </p:nvSpPr>
        <p:spPr>
          <a:xfrm>
            <a:off x="3771900" y="2607855"/>
            <a:ext cx="2120900" cy="493744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tx1"/>
                </a:solidFill>
              </a:rPr>
              <a:t>Canoeing </a:t>
            </a:r>
          </a:p>
        </p:txBody>
      </p:sp>
      <p:sp>
        <p:nvSpPr>
          <p:cNvPr id="14" name="Akış Çizelgesi: Sonlandırıcı 13">
            <a:extLst>
              <a:ext uri="{FF2B5EF4-FFF2-40B4-BE49-F238E27FC236}">
                <a16:creationId xmlns="" xmlns:a16="http://schemas.microsoft.com/office/drawing/2014/main" id="{9C3F7414-A9CA-41E0-A443-FB8CED5F211F}"/>
              </a:ext>
            </a:extLst>
          </p:cNvPr>
          <p:cNvSpPr/>
          <p:nvPr/>
        </p:nvSpPr>
        <p:spPr>
          <a:xfrm>
            <a:off x="6102350" y="1466849"/>
            <a:ext cx="2120900" cy="495301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Kayaking </a:t>
            </a:r>
          </a:p>
        </p:txBody>
      </p:sp>
      <p:sp>
        <p:nvSpPr>
          <p:cNvPr id="15" name="Akış Çizelgesi: Sonlandırıcı 14">
            <a:extLst>
              <a:ext uri="{FF2B5EF4-FFF2-40B4-BE49-F238E27FC236}">
                <a16:creationId xmlns="" xmlns:a16="http://schemas.microsoft.com/office/drawing/2014/main" id="{4C24A52B-9B04-4FC3-A225-EA02B9912786}"/>
              </a:ext>
            </a:extLst>
          </p:cNvPr>
          <p:cNvSpPr/>
          <p:nvPr/>
        </p:nvSpPr>
        <p:spPr>
          <a:xfrm>
            <a:off x="6099175" y="2607856"/>
            <a:ext cx="2120900" cy="493743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/>
                </a:solidFill>
              </a:rPr>
              <a:t>Underwater </a:t>
            </a:r>
            <a:r>
              <a:rPr lang="tr-TR" sz="1600" b="1" dirty="0">
                <a:solidFill>
                  <a:schemeClr val="tx1"/>
                </a:solidFill>
              </a:rPr>
              <a:t>H</a:t>
            </a:r>
            <a:r>
              <a:rPr lang="en-US" sz="1600" b="1" dirty="0" err="1">
                <a:solidFill>
                  <a:schemeClr val="tx1"/>
                </a:solidFill>
              </a:rPr>
              <a:t>ockey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5" name="Metin kutusu 34">
            <a:extLst>
              <a:ext uri="{FF2B5EF4-FFF2-40B4-BE49-F238E27FC236}">
                <a16:creationId xmlns="" xmlns:a16="http://schemas.microsoft.com/office/drawing/2014/main" id="{99BCC2C5-211C-4A89-B356-9E462EB4CBBD}"/>
              </a:ext>
            </a:extLst>
          </p:cNvPr>
          <p:cNvSpPr txBox="1"/>
          <p:nvPr/>
        </p:nvSpPr>
        <p:spPr>
          <a:xfrm>
            <a:off x="358775" y="56180"/>
            <a:ext cx="5008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ADVENTURE SPORTS </a:t>
            </a:r>
            <a:r>
              <a:rPr lang="tr-TR" sz="3200" b="1" dirty="0">
                <a:solidFill>
                  <a:srgbClr val="A283BB"/>
                </a:solidFill>
              </a:rPr>
              <a:t>&amp;</a:t>
            </a:r>
            <a:endParaRPr lang="tr-TR" sz="3200" b="1" dirty="0">
              <a:solidFill>
                <a:srgbClr val="A283BB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ACTIVITIES</a:t>
            </a:r>
            <a:endParaRPr lang="en-GB" sz="3200" b="1" dirty="0">
              <a:solidFill>
                <a:srgbClr val="A283BB"/>
              </a:solidFill>
              <a:latin typeface="+mn-lt"/>
            </a:endParaRPr>
          </a:p>
        </p:txBody>
      </p:sp>
      <p:sp>
        <p:nvSpPr>
          <p:cNvPr id="36" name="Akış Çizelgesi: Sonlandırıcı 35">
            <a:extLst>
              <a:ext uri="{FF2B5EF4-FFF2-40B4-BE49-F238E27FC236}">
                <a16:creationId xmlns="" xmlns:a16="http://schemas.microsoft.com/office/drawing/2014/main" id="{12C4786B-3CD5-43E0-B2D9-B86253D68460}"/>
              </a:ext>
            </a:extLst>
          </p:cNvPr>
          <p:cNvSpPr/>
          <p:nvPr/>
        </p:nvSpPr>
        <p:spPr>
          <a:xfrm>
            <a:off x="1438275" y="1971675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Tüplü Dalış</a:t>
            </a:r>
            <a:endParaRPr lang="en-US" sz="2000" dirty="0">
              <a:solidFill>
                <a:srgbClr val="0DFDF7"/>
              </a:solidFill>
            </a:endParaRPr>
          </a:p>
        </p:txBody>
      </p:sp>
      <p:sp>
        <p:nvSpPr>
          <p:cNvPr id="37" name="Akış Çizelgesi: Sonlandırıcı 36">
            <a:extLst>
              <a:ext uri="{FF2B5EF4-FFF2-40B4-BE49-F238E27FC236}">
                <a16:creationId xmlns="" xmlns:a16="http://schemas.microsoft.com/office/drawing/2014/main" id="{2D937287-81F8-42E0-926B-D36AB3A52CAB}"/>
              </a:ext>
            </a:extLst>
          </p:cNvPr>
          <p:cNvSpPr/>
          <p:nvPr/>
        </p:nvSpPr>
        <p:spPr>
          <a:xfrm>
            <a:off x="1438275" y="3112681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Rüzgar Sörfü</a:t>
            </a:r>
            <a:endParaRPr lang="en-US" sz="2000" dirty="0">
              <a:solidFill>
                <a:srgbClr val="0DFDF7"/>
              </a:solidFill>
            </a:endParaRPr>
          </a:p>
        </p:txBody>
      </p:sp>
      <p:sp>
        <p:nvSpPr>
          <p:cNvPr id="38" name="Akış Çizelgesi: Sonlandırıcı 37">
            <a:extLst>
              <a:ext uri="{FF2B5EF4-FFF2-40B4-BE49-F238E27FC236}">
                <a16:creationId xmlns="" xmlns:a16="http://schemas.microsoft.com/office/drawing/2014/main" id="{D0B253B2-CD01-4EDE-B168-ABA9DD9676B7}"/>
              </a:ext>
            </a:extLst>
          </p:cNvPr>
          <p:cNvSpPr/>
          <p:nvPr/>
        </p:nvSpPr>
        <p:spPr>
          <a:xfrm>
            <a:off x="3768725" y="1971675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DFDF7"/>
                </a:solidFill>
              </a:rPr>
              <a:t>Rafting </a:t>
            </a:r>
          </a:p>
        </p:txBody>
      </p:sp>
      <p:sp>
        <p:nvSpPr>
          <p:cNvPr id="39" name="Akış Çizelgesi: Sonlandırıcı 38">
            <a:extLst>
              <a:ext uri="{FF2B5EF4-FFF2-40B4-BE49-F238E27FC236}">
                <a16:creationId xmlns="" xmlns:a16="http://schemas.microsoft.com/office/drawing/2014/main" id="{2EF9E219-AE1D-4A42-841A-962CD18E0993}"/>
              </a:ext>
            </a:extLst>
          </p:cNvPr>
          <p:cNvSpPr/>
          <p:nvPr/>
        </p:nvSpPr>
        <p:spPr>
          <a:xfrm>
            <a:off x="3768725" y="3112680"/>
            <a:ext cx="2120900" cy="493744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Kano</a:t>
            </a:r>
            <a:endParaRPr lang="en-US" sz="2000" dirty="0">
              <a:solidFill>
                <a:srgbClr val="0DFDF7"/>
              </a:solidFill>
            </a:endParaRPr>
          </a:p>
        </p:txBody>
      </p:sp>
      <p:sp>
        <p:nvSpPr>
          <p:cNvPr id="40" name="Akış Çizelgesi: Sonlandırıcı 39">
            <a:extLst>
              <a:ext uri="{FF2B5EF4-FFF2-40B4-BE49-F238E27FC236}">
                <a16:creationId xmlns="" xmlns:a16="http://schemas.microsoft.com/office/drawing/2014/main" id="{74489F59-869F-4069-AD57-E0B03C133162}"/>
              </a:ext>
            </a:extLst>
          </p:cNvPr>
          <p:cNvSpPr/>
          <p:nvPr/>
        </p:nvSpPr>
        <p:spPr>
          <a:xfrm>
            <a:off x="6099175" y="1971674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Kayık Sporu</a:t>
            </a:r>
            <a:endParaRPr lang="en-US" sz="2000" dirty="0">
              <a:solidFill>
                <a:srgbClr val="0DFDF7"/>
              </a:solidFill>
            </a:endParaRPr>
          </a:p>
        </p:txBody>
      </p:sp>
      <p:sp>
        <p:nvSpPr>
          <p:cNvPr id="41" name="Akış Çizelgesi: Sonlandırıcı 40">
            <a:extLst>
              <a:ext uri="{FF2B5EF4-FFF2-40B4-BE49-F238E27FC236}">
                <a16:creationId xmlns="" xmlns:a16="http://schemas.microsoft.com/office/drawing/2014/main" id="{55256AEA-9CAC-46D8-972B-2398A54F9707}"/>
              </a:ext>
            </a:extLst>
          </p:cNvPr>
          <p:cNvSpPr/>
          <p:nvPr/>
        </p:nvSpPr>
        <p:spPr>
          <a:xfrm>
            <a:off x="6096000" y="3112681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Sualtı Hokeyi</a:t>
            </a:r>
            <a:endParaRPr lang="en-US" sz="2000" dirty="0">
              <a:solidFill>
                <a:srgbClr val="0DFDF7"/>
              </a:solidFill>
            </a:endParaRPr>
          </a:p>
        </p:txBody>
      </p:sp>
      <p:sp>
        <p:nvSpPr>
          <p:cNvPr id="42" name="Akış Çizelgesi: Sonlandırıcı 41">
            <a:extLst>
              <a:ext uri="{FF2B5EF4-FFF2-40B4-BE49-F238E27FC236}">
                <a16:creationId xmlns="" xmlns:a16="http://schemas.microsoft.com/office/drawing/2014/main" id="{5944716C-0D90-49F6-B07B-C6E35BA42228}"/>
              </a:ext>
            </a:extLst>
          </p:cNvPr>
          <p:cNvSpPr/>
          <p:nvPr/>
        </p:nvSpPr>
        <p:spPr>
          <a:xfrm>
            <a:off x="8432800" y="1971674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Yelken Sporu</a:t>
            </a:r>
            <a:endParaRPr lang="en-US" sz="2000" dirty="0">
              <a:solidFill>
                <a:srgbClr val="0DFDF7"/>
              </a:solidFill>
            </a:endParaRPr>
          </a:p>
        </p:txBody>
      </p:sp>
      <p:cxnSp>
        <p:nvCxnSpPr>
          <p:cNvPr id="44" name="Düz Bağlayıcı 43">
            <a:extLst>
              <a:ext uri="{FF2B5EF4-FFF2-40B4-BE49-F238E27FC236}">
                <a16:creationId xmlns="" xmlns:a16="http://schemas.microsoft.com/office/drawing/2014/main" id="{FF8705D7-E1A5-4D81-9E27-3B8F5B917262}"/>
              </a:ext>
            </a:extLst>
          </p:cNvPr>
          <p:cNvCxnSpPr/>
          <p:nvPr/>
        </p:nvCxnSpPr>
        <p:spPr>
          <a:xfrm>
            <a:off x="0" y="3895725"/>
            <a:ext cx="12315825" cy="0"/>
          </a:xfrm>
          <a:prstGeom prst="line">
            <a:avLst/>
          </a:prstGeom>
          <a:ln w="76200">
            <a:solidFill>
              <a:srgbClr val="8158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ikdörtgen: Köşeleri Yuvarlatılmış 44">
            <a:extLst>
              <a:ext uri="{FF2B5EF4-FFF2-40B4-BE49-F238E27FC236}">
                <a16:creationId xmlns="" xmlns:a16="http://schemas.microsoft.com/office/drawing/2014/main" id="{DAC6BC18-7769-4850-A1FF-5A72F70BA8B2}"/>
              </a:ext>
            </a:extLst>
          </p:cNvPr>
          <p:cNvSpPr/>
          <p:nvPr/>
        </p:nvSpPr>
        <p:spPr>
          <a:xfrm rot="16200000">
            <a:off x="-277624" y="4865574"/>
            <a:ext cx="2139574" cy="866775"/>
          </a:xfrm>
          <a:prstGeom prst="roundRect">
            <a:avLst/>
          </a:prstGeom>
          <a:solidFill>
            <a:srgbClr val="27E33D"/>
          </a:solidFill>
          <a:ln w="76200">
            <a:solidFill>
              <a:srgbClr val="0FA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NATURE SPORTS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tx1"/>
                </a:solidFill>
              </a:rPr>
              <a:t>(DOĞA SPORLARI)</a:t>
            </a:r>
          </a:p>
        </p:txBody>
      </p:sp>
      <p:sp>
        <p:nvSpPr>
          <p:cNvPr id="46" name="Akış Çizelgesi: Sonlandırıcı 45">
            <a:extLst>
              <a:ext uri="{FF2B5EF4-FFF2-40B4-BE49-F238E27FC236}">
                <a16:creationId xmlns="" xmlns:a16="http://schemas.microsoft.com/office/drawing/2014/main" id="{0FEB7BA6-B9D7-4068-9A6F-6A1A6157DDA6}"/>
              </a:ext>
            </a:extLst>
          </p:cNvPr>
          <p:cNvSpPr/>
          <p:nvPr/>
        </p:nvSpPr>
        <p:spPr>
          <a:xfrm>
            <a:off x="1441450" y="4229175"/>
            <a:ext cx="2120900" cy="495301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Trekking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8" name="Akış Çizelgesi: Sonlandırıcı 47">
            <a:extLst>
              <a:ext uri="{FF2B5EF4-FFF2-40B4-BE49-F238E27FC236}">
                <a16:creationId xmlns="" xmlns:a16="http://schemas.microsoft.com/office/drawing/2014/main" id="{61E69A50-50D9-4E67-9B51-EB8EC8E2A99E}"/>
              </a:ext>
            </a:extLst>
          </p:cNvPr>
          <p:cNvSpPr/>
          <p:nvPr/>
        </p:nvSpPr>
        <p:spPr>
          <a:xfrm>
            <a:off x="1441450" y="5370181"/>
            <a:ext cx="2120900" cy="493743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Climbing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Akış Çizelgesi: Sonlandırıcı 48">
            <a:extLst>
              <a:ext uri="{FF2B5EF4-FFF2-40B4-BE49-F238E27FC236}">
                <a16:creationId xmlns="" xmlns:a16="http://schemas.microsoft.com/office/drawing/2014/main" id="{40071A52-76FC-4762-91A9-C46E51F15C97}"/>
              </a:ext>
            </a:extLst>
          </p:cNvPr>
          <p:cNvSpPr/>
          <p:nvPr/>
        </p:nvSpPr>
        <p:spPr>
          <a:xfrm>
            <a:off x="3771900" y="4229175"/>
            <a:ext cx="2120900" cy="495301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Hiking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0" name="Akış Çizelgesi: Sonlandırıcı 49">
            <a:extLst>
              <a:ext uri="{FF2B5EF4-FFF2-40B4-BE49-F238E27FC236}">
                <a16:creationId xmlns="" xmlns:a16="http://schemas.microsoft.com/office/drawing/2014/main" id="{6FDB99D5-B4A7-4B93-B213-5575578A7DDC}"/>
              </a:ext>
            </a:extLst>
          </p:cNvPr>
          <p:cNvSpPr/>
          <p:nvPr/>
        </p:nvSpPr>
        <p:spPr>
          <a:xfrm>
            <a:off x="3771900" y="5370180"/>
            <a:ext cx="2120900" cy="493744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Caving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1" name="Akış Çizelgesi: Sonlandırıcı 50">
            <a:extLst>
              <a:ext uri="{FF2B5EF4-FFF2-40B4-BE49-F238E27FC236}">
                <a16:creationId xmlns="" xmlns:a16="http://schemas.microsoft.com/office/drawing/2014/main" id="{032A3F64-0B4F-429E-A1F2-A3F248EFB151}"/>
              </a:ext>
            </a:extLst>
          </p:cNvPr>
          <p:cNvSpPr/>
          <p:nvPr/>
        </p:nvSpPr>
        <p:spPr>
          <a:xfrm>
            <a:off x="6102350" y="4229174"/>
            <a:ext cx="2120900" cy="495301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Camping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2" name="Akış Çizelgesi: Sonlandırıcı 51">
            <a:extLst>
              <a:ext uri="{FF2B5EF4-FFF2-40B4-BE49-F238E27FC236}">
                <a16:creationId xmlns="" xmlns:a16="http://schemas.microsoft.com/office/drawing/2014/main" id="{7864BA87-5D91-4666-8B08-01FD00C85DCC}"/>
              </a:ext>
            </a:extLst>
          </p:cNvPr>
          <p:cNvSpPr/>
          <p:nvPr/>
        </p:nvSpPr>
        <p:spPr>
          <a:xfrm>
            <a:off x="6099175" y="5370181"/>
            <a:ext cx="2120900" cy="493743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 err="1">
                <a:solidFill>
                  <a:schemeClr val="tx1"/>
                </a:solidFill>
              </a:rPr>
              <a:t>Mountain</a:t>
            </a:r>
            <a:r>
              <a:rPr lang="tr-TR" sz="1600" b="1" dirty="0">
                <a:solidFill>
                  <a:schemeClr val="tx1"/>
                </a:solidFill>
              </a:rPr>
              <a:t> </a:t>
            </a:r>
            <a:r>
              <a:rPr lang="tr-TR" sz="1600" b="1" dirty="0" err="1">
                <a:solidFill>
                  <a:schemeClr val="tx1"/>
                </a:solidFill>
              </a:rPr>
              <a:t>Biking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3" name="Akış Çizelgesi: Sonlandırıcı 52">
            <a:extLst>
              <a:ext uri="{FF2B5EF4-FFF2-40B4-BE49-F238E27FC236}">
                <a16:creationId xmlns="" xmlns:a16="http://schemas.microsoft.com/office/drawing/2014/main" id="{782DE9BB-C7AA-468C-B65F-3CF6C40A8674}"/>
              </a:ext>
            </a:extLst>
          </p:cNvPr>
          <p:cNvSpPr/>
          <p:nvPr/>
        </p:nvSpPr>
        <p:spPr>
          <a:xfrm>
            <a:off x="1438275" y="4734000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7AEE88"/>
                </a:solidFill>
              </a:rPr>
              <a:t>Doğa Yürüyüşü</a:t>
            </a:r>
            <a:endParaRPr lang="en-US" sz="2000" dirty="0">
              <a:solidFill>
                <a:srgbClr val="7AEE88"/>
              </a:solidFill>
            </a:endParaRPr>
          </a:p>
        </p:txBody>
      </p:sp>
      <p:sp>
        <p:nvSpPr>
          <p:cNvPr id="54" name="Akış Çizelgesi: Sonlandırıcı 53">
            <a:extLst>
              <a:ext uri="{FF2B5EF4-FFF2-40B4-BE49-F238E27FC236}">
                <a16:creationId xmlns="" xmlns:a16="http://schemas.microsoft.com/office/drawing/2014/main" id="{21735900-242F-4071-994B-53BD09E45F17}"/>
              </a:ext>
            </a:extLst>
          </p:cNvPr>
          <p:cNvSpPr/>
          <p:nvPr/>
        </p:nvSpPr>
        <p:spPr>
          <a:xfrm>
            <a:off x="1438275" y="5875006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7AEE88"/>
                </a:solidFill>
              </a:rPr>
              <a:t>Tırmanış</a:t>
            </a:r>
            <a:endParaRPr lang="en-US" sz="2000" dirty="0">
              <a:solidFill>
                <a:srgbClr val="7AEE88"/>
              </a:solidFill>
            </a:endParaRPr>
          </a:p>
        </p:txBody>
      </p:sp>
      <p:sp>
        <p:nvSpPr>
          <p:cNvPr id="55" name="Akış Çizelgesi: Sonlandırıcı 54">
            <a:extLst>
              <a:ext uri="{FF2B5EF4-FFF2-40B4-BE49-F238E27FC236}">
                <a16:creationId xmlns="" xmlns:a16="http://schemas.microsoft.com/office/drawing/2014/main" id="{01659051-E770-47CD-B90D-4F4827D3C756}"/>
              </a:ext>
            </a:extLst>
          </p:cNvPr>
          <p:cNvSpPr/>
          <p:nvPr/>
        </p:nvSpPr>
        <p:spPr>
          <a:xfrm>
            <a:off x="3768725" y="4734000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7AEE88"/>
                </a:solidFill>
              </a:rPr>
              <a:t>Doğa Yürüyüşü</a:t>
            </a:r>
            <a:endParaRPr lang="en-US" sz="2000" dirty="0">
              <a:solidFill>
                <a:srgbClr val="7AEE88"/>
              </a:solidFill>
            </a:endParaRPr>
          </a:p>
        </p:txBody>
      </p:sp>
      <p:sp>
        <p:nvSpPr>
          <p:cNvPr id="56" name="Akış Çizelgesi: Sonlandırıcı 55">
            <a:extLst>
              <a:ext uri="{FF2B5EF4-FFF2-40B4-BE49-F238E27FC236}">
                <a16:creationId xmlns="" xmlns:a16="http://schemas.microsoft.com/office/drawing/2014/main" id="{0B6CA10D-23DB-4A02-B290-2EBB4D216D6D}"/>
              </a:ext>
            </a:extLst>
          </p:cNvPr>
          <p:cNvSpPr/>
          <p:nvPr/>
        </p:nvSpPr>
        <p:spPr>
          <a:xfrm>
            <a:off x="3768725" y="5875005"/>
            <a:ext cx="2120900" cy="493744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7AEE88"/>
                </a:solidFill>
              </a:rPr>
              <a:t>Mağaracılık</a:t>
            </a:r>
            <a:endParaRPr lang="en-US" sz="2000" dirty="0">
              <a:solidFill>
                <a:srgbClr val="7AEE88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="" xmlns:a16="http://schemas.microsoft.com/office/drawing/2014/main" id="{D66DFD31-7C36-4F13-883F-2EF65EECA020}"/>
              </a:ext>
            </a:extLst>
          </p:cNvPr>
          <p:cNvSpPr/>
          <p:nvPr/>
        </p:nvSpPr>
        <p:spPr>
          <a:xfrm>
            <a:off x="6099175" y="4733999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7AEE88"/>
                </a:solidFill>
              </a:rPr>
              <a:t>Kamp</a:t>
            </a:r>
            <a:endParaRPr lang="en-US" sz="2000" dirty="0">
              <a:solidFill>
                <a:srgbClr val="7AEE88"/>
              </a:solidFill>
            </a:endParaRPr>
          </a:p>
        </p:txBody>
      </p:sp>
      <p:sp>
        <p:nvSpPr>
          <p:cNvPr id="58" name="Akış Çizelgesi: Sonlandırıcı 57">
            <a:extLst>
              <a:ext uri="{FF2B5EF4-FFF2-40B4-BE49-F238E27FC236}">
                <a16:creationId xmlns="" xmlns:a16="http://schemas.microsoft.com/office/drawing/2014/main" id="{0697C872-A74C-4A9B-A84B-B8BA55B2EDCE}"/>
              </a:ext>
            </a:extLst>
          </p:cNvPr>
          <p:cNvSpPr/>
          <p:nvPr/>
        </p:nvSpPr>
        <p:spPr>
          <a:xfrm>
            <a:off x="6096000" y="5875006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7AEE88"/>
                </a:solidFill>
              </a:rPr>
              <a:t>Dağ bisikleti</a:t>
            </a:r>
            <a:endParaRPr lang="en-US" sz="2000" dirty="0">
              <a:solidFill>
                <a:srgbClr val="7AEE88"/>
              </a:solidFill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99E62B9C-1173-4ECF-A206-9DE8170AA623}"/>
              </a:ext>
            </a:extLst>
          </p:cNvPr>
          <p:cNvSpPr/>
          <p:nvPr/>
        </p:nvSpPr>
        <p:spPr>
          <a:xfrm>
            <a:off x="8432800" y="2717321"/>
            <a:ext cx="3644181" cy="38991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30968FA9-8701-48CB-B7DD-CB689AC914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315" y="2854727"/>
            <a:ext cx="3385149" cy="2169881"/>
          </a:xfrm>
          <a:prstGeom prst="rect">
            <a:avLst/>
          </a:prstGeom>
        </p:spPr>
      </p:pic>
      <p:sp>
        <p:nvSpPr>
          <p:cNvPr id="43" name="Akış Çizelgesi: Sonlandırıcı 42">
            <a:extLst>
              <a:ext uri="{FF2B5EF4-FFF2-40B4-BE49-F238E27FC236}">
                <a16:creationId xmlns="" xmlns:a16="http://schemas.microsoft.com/office/drawing/2014/main" id="{5E19576C-2248-41FC-8EC5-B4032E6F085B}"/>
              </a:ext>
            </a:extLst>
          </p:cNvPr>
          <p:cNvSpPr/>
          <p:nvPr/>
        </p:nvSpPr>
        <p:spPr>
          <a:xfrm>
            <a:off x="9080678" y="5108913"/>
            <a:ext cx="2348422" cy="581920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Scuba </a:t>
            </a:r>
            <a:r>
              <a:rPr lang="tr-TR" sz="2400" b="1" dirty="0">
                <a:solidFill>
                  <a:schemeClr val="tx1"/>
                </a:solidFill>
              </a:rPr>
              <a:t>D</a:t>
            </a:r>
            <a:r>
              <a:rPr lang="en-US" sz="2400" b="1" dirty="0" err="1">
                <a:solidFill>
                  <a:schemeClr val="tx1"/>
                </a:solidFill>
              </a:rPr>
              <a:t>iving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1" name="Dikdörtgen 60">
            <a:extLst>
              <a:ext uri="{FF2B5EF4-FFF2-40B4-BE49-F238E27FC236}">
                <a16:creationId xmlns="" xmlns:a16="http://schemas.microsoft.com/office/drawing/2014/main" id="{6E85583C-3C6A-4135-9C9E-AFF8F8CE7F8F}"/>
              </a:ext>
            </a:extLst>
          </p:cNvPr>
          <p:cNvSpPr/>
          <p:nvPr/>
        </p:nvSpPr>
        <p:spPr>
          <a:xfrm>
            <a:off x="8477311" y="2724073"/>
            <a:ext cx="3644181" cy="38991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Resim 16">
            <a:extLst>
              <a:ext uri="{FF2B5EF4-FFF2-40B4-BE49-F238E27FC236}">
                <a16:creationId xmlns="" xmlns:a16="http://schemas.microsoft.com/office/drawing/2014/main" id="{E8CDC7F4-1286-49C4-B7B4-E0EF14083F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321" y="2990875"/>
            <a:ext cx="3112159" cy="1802223"/>
          </a:xfrm>
          <a:prstGeom prst="rect">
            <a:avLst/>
          </a:prstGeom>
        </p:spPr>
      </p:pic>
      <p:sp>
        <p:nvSpPr>
          <p:cNvPr id="64" name="Akış Çizelgesi: Sonlandırıcı 63">
            <a:extLst>
              <a:ext uri="{FF2B5EF4-FFF2-40B4-BE49-F238E27FC236}">
                <a16:creationId xmlns="" xmlns:a16="http://schemas.microsoft.com/office/drawing/2014/main" id="{0BA47225-FCA0-4F28-8F9B-0CF60E47C69C}"/>
              </a:ext>
            </a:extLst>
          </p:cNvPr>
          <p:cNvSpPr/>
          <p:nvPr/>
        </p:nvSpPr>
        <p:spPr>
          <a:xfrm>
            <a:off x="9103859" y="4968944"/>
            <a:ext cx="2422408" cy="637223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tx1"/>
                </a:solidFill>
              </a:rPr>
              <a:t>Windsurfing 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="" xmlns:a16="http://schemas.microsoft.com/office/drawing/2014/main" id="{F13E3ED8-C41C-4963-84B8-1FFBFD8DE1BC}"/>
              </a:ext>
            </a:extLst>
          </p:cNvPr>
          <p:cNvSpPr/>
          <p:nvPr/>
        </p:nvSpPr>
        <p:spPr>
          <a:xfrm>
            <a:off x="8432800" y="2717321"/>
            <a:ext cx="3688692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" name="Resim 19">
            <a:extLst>
              <a:ext uri="{FF2B5EF4-FFF2-40B4-BE49-F238E27FC236}">
                <a16:creationId xmlns="" xmlns:a16="http://schemas.microsoft.com/office/drawing/2014/main" id="{0E22E967-4854-411F-A1F8-DEB2FF6BBA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508" y="2990875"/>
            <a:ext cx="3033784" cy="2007985"/>
          </a:xfrm>
          <a:prstGeom prst="rect">
            <a:avLst/>
          </a:prstGeom>
        </p:spPr>
      </p:pic>
      <p:sp>
        <p:nvSpPr>
          <p:cNvPr id="65" name="Akış Çizelgesi: Sonlandırıcı 64">
            <a:extLst>
              <a:ext uri="{FF2B5EF4-FFF2-40B4-BE49-F238E27FC236}">
                <a16:creationId xmlns="" xmlns:a16="http://schemas.microsoft.com/office/drawing/2014/main" id="{D8F35E3C-29B9-4C69-9475-AD941828A551}"/>
              </a:ext>
            </a:extLst>
          </p:cNvPr>
          <p:cNvSpPr/>
          <p:nvPr/>
        </p:nvSpPr>
        <p:spPr>
          <a:xfrm>
            <a:off x="9216696" y="5152222"/>
            <a:ext cx="2120900" cy="495301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Rafting </a:t>
            </a:r>
          </a:p>
        </p:txBody>
      </p:sp>
      <p:sp>
        <p:nvSpPr>
          <p:cNvPr id="66" name="Dikdörtgen 65">
            <a:extLst>
              <a:ext uri="{FF2B5EF4-FFF2-40B4-BE49-F238E27FC236}">
                <a16:creationId xmlns="" xmlns:a16="http://schemas.microsoft.com/office/drawing/2014/main" id="{EFCC3770-42B5-4477-8133-70FE1FC0EC50}"/>
              </a:ext>
            </a:extLst>
          </p:cNvPr>
          <p:cNvSpPr/>
          <p:nvPr/>
        </p:nvSpPr>
        <p:spPr>
          <a:xfrm>
            <a:off x="8455054" y="2717321"/>
            <a:ext cx="3688692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2" name="Resim 21">
            <a:extLst>
              <a:ext uri="{FF2B5EF4-FFF2-40B4-BE49-F238E27FC236}">
                <a16:creationId xmlns="" xmlns:a16="http://schemas.microsoft.com/office/drawing/2014/main" id="{03A18487-2452-4337-86F5-C91CBD2247C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1"/>
          <a:stretch/>
        </p:blipFill>
        <p:spPr>
          <a:xfrm>
            <a:off x="8917546" y="2912578"/>
            <a:ext cx="2898746" cy="2541436"/>
          </a:xfrm>
          <a:prstGeom prst="rect">
            <a:avLst/>
          </a:prstGeom>
        </p:spPr>
      </p:pic>
      <p:sp>
        <p:nvSpPr>
          <p:cNvPr id="67" name="Akış Çizelgesi: Sonlandırıcı 66">
            <a:extLst>
              <a:ext uri="{FF2B5EF4-FFF2-40B4-BE49-F238E27FC236}">
                <a16:creationId xmlns="" xmlns:a16="http://schemas.microsoft.com/office/drawing/2014/main" id="{ABACAE7A-B8EB-4F37-AC48-85366EA70E50}"/>
              </a:ext>
            </a:extLst>
          </p:cNvPr>
          <p:cNvSpPr/>
          <p:nvPr/>
        </p:nvSpPr>
        <p:spPr>
          <a:xfrm>
            <a:off x="9308200" y="5588936"/>
            <a:ext cx="2120900" cy="493744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tx1"/>
                </a:solidFill>
              </a:rPr>
              <a:t>Canoeing </a:t>
            </a:r>
          </a:p>
        </p:txBody>
      </p:sp>
      <p:sp>
        <p:nvSpPr>
          <p:cNvPr id="68" name="Dikdörtgen 67">
            <a:extLst>
              <a:ext uri="{FF2B5EF4-FFF2-40B4-BE49-F238E27FC236}">
                <a16:creationId xmlns="" xmlns:a16="http://schemas.microsoft.com/office/drawing/2014/main" id="{088DF312-79C6-4CE6-A763-172B068D3F38}"/>
              </a:ext>
            </a:extLst>
          </p:cNvPr>
          <p:cNvSpPr/>
          <p:nvPr/>
        </p:nvSpPr>
        <p:spPr>
          <a:xfrm>
            <a:off x="8455054" y="2717321"/>
            <a:ext cx="3688692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4" name="Resim 23">
            <a:extLst>
              <a:ext uri="{FF2B5EF4-FFF2-40B4-BE49-F238E27FC236}">
                <a16:creationId xmlns="" xmlns:a16="http://schemas.microsoft.com/office/drawing/2014/main" id="{A26756EF-1742-460E-94FB-D14FFA7D19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517" y="3181221"/>
            <a:ext cx="3033784" cy="1516892"/>
          </a:xfrm>
          <a:prstGeom prst="rect">
            <a:avLst/>
          </a:prstGeom>
        </p:spPr>
      </p:pic>
      <p:sp>
        <p:nvSpPr>
          <p:cNvPr id="69" name="Akış Çizelgesi: Sonlandırıcı 68">
            <a:extLst>
              <a:ext uri="{FF2B5EF4-FFF2-40B4-BE49-F238E27FC236}">
                <a16:creationId xmlns="" xmlns:a16="http://schemas.microsoft.com/office/drawing/2014/main" id="{57929E05-CED3-4648-BD77-8112B1F117A3}"/>
              </a:ext>
            </a:extLst>
          </p:cNvPr>
          <p:cNvSpPr/>
          <p:nvPr/>
        </p:nvSpPr>
        <p:spPr>
          <a:xfrm>
            <a:off x="9194442" y="4761923"/>
            <a:ext cx="2120900" cy="495301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Kayaking 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="" xmlns:a16="http://schemas.microsoft.com/office/drawing/2014/main" id="{168C7D5C-37C2-48D7-AAC2-A58513A38887}"/>
              </a:ext>
            </a:extLst>
          </p:cNvPr>
          <p:cNvSpPr txBox="1"/>
          <p:nvPr/>
        </p:nvSpPr>
        <p:spPr>
          <a:xfrm>
            <a:off x="8606825" y="5454014"/>
            <a:ext cx="3385149" cy="923330"/>
          </a:xfrm>
          <a:prstGeom prst="rect">
            <a:avLst/>
          </a:prstGeom>
          <a:solidFill>
            <a:srgbClr val="B0F5FE"/>
          </a:solidFill>
          <a:ln w="76200">
            <a:solidFill>
              <a:srgbClr val="00CCFF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NOT: </a:t>
            </a:r>
            <a:r>
              <a:rPr lang="tr-TR" dirty="0"/>
              <a:t>«</a:t>
            </a:r>
            <a:r>
              <a:rPr lang="tr-TR" dirty="0" err="1"/>
              <a:t>Kayaking</a:t>
            </a:r>
            <a:r>
              <a:rPr lang="tr-TR" dirty="0"/>
              <a:t>» sporunu «Kayak» olarak ÇEVİRMEYİN.</a:t>
            </a:r>
          </a:p>
          <a:p>
            <a:pPr algn="ctr"/>
            <a:r>
              <a:rPr lang="tr-TR" b="1" dirty="0" err="1"/>
              <a:t>Skiing</a:t>
            </a:r>
            <a:r>
              <a:rPr lang="tr-TR" b="1" dirty="0"/>
              <a:t> = Kayak Sporu</a:t>
            </a:r>
          </a:p>
        </p:txBody>
      </p:sp>
      <p:sp>
        <p:nvSpPr>
          <p:cNvPr id="70" name="Dikdörtgen 69">
            <a:extLst>
              <a:ext uri="{FF2B5EF4-FFF2-40B4-BE49-F238E27FC236}">
                <a16:creationId xmlns="" xmlns:a16="http://schemas.microsoft.com/office/drawing/2014/main" id="{BEB5B1F8-A1B8-4C5B-AC95-71AD70CD1F36}"/>
              </a:ext>
            </a:extLst>
          </p:cNvPr>
          <p:cNvSpPr/>
          <p:nvPr/>
        </p:nvSpPr>
        <p:spPr>
          <a:xfrm>
            <a:off x="8455054" y="2741797"/>
            <a:ext cx="3688692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7" name="Resim 26">
            <a:extLst>
              <a:ext uri="{FF2B5EF4-FFF2-40B4-BE49-F238E27FC236}">
                <a16:creationId xmlns="" xmlns:a16="http://schemas.microsoft.com/office/drawing/2014/main" id="{5E4DEBD7-0F4E-4DA7-BA33-E30C157E1E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848" y="3153222"/>
            <a:ext cx="2518596" cy="1888947"/>
          </a:xfrm>
          <a:prstGeom prst="rect">
            <a:avLst/>
          </a:prstGeom>
        </p:spPr>
      </p:pic>
      <p:sp>
        <p:nvSpPr>
          <p:cNvPr id="71" name="Akış Çizelgesi: Sonlandırıcı 70">
            <a:extLst>
              <a:ext uri="{FF2B5EF4-FFF2-40B4-BE49-F238E27FC236}">
                <a16:creationId xmlns="" xmlns:a16="http://schemas.microsoft.com/office/drawing/2014/main" id="{5947FDB2-BC20-4BBE-A2D0-F72D508F8605}"/>
              </a:ext>
            </a:extLst>
          </p:cNvPr>
          <p:cNvSpPr/>
          <p:nvPr/>
        </p:nvSpPr>
        <p:spPr>
          <a:xfrm>
            <a:off x="9119202" y="5257224"/>
            <a:ext cx="2329492" cy="702151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Underwater </a:t>
            </a:r>
            <a:r>
              <a:rPr lang="tr-TR" b="1" dirty="0">
                <a:solidFill>
                  <a:schemeClr val="tx1"/>
                </a:solidFill>
              </a:rPr>
              <a:t>H</a:t>
            </a:r>
            <a:r>
              <a:rPr lang="en-US" b="1" dirty="0" err="1">
                <a:solidFill>
                  <a:schemeClr val="tx1"/>
                </a:solidFill>
              </a:rPr>
              <a:t>ockey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Dikdörtgen 27">
            <a:extLst>
              <a:ext uri="{FF2B5EF4-FFF2-40B4-BE49-F238E27FC236}">
                <a16:creationId xmlns="" xmlns:a16="http://schemas.microsoft.com/office/drawing/2014/main" id="{96ABA1BD-4730-4CF2-9157-FD9FD9136F67}"/>
              </a:ext>
            </a:extLst>
          </p:cNvPr>
          <p:cNvSpPr/>
          <p:nvPr/>
        </p:nvSpPr>
        <p:spPr>
          <a:xfrm>
            <a:off x="8477311" y="2741797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0" name="Resim 29">
            <a:extLst>
              <a:ext uri="{FF2B5EF4-FFF2-40B4-BE49-F238E27FC236}">
                <a16:creationId xmlns="" xmlns:a16="http://schemas.microsoft.com/office/drawing/2014/main" id="{2000E6FB-5AB9-473A-9359-510D0DA5CB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400" y="3025043"/>
            <a:ext cx="2686050" cy="1704975"/>
          </a:xfrm>
          <a:prstGeom prst="rect">
            <a:avLst/>
          </a:prstGeom>
        </p:spPr>
      </p:pic>
      <p:sp>
        <p:nvSpPr>
          <p:cNvPr id="73" name="Akış Çizelgesi: Sonlandırıcı 72">
            <a:extLst>
              <a:ext uri="{FF2B5EF4-FFF2-40B4-BE49-F238E27FC236}">
                <a16:creationId xmlns="" xmlns:a16="http://schemas.microsoft.com/office/drawing/2014/main" id="{AA348374-98B1-4EFE-A769-8C3F59CBA475}"/>
              </a:ext>
            </a:extLst>
          </p:cNvPr>
          <p:cNvSpPr/>
          <p:nvPr/>
        </p:nvSpPr>
        <p:spPr>
          <a:xfrm>
            <a:off x="9280482" y="4895511"/>
            <a:ext cx="2120900" cy="493744"/>
          </a:xfrm>
          <a:prstGeom prst="flowChartTerminator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Sailing </a:t>
            </a:r>
          </a:p>
        </p:txBody>
      </p:sp>
      <p:sp>
        <p:nvSpPr>
          <p:cNvPr id="74" name="Dikdörtgen 73">
            <a:extLst>
              <a:ext uri="{FF2B5EF4-FFF2-40B4-BE49-F238E27FC236}">
                <a16:creationId xmlns="" xmlns:a16="http://schemas.microsoft.com/office/drawing/2014/main" id="{1D447CB1-ED4E-4932-85E8-0B45532119B1}"/>
              </a:ext>
            </a:extLst>
          </p:cNvPr>
          <p:cNvSpPr/>
          <p:nvPr/>
        </p:nvSpPr>
        <p:spPr>
          <a:xfrm>
            <a:off x="8455057" y="2729559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2" name="Resim 31">
            <a:extLst>
              <a:ext uri="{FF2B5EF4-FFF2-40B4-BE49-F238E27FC236}">
                <a16:creationId xmlns="" xmlns:a16="http://schemas.microsoft.com/office/drawing/2014/main" id="{290CF28F-787B-4C97-B0F4-1E114F2EBB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996" y="3068825"/>
            <a:ext cx="2893903" cy="1627026"/>
          </a:xfrm>
          <a:prstGeom prst="rect">
            <a:avLst/>
          </a:prstGeom>
        </p:spPr>
      </p:pic>
      <p:sp>
        <p:nvSpPr>
          <p:cNvPr id="75" name="Akış Çizelgesi: Sonlandırıcı 74">
            <a:extLst>
              <a:ext uri="{FF2B5EF4-FFF2-40B4-BE49-F238E27FC236}">
                <a16:creationId xmlns="" xmlns:a16="http://schemas.microsoft.com/office/drawing/2014/main" id="{390A2F7B-2BD8-45F2-AA63-9BFED7614912}"/>
              </a:ext>
            </a:extLst>
          </p:cNvPr>
          <p:cNvSpPr/>
          <p:nvPr/>
        </p:nvSpPr>
        <p:spPr>
          <a:xfrm>
            <a:off x="9123762" y="4885476"/>
            <a:ext cx="2284513" cy="589216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Trekking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6" name="Dikdörtgen 75">
            <a:extLst>
              <a:ext uri="{FF2B5EF4-FFF2-40B4-BE49-F238E27FC236}">
                <a16:creationId xmlns="" xmlns:a16="http://schemas.microsoft.com/office/drawing/2014/main" id="{A932E9CD-833C-4FD2-BB53-DDF70960F427}"/>
              </a:ext>
            </a:extLst>
          </p:cNvPr>
          <p:cNvSpPr/>
          <p:nvPr/>
        </p:nvSpPr>
        <p:spPr>
          <a:xfrm>
            <a:off x="8455057" y="2710569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4" name="Resim 33">
            <a:extLst>
              <a:ext uri="{FF2B5EF4-FFF2-40B4-BE49-F238E27FC236}">
                <a16:creationId xmlns="" xmlns:a16="http://schemas.microsoft.com/office/drawing/2014/main" id="{75B80463-3F26-4CDE-AE00-6966363D1E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510" y="2985867"/>
            <a:ext cx="2619375" cy="1743075"/>
          </a:xfrm>
          <a:prstGeom prst="rect">
            <a:avLst/>
          </a:prstGeom>
        </p:spPr>
      </p:pic>
      <p:sp>
        <p:nvSpPr>
          <p:cNvPr id="79" name="Akış Çizelgesi: Sonlandırıcı 78">
            <a:extLst>
              <a:ext uri="{FF2B5EF4-FFF2-40B4-BE49-F238E27FC236}">
                <a16:creationId xmlns="" xmlns:a16="http://schemas.microsoft.com/office/drawing/2014/main" id="{A9AD0E6A-E55E-480F-AC37-96C54F3E5232}"/>
              </a:ext>
            </a:extLst>
          </p:cNvPr>
          <p:cNvSpPr/>
          <p:nvPr/>
        </p:nvSpPr>
        <p:spPr>
          <a:xfrm>
            <a:off x="9071025" y="4904000"/>
            <a:ext cx="2428131" cy="627962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Climbing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0" name="Dikdörtgen 79">
            <a:extLst>
              <a:ext uri="{FF2B5EF4-FFF2-40B4-BE49-F238E27FC236}">
                <a16:creationId xmlns="" xmlns:a16="http://schemas.microsoft.com/office/drawing/2014/main" id="{8A4D79D3-1846-4B3E-8A75-98F59A548902}"/>
              </a:ext>
            </a:extLst>
          </p:cNvPr>
          <p:cNvSpPr/>
          <p:nvPr/>
        </p:nvSpPr>
        <p:spPr>
          <a:xfrm>
            <a:off x="8444006" y="2739535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2" name="Resim 81">
            <a:extLst>
              <a:ext uri="{FF2B5EF4-FFF2-40B4-BE49-F238E27FC236}">
                <a16:creationId xmlns="" xmlns:a16="http://schemas.microsoft.com/office/drawing/2014/main" id="{2F7084F9-D0F8-4B4A-B1D8-8717139524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696" y="3061943"/>
            <a:ext cx="2628900" cy="1743075"/>
          </a:xfrm>
          <a:prstGeom prst="rect">
            <a:avLst/>
          </a:prstGeom>
        </p:spPr>
      </p:pic>
      <p:sp>
        <p:nvSpPr>
          <p:cNvPr id="83" name="Akış Çizelgesi: Sonlandırıcı 82">
            <a:extLst>
              <a:ext uri="{FF2B5EF4-FFF2-40B4-BE49-F238E27FC236}">
                <a16:creationId xmlns="" xmlns:a16="http://schemas.microsoft.com/office/drawing/2014/main" id="{6E70C4E3-8479-4067-97E6-C7C2F84DF822}"/>
              </a:ext>
            </a:extLst>
          </p:cNvPr>
          <p:cNvSpPr/>
          <p:nvPr/>
        </p:nvSpPr>
        <p:spPr>
          <a:xfrm>
            <a:off x="9116869" y="4980127"/>
            <a:ext cx="2240245" cy="513835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Hiking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4" name="Dikdörtgen 83">
            <a:extLst>
              <a:ext uri="{FF2B5EF4-FFF2-40B4-BE49-F238E27FC236}">
                <a16:creationId xmlns="" xmlns:a16="http://schemas.microsoft.com/office/drawing/2014/main" id="{09414F62-7632-47D2-82FF-18990DE6FCDC}"/>
              </a:ext>
            </a:extLst>
          </p:cNvPr>
          <p:cNvSpPr/>
          <p:nvPr/>
        </p:nvSpPr>
        <p:spPr>
          <a:xfrm>
            <a:off x="8966511" y="5686771"/>
            <a:ext cx="2697104" cy="780316"/>
          </a:xfrm>
          <a:prstGeom prst="rect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i="1" dirty="0" err="1">
                <a:solidFill>
                  <a:schemeClr val="tx1"/>
                </a:solidFill>
              </a:rPr>
              <a:t>Hiking</a:t>
            </a:r>
            <a:r>
              <a:rPr lang="tr-TR" sz="2000" b="1" i="1" dirty="0">
                <a:solidFill>
                  <a:schemeClr val="tx1"/>
                </a:solidFill>
              </a:rPr>
              <a:t> = Trekking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(Doğa Yürüyüşü)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85" name="Dikdörtgen 84">
            <a:extLst>
              <a:ext uri="{FF2B5EF4-FFF2-40B4-BE49-F238E27FC236}">
                <a16:creationId xmlns="" xmlns:a16="http://schemas.microsoft.com/office/drawing/2014/main" id="{C6CAF5DF-F2E0-4FA9-8985-40B782667ACF}"/>
              </a:ext>
            </a:extLst>
          </p:cNvPr>
          <p:cNvSpPr/>
          <p:nvPr/>
        </p:nvSpPr>
        <p:spPr>
          <a:xfrm>
            <a:off x="8455054" y="2761749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7" name="Resim 86">
            <a:extLst>
              <a:ext uri="{FF2B5EF4-FFF2-40B4-BE49-F238E27FC236}">
                <a16:creationId xmlns="" xmlns:a16="http://schemas.microsoft.com/office/drawing/2014/main" id="{B4D1DA09-E62F-430C-B4C6-695170B1865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263" y="3000220"/>
            <a:ext cx="2857500" cy="2143125"/>
          </a:xfrm>
          <a:prstGeom prst="rect">
            <a:avLst/>
          </a:prstGeom>
        </p:spPr>
      </p:pic>
      <p:sp>
        <p:nvSpPr>
          <p:cNvPr id="88" name="Akış Çizelgesi: Sonlandırıcı 87">
            <a:extLst>
              <a:ext uri="{FF2B5EF4-FFF2-40B4-BE49-F238E27FC236}">
                <a16:creationId xmlns="" xmlns:a16="http://schemas.microsoft.com/office/drawing/2014/main" id="{19196A4E-FC6F-4F8E-9620-C80CB86D7A45}"/>
              </a:ext>
            </a:extLst>
          </p:cNvPr>
          <p:cNvSpPr/>
          <p:nvPr/>
        </p:nvSpPr>
        <p:spPr>
          <a:xfrm>
            <a:off x="9150740" y="5339937"/>
            <a:ext cx="2120899" cy="523494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Caving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9" name="Dikdörtgen 88">
            <a:extLst>
              <a:ext uri="{FF2B5EF4-FFF2-40B4-BE49-F238E27FC236}">
                <a16:creationId xmlns="" xmlns:a16="http://schemas.microsoft.com/office/drawing/2014/main" id="{6C5E686F-129E-4991-B130-D955ED71B9DE}"/>
              </a:ext>
            </a:extLst>
          </p:cNvPr>
          <p:cNvSpPr/>
          <p:nvPr/>
        </p:nvSpPr>
        <p:spPr>
          <a:xfrm>
            <a:off x="8521822" y="2761749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1" name="Resim 90">
            <a:extLst>
              <a:ext uri="{FF2B5EF4-FFF2-40B4-BE49-F238E27FC236}">
                <a16:creationId xmlns="" xmlns:a16="http://schemas.microsoft.com/office/drawing/2014/main" id="{BF0E9BD0-3D49-44C2-AFD0-CECFA08DFA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318" y="3111866"/>
            <a:ext cx="3127504" cy="1914985"/>
          </a:xfrm>
          <a:prstGeom prst="rect">
            <a:avLst/>
          </a:prstGeom>
        </p:spPr>
      </p:pic>
      <p:sp>
        <p:nvSpPr>
          <p:cNvPr id="92" name="Akış Çizelgesi: Sonlandırıcı 91">
            <a:extLst>
              <a:ext uri="{FF2B5EF4-FFF2-40B4-BE49-F238E27FC236}">
                <a16:creationId xmlns="" xmlns:a16="http://schemas.microsoft.com/office/drawing/2014/main" id="{962681BD-63BD-40C5-929E-D7ADDC5DB30D}"/>
              </a:ext>
            </a:extLst>
          </p:cNvPr>
          <p:cNvSpPr/>
          <p:nvPr/>
        </p:nvSpPr>
        <p:spPr>
          <a:xfrm>
            <a:off x="9173080" y="5200331"/>
            <a:ext cx="2221734" cy="554318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Camping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3" name="Dikdörtgen 92">
            <a:extLst>
              <a:ext uri="{FF2B5EF4-FFF2-40B4-BE49-F238E27FC236}">
                <a16:creationId xmlns="" xmlns:a16="http://schemas.microsoft.com/office/drawing/2014/main" id="{B5BC1A03-6800-4DDD-B280-93393A1DFA85}"/>
              </a:ext>
            </a:extLst>
          </p:cNvPr>
          <p:cNvSpPr/>
          <p:nvPr/>
        </p:nvSpPr>
        <p:spPr>
          <a:xfrm>
            <a:off x="8496108" y="2750945"/>
            <a:ext cx="3621924" cy="3912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5" name="Resim 94">
            <a:extLst>
              <a:ext uri="{FF2B5EF4-FFF2-40B4-BE49-F238E27FC236}">
                <a16:creationId xmlns="" xmlns:a16="http://schemas.microsoft.com/office/drawing/2014/main" id="{0F24B157-601F-4246-991D-582D910FE4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807" y="3123506"/>
            <a:ext cx="2466975" cy="1847850"/>
          </a:xfrm>
          <a:prstGeom prst="rect">
            <a:avLst/>
          </a:prstGeom>
        </p:spPr>
      </p:pic>
      <p:sp>
        <p:nvSpPr>
          <p:cNvPr id="96" name="Akış Çizelgesi: Sonlandırıcı 95">
            <a:extLst>
              <a:ext uri="{FF2B5EF4-FFF2-40B4-BE49-F238E27FC236}">
                <a16:creationId xmlns="" xmlns:a16="http://schemas.microsoft.com/office/drawing/2014/main" id="{F2E3E2BA-C4A0-40CE-A160-D0F5E77746BA}"/>
              </a:ext>
            </a:extLst>
          </p:cNvPr>
          <p:cNvSpPr/>
          <p:nvPr/>
        </p:nvSpPr>
        <p:spPr>
          <a:xfrm>
            <a:off x="8990052" y="5207328"/>
            <a:ext cx="2714970" cy="553998"/>
          </a:xfrm>
          <a:prstGeom prst="flowChartTerminator">
            <a:avLst/>
          </a:prstGeom>
          <a:solidFill>
            <a:srgbClr val="7AEE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Mountain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Biking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8" name="Dikdörtgen 97">
            <a:extLst>
              <a:ext uri="{FF2B5EF4-FFF2-40B4-BE49-F238E27FC236}">
                <a16:creationId xmlns="" xmlns:a16="http://schemas.microsoft.com/office/drawing/2014/main" id="{D18AE413-334C-4700-B1C0-EFACBAD40197}"/>
              </a:ext>
            </a:extLst>
          </p:cNvPr>
          <p:cNvSpPr/>
          <p:nvPr/>
        </p:nvSpPr>
        <p:spPr>
          <a:xfrm>
            <a:off x="8444006" y="2739535"/>
            <a:ext cx="3644023" cy="39171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7" name="Metin kutusu 76">
            <a:extLst>
              <a:ext uri="{FF2B5EF4-FFF2-40B4-BE49-F238E27FC236}">
                <a16:creationId xmlns="" xmlns:a16="http://schemas.microsoft.com/office/drawing/2014/main" id="{A893D2C9-AD29-4F04-8697-B667C3B40B55}"/>
              </a:ext>
            </a:extLst>
          </p:cNvPr>
          <p:cNvSpPr txBox="1"/>
          <p:nvPr/>
        </p:nvSpPr>
        <p:spPr>
          <a:xfrm>
            <a:off x="7307262" y="-7432"/>
            <a:ext cx="5008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MACERA SPORLARI 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AKTİVİTELERİ</a:t>
            </a:r>
            <a:endParaRPr lang="en-GB" sz="3200" b="1" dirty="0">
              <a:ln>
                <a:solidFill>
                  <a:srgbClr val="8158A2"/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739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2" grpId="0" animBg="1"/>
      <p:bldP spid="43" grpId="0" animBg="1"/>
      <p:bldP spid="61" grpId="0" animBg="1"/>
      <p:bldP spid="64" grpId="0" animBg="1"/>
      <p:bldP spid="18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25" grpId="0" animBg="1"/>
      <p:bldP spid="70" grpId="0" animBg="1"/>
      <p:bldP spid="71" grpId="0" animBg="1"/>
      <p:bldP spid="28" grpId="0" animBg="1"/>
      <p:bldP spid="73" grpId="0" animBg="1"/>
      <p:bldP spid="74" grpId="0" animBg="1"/>
      <p:bldP spid="75" grpId="0" animBg="1"/>
      <p:bldP spid="76" grpId="0" animBg="1"/>
      <p:bldP spid="79" grpId="0" animBg="1"/>
      <p:bldP spid="80" grpId="0" animBg="1"/>
      <p:bldP spid="83" grpId="0" animBg="1"/>
      <p:bldP spid="84" grpId="0" animBg="1"/>
      <p:bldP spid="85" grpId="0" animBg="1"/>
      <p:bldP spid="88" grpId="0" animBg="1"/>
      <p:bldP spid="89" grpId="0" animBg="1"/>
      <p:bldP spid="92" grpId="0" animBg="1"/>
      <p:bldP spid="93" grpId="0" animBg="1"/>
      <p:bldP spid="96" grpId="0" animBg="1"/>
      <p:bldP spid="9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="" xmlns:a16="http://schemas.microsoft.com/office/drawing/2014/main" id="{A922A0C5-4D14-49E4-9CE8-4E5E26748B41}"/>
              </a:ext>
            </a:extLst>
          </p:cNvPr>
          <p:cNvSpPr/>
          <p:nvPr/>
        </p:nvSpPr>
        <p:spPr>
          <a:xfrm rot="16200000">
            <a:off x="-874957" y="2220496"/>
            <a:ext cx="2959587" cy="9953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AIR SPORTS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(HAVA SPORLARI)</a:t>
            </a:r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="" xmlns:a16="http://schemas.microsoft.com/office/drawing/2014/main" id="{2AA3E701-5C73-4027-98F3-236FC27A3AFE}"/>
              </a:ext>
            </a:extLst>
          </p:cNvPr>
          <p:cNvSpPr/>
          <p:nvPr/>
        </p:nvSpPr>
        <p:spPr>
          <a:xfrm>
            <a:off x="1336278" y="1183793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Paragliding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="" xmlns:a16="http://schemas.microsoft.com/office/drawing/2014/main" id="{C5170DF4-917F-4134-AF20-48D096A68EF9}"/>
              </a:ext>
            </a:extLst>
          </p:cNvPr>
          <p:cNvSpPr/>
          <p:nvPr/>
        </p:nvSpPr>
        <p:spPr>
          <a:xfrm>
            <a:off x="1364060" y="2233959"/>
            <a:ext cx="2120900" cy="493743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Skydiving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="" xmlns:a16="http://schemas.microsoft.com/office/drawing/2014/main" id="{04599E02-925E-4A57-B7E3-FBBAAE3224BA}"/>
              </a:ext>
            </a:extLst>
          </p:cNvPr>
          <p:cNvSpPr/>
          <p:nvPr/>
        </p:nvSpPr>
        <p:spPr>
          <a:xfrm>
            <a:off x="3666728" y="1183793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Parachuting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Akış Çizelgesi: Sonlandırıcı 12">
            <a:extLst>
              <a:ext uri="{FF2B5EF4-FFF2-40B4-BE49-F238E27FC236}">
                <a16:creationId xmlns="" xmlns:a16="http://schemas.microsoft.com/office/drawing/2014/main" id="{795D7084-3B0B-4AC5-943D-FE3114A5B27B}"/>
              </a:ext>
            </a:extLst>
          </p:cNvPr>
          <p:cNvSpPr/>
          <p:nvPr/>
        </p:nvSpPr>
        <p:spPr>
          <a:xfrm>
            <a:off x="3694510" y="2233958"/>
            <a:ext cx="2120900" cy="493744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Hang-gliding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Akış Çizelgesi: Sonlandırıcı 13">
            <a:extLst>
              <a:ext uri="{FF2B5EF4-FFF2-40B4-BE49-F238E27FC236}">
                <a16:creationId xmlns="" xmlns:a16="http://schemas.microsoft.com/office/drawing/2014/main" id="{9C3F7414-A9CA-41E0-A443-FB8CED5F211F}"/>
              </a:ext>
            </a:extLst>
          </p:cNvPr>
          <p:cNvSpPr/>
          <p:nvPr/>
        </p:nvSpPr>
        <p:spPr>
          <a:xfrm>
            <a:off x="5997178" y="1183792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Hot </a:t>
            </a:r>
            <a:r>
              <a:rPr lang="tr-TR" b="1" dirty="0" err="1">
                <a:solidFill>
                  <a:schemeClr val="tx1"/>
                </a:solidFill>
              </a:rPr>
              <a:t>Air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Balloon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Metin kutusu 34">
            <a:extLst>
              <a:ext uri="{FF2B5EF4-FFF2-40B4-BE49-F238E27FC236}">
                <a16:creationId xmlns="" xmlns:a16="http://schemas.microsoft.com/office/drawing/2014/main" id="{99BCC2C5-211C-4A89-B356-9E462EB4CBBD}"/>
              </a:ext>
            </a:extLst>
          </p:cNvPr>
          <p:cNvSpPr txBox="1"/>
          <p:nvPr/>
        </p:nvSpPr>
        <p:spPr>
          <a:xfrm>
            <a:off x="358775" y="56180"/>
            <a:ext cx="5008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ADVENTURE SPORTS </a:t>
            </a:r>
            <a:r>
              <a:rPr lang="tr-TR" sz="3200" b="1" dirty="0">
                <a:solidFill>
                  <a:srgbClr val="A283BB"/>
                </a:solidFill>
              </a:rPr>
              <a:t>&amp;</a:t>
            </a:r>
            <a:endParaRPr lang="tr-TR" sz="3200" b="1" dirty="0">
              <a:solidFill>
                <a:srgbClr val="A283BB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ACTIVITIES</a:t>
            </a:r>
            <a:endParaRPr lang="en-GB" sz="3200" b="1" dirty="0">
              <a:solidFill>
                <a:srgbClr val="A283BB"/>
              </a:solidFill>
              <a:latin typeface="+mn-lt"/>
            </a:endParaRPr>
          </a:p>
        </p:txBody>
      </p:sp>
      <p:sp>
        <p:nvSpPr>
          <p:cNvPr id="36" name="Akış Çizelgesi: Sonlandırıcı 35">
            <a:extLst>
              <a:ext uri="{FF2B5EF4-FFF2-40B4-BE49-F238E27FC236}">
                <a16:creationId xmlns="" xmlns:a16="http://schemas.microsoft.com/office/drawing/2014/main" id="{12C4786B-3CD5-43E0-B2D9-B86253D68460}"/>
              </a:ext>
            </a:extLst>
          </p:cNvPr>
          <p:cNvSpPr/>
          <p:nvPr/>
        </p:nvSpPr>
        <p:spPr>
          <a:xfrm>
            <a:off x="1333103" y="1688618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Yamaç Paraşütü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7" name="Akış Çizelgesi: Sonlandırıcı 36">
            <a:extLst>
              <a:ext uri="{FF2B5EF4-FFF2-40B4-BE49-F238E27FC236}">
                <a16:creationId xmlns="" xmlns:a16="http://schemas.microsoft.com/office/drawing/2014/main" id="{2D937287-81F8-42E0-926B-D36AB3A52CAB}"/>
              </a:ext>
            </a:extLst>
          </p:cNvPr>
          <p:cNvSpPr/>
          <p:nvPr/>
        </p:nvSpPr>
        <p:spPr>
          <a:xfrm>
            <a:off x="1360885" y="2738784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Serbest Düşüş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8" name="Akış Çizelgesi: Sonlandırıcı 37">
            <a:extLst>
              <a:ext uri="{FF2B5EF4-FFF2-40B4-BE49-F238E27FC236}">
                <a16:creationId xmlns="" xmlns:a16="http://schemas.microsoft.com/office/drawing/2014/main" id="{D0B253B2-CD01-4EDE-B168-ABA9DD9676B7}"/>
              </a:ext>
            </a:extLst>
          </p:cNvPr>
          <p:cNvSpPr/>
          <p:nvPr/>
        </p:nvSpPr>
        <p:spPr>
          <a:xfrm>
            <a:off x="3663553" y="1688618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C000"/>
                </a:solidFill>
              </a:rPr>
              <a:t>Paraşüt</a:t>
            </a: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39" name="Akış Çizelgesi: Sonlandırıcı 38">
            <a:extLst>
              <a:ext uri="{FF2B5EF4-FFF2-40B4-BE49-F238E27FC236}">
                <a16:creationId xmlns="" xmlns:a16="http://schemas.microsoft.com/office/drawing/2014/main" id="{2EF9E219-AE1D-4A42-841A-962CD18E0993}"/>
              </a:ext>
            </a:extLst>
          </p:cNvPr>
          <p:cNvSpPr/>
          <p:nvPr/>
        </p:nvSpPr>
        <p:spPr>
          <a:xfrm>
            <a:off x="3691335" y="2738783"/>
            <a:ext cx="2120900" cy="493744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FFC000"/>
                </a:solidFill>
              </a:rPr>
              <a:t>Delta Kanat Sporu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40" name="Akış Çizelgesi: Sonlandırıcı 39">
            <a:extLst>
              <a:ext uri="{FF2B5EF4-FFF2-40B4-BE49-F238E27FC236}">
                <a16:creationId xmlns="" xmlns:a16="http://schemas.microsoft.com/office/drawing/2014/main" id="{74489F59-869F-4069-AD57-E0B03C133162}"/>
              </a:ext>
            </a:extLst>
          </p:cNvPr>
          <p:cNvSpPr/>
          <p:nvPr/>
        </p:nvSpPr>
        <p:spPr>
          <a:xfrm>
            <a:off x="5994003" y="1688617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FFC000"/>
                </a:solidFill>
              </a:rPr>
              <a:t>Sıcak Hava Balonu</a:t>
            </a:r>
            <a:endParaRPr lang="en-US" sz="1600" dirty="0">
              <a:solidFill>
                <a:srgbClr val="FFC000"/>
              </a:solidFill>
            </a:endParaRPr>
          </a:p>
        </p:txBody>
      </p:sp>
      <p:cxnSp>
        <p:nvCxnSpPr>
          <p:cNvPr id="44" name="Düz Bağlayıcı 43">
            <a:extLst>
              <a:ext uri="{FF2B5EF4-FFF2-40B4-BE49-F238E27FC236}">
                <a16:creationId xmlns="" xmlns:a16="http://schemas.microsoft.com/office/drawing/2014/main" id="{FF8705D7-E1A5-4D81-9E27-3B8F5B917262}"/>
              </a:ext>
            </a:extLst>
          </p:cNvPr>
          <p:cNvCxnSpPr>
            <a:cxnSpLocks/>
          </p:cNvCxnSpPr>
          <p:nvPr/>
        </p:nvCxnSpPr>
        <p:spPr>
          <a:xfrm>
            <a:off x="49212" y="4362450"/>
            <a:ext cx="8401050" cy="0"/>
          </a:xfrm>
          <a:prstGeom prst="line">
            <a:avLst/>
          </a:prstGeom>
          <a:ln w="76200">
            <a:solidFill>
              <a:srgbClr val="8158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ikdörtgen: Köşeleri Yuvarlatılmış 44">
            <a:extLst>
              <a:ext uri="{FF2B5EF4-FFF2-40B4-BE49-F238E27FC236}">
                <a16:creationId xmlns="" xmlns:a16="http://schemas.microsoft.com/office/drawing/2014/main" id="{DAC6BC18-7769-4850-A1FF-5A72F70BA8B2}"/>
              </a:ext>
            </a:extLst>
          </p:cNvPr>
          <p:cNvSpPr/>
          <p:nvPr/>
        </p:nvSpPr>
        <p:spPr>
          <a:xfrm rot="16200000">
            <a:off x="-445452" y="5070038"/>
            <a:ext cx="2162890" cy="995363"/>
          </a:xfrm>
          <a:prstGeom prst="roundRect">
            <a:avLst/>
          </a:prstGeom>
          <a:solidFill>
            <a:srgbClr val="E5FCFF"/>
          </a:solidFill>
          <a:ln w="76200">
            <a:solidFill>
              <a:srgbClr val="0DFD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WINTER SPORTS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tx1"/>
                </a:solidFill>
              </a:rPr>
              <a:t>(KIŞ SPORLARI)</a:t>
            </a:r>
          </a:p>
        </p:txBody>
      </p:sp>
      <p:sp>
        <p:nvSpPr>
          <p:cNvPr id="46" name="Akış Çizelgesi: Sonlandırıcı 45">
            <a:extLst>
              <a:ext uri="{FF2B5EF4-FFF2-40B4-BE49-F238E27FC236}">
                <a16:creationId xmlns="" xmlns:a16="http://schemas.microsoft.com/office/drawing/2014/main" id="{0FEB7BA6-B9D7-4068-9A6F-6A1A6157DDA6}"/>
              </a:ext>
            </a:extLst>
          </p:cNvPr>
          <p:cNvSpPr/>
          <p:nvPr/>
        </p:nvSpPr>
        <p:spPr>
          <a:xfrm>
            <a:off x="1223070" y="4448228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Skiing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8" name="Akış Çizelgesi: Sonlandırıcı 47">
            <a:extLst>
              <a:ext uri="{FF2B5EF4-FFF2-40B4-BE49-F238E27FC236}">
                <a16:creationId xmlns="" xmlns:a16="http://schemas.microsoft.com/office/drawing/2014/main" id="{61E69A50-50D9-4E67-9B51-EB8EC8E2A99E}"/>
              </a:ext>
            </a:extLst>
          </p:cNvPr>
          <p:cNvSpPr/>
          <p:nvPr/>
        </p:nvSpPr>
        <p:spPr>
          <a:xfrm>
            <a:off x="1223070" y="5545213"/>
            <a:ext cx="2120900" cy="493743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Heli-skiing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Akış Çizelgesi: Sonlandırıcı 48">
            <a:extLst>
              <a:ext uri="{FF2B5EF4-FFF2-40B4-BE49-F238E27FC236}">
                <a16:creationId xmlns="" xmlns:a16="http://schemas.microsoft.com/office/drawing/2014/main" id="{40071A52-76FC-4762-91A9-C46E51F15C97}"/>
              </a:ext>
            </a:extLst>
          </p:cNvPr>
          <p:cNvSpPr/>
          <p:nvPr/>
        </p:nvSpPr>
        <p:spPr>
          <a:xfrm>
            <a:off x="3660378" y="5511422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Ice-skating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3" name="Akış Çizelgesi: Sonlandırıcı 52">
            <a:extLst>
              <a:ext uri="{FF2B5EF4-FFF2-40B4-BE49-F238E27FC236}">
                <a16:creationId xmlns="" xmlns:a16="http://schemas.microsoft.com/office/drawing/2014/main" id="{782DE9BB-C7AA-468C-B65F-3CF6C40A8674}"/>
              </a:ext>
            </a:extLst>
          </p:cNvPr>
          <p:cNvSpPr/>
          <p:nvPr/>
        </p:nvSpPr>
        <p:spPr>
          <a:xfrm>
            <a:off x="1219895" y="4953053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E5FCFF"/>
                </a:solidFill>
              </a:rPr>
              <a:t>Kayak Sporu</a:t>
            </a:r>
            <a:endParaRPr lang="en-US" sz="2000" dirty="0">
              <a:solidFill>
                <a:srgbClr val="E5FCFF"/>
              </a:solidFill>
            </a:endParaRPr>
          </a:p>
        </p:txBody>
      </p:sp>
      <p:sp>
        <p:nvSpPr>
          <p:cNvPr id="54" name="Akış Çizelgesi: Sonlandırıcı 53">
            <a:extLst>
              <a:ext uri="{FF2B5EF4-FFF2-40B4-BE49-F238E27FC236}">
                <a16:creationId xmlns="" xmlns:a16="http://schemas.microsoft.com/office/drawing/2014/main" id="{21735900-242F-4071-994B-53BD09E45F17}"/>
              </a:ext>
            </a:extLst>
          </p:cNvPr>
          <p:cNvSpPr/>
          <p:nvPr/>
        </p:nvSpPr>
        <p:spPr>
          <a:xfrm>
            <a:off x="1219895" y="6050038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E5FCFF"/>
                </a:solidFill>
              </a:rPr>
              <a:t>Helikopter Kayağı</a:t>
            </a:r>
            <a:endParaRPr lang="en-US" sz="1600" dirty="0">
              <a:solidFill>
                <a:srgbClr val="E5FCFF"/>
              </a:solidFill>
            </a:endParaRPr>
          </a:p>
        </p:txBody>
      </p:sp>
      <p:sp>
        <p:nvSpPr>
          <p:cNvPr id="55" name="Akış Çizelgesi: Sonlandırıcı 54">
            <a:extLst>
              <a:ext uri="{FF2B5EF4-FFF2-40B4-BE49-F238E27FC236}">
                <a16:creationId xmlns="" xmlns:a16="http://schemas.microsoft.com/office/drawing/2014/main" id="{01659051-E770-47CD-B90D-4F4827D3C756}"/>
              </a:ext>
            </a:extLst>
          </p:cNvPr>
          <p:cNvSpPr/>
          <p:nvPr/>
        </p:nvSpPr>
        <p:spPr>
          <a:xfrm>
            <a:off x="3657203" y="6016247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E5FCFF"/>
                </a:solidFill>
              </a:rPr>
              <a:t>Doğa Yürüyüşü</a:t>
            </a:r>
            <a:endParaRPr lang="en-US" sz="2000" dirty="0">
              <a:solidFill>
                <a:srgbClr val="E5FCFF"/>
              </a:solidFill>
            </a:endParaRPr>
          </a:p>
        </p:txBody>
      </p:sp>
      <p:cxnSp>
        <p:nvCxnSpPr>
          <p:cNvPr id="34" name="Düz Bağlayıcı 33">
            <a:extLst>
              <a:ext uri="{FF2B5EF4-FFF2-40B4-BE49-F238E27FC236}">
                <a16:creationId xmlns="" xmlns:a16="http://schemas.microsoft.com/office/drawing/2014/main" id="{78AD63E7-01CB-4CC2-A132-82B335EA44A8}"/>
              </a:ext>
            </a:extLst>
          </p:cNvPr>
          <p:cNvCxnSpPr>
            <a:cxnSpLocks/>
          </p:cNvCxnSpPr>
          <p:nvPr/>
        </p:nvCxnSpPr>
        <p:spPr>
          <a:xfrm>
            <a:off x="8428833" y="888521"/>
            <a:ext cx="0" cy="5969479"/>
          </a:xfrm>
          <a:prstGeom prst="line">
            <a:avLst/>
          </a:prstGeom>
          <a:ln w="76200">
            <a:solidFill>
              <a:srgbClr val="8158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kış Çizelgesi: Sonlandırıcı 40">
            <a:extLst>
              <a:ext uri="{FF2B5EF4-FFF2-40B4-BE49-F238E27FC236}">
                <a16:creationId xmlns="" xmlns:a16="http://schemas.microsoft.com/office/drawing/2014/main" id="{61594827-1B2C-47CD-A63B-8C6DA3516A15}"/>
              </a:ext>
            </a:extLst>
          </p:cNvPr>
          <p:cNvSpPr/>
          <p:nvPr/>
        </p:nvSpPr>
        <p:spPr>
          <a:xfrm>
            <a:off x="5990828" y="2222877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Base </a:t>
            </a:r>
            <a:r>
              <a:rPr lang="tr-TR" b="1" dirty="0" err="1">
                <a:solidFill>
                  <a:schemeClr val="tx1"/>
                </a:solidFill>
              </a:rPr>
              <a:t>Jumping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Akış Çizelgesi: Sonlandırıcı 41">
            <a:extLst>
              <a:ext uri="{FF2B5EF4-FFF2-40B4-BE49-F238E27FC236}">
                <a16:creationId xmlns="" xmlns:a16="http://schemas.microsoft.com/office/drawing/2014/main" id="{4812B53D-93DE-4134-AD4E-3F60700E7B0F}"/>
              </a:ext>
            </a:extLst>
          </p:cNvPr>
          <p:cNvSpPr/>
          <p:nvPr/>
        </p:nvSpPr>
        <p:spPr>
          <a:xfrm>
            <a:off x="5987653" y="2727702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FFC000"/>
                </a:solidFill>
              </a:rPr>
              <a:t>Yüksekten Atlayış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56" name="Akış Çizelgesi: Sonlandırıcı 55">
            <a:extLst>
              <a:ext uri="{FF2B5EF4-FFF2-40B4-BE49-F238E27FC236}">
                <a16:creationId xmlns="" xmlns:a16="http://schemas.microsoft.com/office/drawing/2014/main" id="{F496A60A-8998-4EF5-AA11-E53B6F792E2D}"/>
              </a:ext>
            </a:extLst>
          </p:cNvPr>
          <p:cNvSpPr/>
          <p:nvPr/>
        </p:nvSpPr>
        <p:spPr>
          <a:xfrm>
            <a:off x="1333103" y="3308781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Bungee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Jumping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="" xmlns:a16="http://schemas.microsoft.com/office/drawing/2014/main" id="{4EB9C9A1-E2D7-43EA-9B77-BA3A033043E3}"/>
              </a:ext>
            </a:extLst>
          </p:cNvPr>
          <p:cNvSpPr/>
          <p:nvPr/>
        </p:nvSpPr>
        <p:spPr>
          <a:xfrm>
            <a:off x="1329928" y="3813606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FFC000"/>
                </a:solidFill>
              </a:rPr>
              <a:t>Halatla Atlayış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58" name="Akış Çizelgesi: Sonlandırıcı 57">
            <a:extLst>
              <a:ext uri="{FF2B5EF4-FFF2-40B4-BE49-F238E27FC236}">
                <a16:creationId xmlns="" xmlns:a16="http://schemas.microsoft.com/office/drawing/2014/main" id="{8B01757F-F1BE-4697-8A52-859D7B197422}"/>
              </a:ext>
            </a:extLst>
          </p:cNvPr>
          <p:cNvSpPr/>
          <p:nvPr/>
        </p:nvSpPr>
        <p:spPr>
          <a:xfrm>
            <a:off x="3694510" y="3308781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Highlining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8" name="Akış Çizelgesi: Sonlandırıcı 67">
            <a:extLst>
              <a:ext uri="{FF2B5EF4-FFF2-40B4-BE49-F238E27FC236}">
                <a16:creationId xmlns="" xmlns:a16="http://schemas.microsoft.com/office/drawing/2014/main" id="{A4AB9203-50E5-4054-8AE6-2D93BBB0FC84}"/>
              </a:ext>
            </a:extLst>
          </p:cNvPr>
          <p:cNvSpPr/>
          <p:nvPr/>
        </p:nvSpPr>
        <p:spPr>
          <a:xfrm>
            <a:off x="3691335" y="3813606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FFC000"/>
                </a:solidFill>
              </a:rPr>
              <a:t>İp Üstünde Yürüme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69" name="Akış Çizelgesi: Sonlandırıcı 68">
            <a:extLst>
              <a:ext uri="{FF2B5EF4-FFF2-40B4-BE49-F238E27FC236}">
                <a16:creationId xmlns="" xmlns:a16="http://schemas.microsoft.com/office/drawing/2014/main" id="{3C3B0633-B59F-41B8-9D36-E31AAA8A32FE}"/>
              </a:ext>
            </a:extLst>
          </p:cNvPr>
          <p:cNvSpPr/>
          <p:nvPr/>
        </p:nvSpPr>
        <p:spPr>
          <a:xfrm>
            <a:off x="3663553" y="4460088"/>
            <a:ext cx="2120900" cy="493743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Snowboarding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0" name="Akış Çizelgesi: Sonlandırıcı 69">
            <a:extLst>
              <a:ext uri="{FF2B5EF4-FFF2-40B4-BE49-F238E27FC236}">
                <a16:creationId xmlns="" xmlns:a16="http://schemas.microsoft.com/office/drawing/2014/main" id="{277DBD23-1F9B-4CDB-AEC9-2BD6042F3FEC}"/>
              </a:ext>
            </a:extLst>
          </p:cNvPr>
          <p:cNvSpPr/>
          <p:nvPr/>
        </p:nvSpPr>
        <p:spPr>
          <a:xfrm>
            <a:off x="3660378" y="4964913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E5FCFF"/>
                </a:solidFill>
              </a:rPr>
              <a:t>Kar </a:t>
            </a:r>
            <a:r>
              <a:rPr lang="tr-TR" sz="2000" dirty="0" smtClean="0">
                <a:solidFill>
                  <a:srgbClr val="E5FCFF"/>
                </a:solidFill>
              </a:rPr>
              <a:t>Kaykayı </a:t>
            </a:r>
            <a:endParaRPr lang="en-US" sz="2000" dirty="0">
              <a:solidFill>
                <a:srgbClr val="E5FCFF"/>
              </a:solidFill>
            </a:endParaRPr>
          </a:p>
        </p:txBody>
      </p:sp>
      <p:sp>
        <p:nvSpPr>
          <p:cNvPr id="73" name="Akış Çizelgesi: Sonlandırıcı 72">
            <a:extLst>
              <a:ext uri="{FF2B5EF4-FFF2-40B4-BE49-F238E27FC236}">
                <a16:creationId xmlns="" xmlns:a16="http://schemas.microsoft.com/office/drawing/2014/main" id="{437CCD83-C6F3-4421-A32E-1D4F20B456DA}"/>
              </a:ext>
            </a:extLst>
          </p:cNvPr>
          <p:cNvSpPr/>
          <p:nvPr/>
        </p:nvSpPr>
        <p:spPr>
          <a:xfrm>
            <a:off x="5997178" y="4489522"/>
            <a:ext cx="2120900" cy="493743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Climbing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4" name="Akış Çizelgesi: Sonlandırıcı 73">
            <a:extLst>
              <a:ext uri="{FF2B5EF4-FFF2-40B4-BE49-F238E27FC236}">
                <a16:creationId xmlns="" xmlns:a16="http://schemas.microsoft.com/office/drawing/2014/main" id="{944AE01A-91DD-4D37-962B-4188344E31BE}"/>
              </a:ext>
            </a:extLst>
          </p:cNvPr>
          <p:cNvSpPr/>
          <p:nvPr/>
        </p:nvSpPr>
        <p:spPr>
          <a:xfrm>
            <a:off x="5994003" y="4994347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E5FCFF"/>
                </a:solidFill>
              </a:rPr>
              <a:t>Buza Tırmanış</a:t>
            </a:r>
            <a:endParaRPr lang="en-US" sz="2000" dirty="0">
              <a:solidFill>
                <a:srgbClr val="E5FCFF"/>
              </a:solidFill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="" xmlns:a16="http://schemas.microsoft.com/office/drawing/2014/main" id="{D7333780-24FB-4A57-AF1B-7EDCB9BE1070}"/>
              </a:ext>
            </a:extLst>
          </p:cNvPr>
          <p:cNvSpPr/>
          <p:nvPr/>
        </p:nvSpPr>
        <p:spPr>
          <a:xfrm>
            <a:off x="8514259" y="1431442"/>
            <a:ext cx="3692526" cy="48482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9853106C-DE1F-4E30-A01C-A819A6F64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642" y="1679093"/>
            <a:ext cx="2220119" cy="2960159"/>
          </a:xfrm>
          <a:prstGeom prst="rect">
            <a:avLst/>
          </a:prstGeom>
        </p:spPr>
      </p:pic>
      <p:sp>
        <p:nvSpPr>
          <p:cNvPr id="75" name="Akış Çizelgesi: Sonlandırıcı 74">
            <a:extLst>
              <a:ext uri="{FF2B5EF4-FFF2-40B4-BE49-F238E27FC236}">
                <a16:creationId xmlns="" xmlns:a16="http://schemas.microsoft.com/office/drawing/2014/main" id="{D3087E77-C37B-4E2C-9EEC-D6245A7595BE}"/>
              </a:ext>
            </a:extLst>
          </p:cNvPr>
          <p:cNvSpPr/>
          <p:nvPr/>
        </p:nvSpPr>
        <p:spPr>
          <a:xfrm>
            <a:off x="9236075" y="4736393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Paragliding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="" xmlns:a16="http://schemas.microsoft.com/office/drawing/2014/main" id="{F3168557-5A0C-47F4-B70C-76C337A5A6F2}"/>
              </a:ext>
            </a:extLst>
          </p:cNvPr>
          <p:cNvSpPr/>
          <p:nvPr/>
        </p:nvSpPr>
        <p:spPr>
          <a:xfrm>
            <a:off x="8514259" y="1431442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6" name="Akış Çizelgesi: Sonlandırıcı 75">
            <a:extLst>
              <a:ext uri="{FF2B5EF4-FFF2-40B4-BE49-F238E27FC236}">
                <a16:creationId xmlns="" xmlns:a16="http://schemas.microsoft.com/office/drawing/2014/main" id="{7DDBCF1D-0C65-4D66-B37D-63CDCDADB2C3}"/>
              </a:ext>
            </a:extLst>
          </p:cNvPr>
          <p:cNvSpPr/>
          <p:nvPr/>
        </p:nvSpPr>
        <p:spPr>
          <a:xfrm>
            <a:off x="9264251" y="4371254"/>
            <a:ext cx="2120900" cy="493743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Skydiving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6" name="Resim 15">
            <a:extLst>
              <a:ext uri="{FF2B5EF4-FFF2-40B4-BE49-F238E27FC236}">
                <a16:creationId xmlns="" xmlns:a16="http://schemas.microsoft.com/office/drawing/2014/main" id="{B1BE7AAC-82BB-49DF-AE77-F8C90D64DA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245" y="1688617"/>
            <a:ext cx="3350553" cy="2405525"/>
          </a:xfrm>
          <a:prstGeom prst="rect">
            <a:avLst/>
          </a:prstGeom>
        </p:spPr>
      </p:pic>
      <p:sp>
        <p:nvSpPr>
          <p:cNvPr id="77" name="Dikdörtgen 76">
            <a:extLst>
              <a:ext uri="{FF2B5EF4-FFF2-40B4-BE49-F238E27FC236}">
                <a16:creationId xmlns="" xmlns:a16="http://schemas.microsoft.com/office/drawing/2014/main" id="{E833D9CD-8E8E-4929-88B2-1DEDC4AE61E7}"/>
              </a:ext>
            </a:extLst>
          </p:cNvPr>
          <p:cNvSpPr/>
          <p:nvPr/>
        </p:nvSpPr>
        <p:spPr>
          <a:xfrm>
            <a:off x="8514259" y="1448689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9" name="Resim 18">
            <a:extLst>
              <a:ext uri="{FF2B5EF4-FFF2-40B4-BE49-F238E27FC236}">
                <a16:creationId xmlns="" xmlns:a16="http://schemas.microsoft.com/office/drawing/2014/main" id="{F7766BAB-81EA-4D71-B5F1-C40E36DCD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076" y="2006192"/>
            <a:ext cx="3143249" cy="1768078"/>
          </a:xfrm>
          <a:prstGeom prst="rect">
            <a:avLst/>
          </a:prstGeom>
        </p:spPr>
      </p:pic>
      <p:sp>
        <p:nvSpPr>
          <p:cNvPr id="78" name="Akış Çizelgesi: Sonlandırıcı 77">
            <a:extLst>
              <a:ext uri="{FF2B5EF4-FFF2-40B4-BE49-F238E27FC236}">
                <a16:creationId xmlns="" xmlns:a16="http://schemas.microsoft.com/office/drawing/2014/main" id="{7BE0D3B7-CF58-47BF-B246-4D922733A370}"/>
              </a:ext>
            </a:extLst>
          </p:cNvPr>
          <p:cNvSpPr/>
          <p:nvPr/>
        </p:nvSpPr>
        <p:spPr>
          <a:xfrm>
            <a:off x="8986174" y="3969085"/>
            <a:ext cx="2737417" cy="602915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Bungee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Jumping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9" name="Dikdörtgen 78">
            <a:extLst>
              <a:ext uri="{FF2B5EF4-FFF2-40B4-BE49-F238E27FC236}">
                <a16:creationId xmlns="" xmlns:a16="http://schemas.microsoft.com/office/drawing/2014/main" id="{70FDAD79-D1BF-4D5D-B3F8-7F9EBAB71891}"/>
              </a:ext>
            </a:extLst>
          </p:cNvPr>
          <p:cNvSpPr/>
          <p:nvPr/>
        </p:nvSpPr>
        <p:spPr>
          <a:xfrm>
            <a:off x="8514259" y="1431437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1" name="Resim 20">
            <a:extLst>
              <a:ext uri="{FF2B5EF4-FFF2-40B4-BE49-F238E27FC236}">
                <a16:creationId xmlns="" xmlns:a16="http://schemas.microsoft.com/office/drawing/2014/main" id="{DAEF0F63-B689-435E-95A4-F8E9A799B1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18078"/>
          <a:stretch/>
        </p:blipFill>
        <p:spPr>
          <a:xfrm>
            <a:off x="8737208" y="1743525"/>
            <a:ext cx="3191173" cy="2399187"/>
          </a:xfrm>
          <a:prstGeom prst="rect">
            <a:avLst/>
          </a:prstGeom>
        </p:spPr>
      </p:pic>
      <p:sp>
        <p:nvSpPr>
          <p:cNvPr id="80" name="Akış Çizelgesi: Sonlandırıcı 79">
            <a:extLst>
              <a:ext uri="{FF2B5EF4-FFF2-40B4-BE49-F238E27FC236}">
                <a16:creationId xmlns="" xmlns:a16="http://schemas.microsoft.com/office/drawing/2014/main" id="{0BD05A4D-A08C-4C6B-9678-07435272AF9D}"/>
              </a:ext>
            </a:extLst>
          </p:cNvPr>
          <p:cNvSpPr/>
          <p:nvPr/>
        </p:nvSpPr>
        <p:spPr>
          <a:xfrm>
            <a:off x="9287170" y="4401125"/>
            <a:ext cx="2120900" cy="49530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Parachuting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1" name="Dikdörtgen 80">
            <a:extLst>
              <a:ext uri="{FF2B5EF4-FFF2-40B4-BE49-F238E27FC236}">
                <a16:creationId xmlns="" xmlns:a16="http://schemas.microsoft.com/office/drawing/2014/main" id="{5B288398-E71A-4109-827E-B2FDF7491E64}"/>
              </a:ext>
            </a:extLst>
          </p:cNvPr>
          <p:cNvSpPr/>
          <p:nvPr/>
        </p:nvSpPr>
        <p:spPr>
          <a:xfrm>
            <a:off x="8514259" y="1440063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2" name="Akış Çizelgesi: Sonlandırıcı 81">
            <a:extLst>
              <a:ext uri="{FF2B5EF4-FFF2-40B4-BE49-F238E27FC236}">
                <a16:creationId xmlns="" xmlns:a16="http://schemas.microsoft.com/office/drawing/2014/main" id="{CBD9D6A7-1617-4B27-A88F-E204B45D7A41}"/>
              </a:ext>
            </a:extLst>
          </p:cNvPr>
          <p:cNvSpPr/>
          <p:nvPr/>
        </p:nvSpPr>
        <p:spPr>
          <a:xfrm>
            <a:off x="9238060" y="3937655"/>
            <a:ext cx="2282126" cy="602915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Hang-gliding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23" name="Resim 22">
            <a:extLst>
              <a:ext uri="{FF2B5EF4-FFF2-40B4-BE49-F238E27FC236}">
                <a16:creationId xmlns="" xmlns:a16="http://schemas.microsoft.com/office/drawing/2014/main" id="{89CE5B52-9EDA-4363-A0C2-78B8848685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174" y="1865307"/>
            <a:ext cx="2692029" cy="1793985"/>
          </a:xfrm>
          <a:prstGeom prst="rect">
            <a:avLst/>
          </a:prstGeom>
        </p:spPr>
      </p:pic>
      <p:sp>
        <p:nvSpPr>
          <p:cNvPr id="83" name="Dikdörtgen 82">
            <a:extLst>
              <a:ext uri="{FF2B5EF4-FFF2-40B4-BE49-F238E27FC236}">
                <a16:creationId xmlns="" xmlns:a16="http://schemas.microsoft.com/office/drawing/2014/main" id="{B9C90B1F-ADBF-40D4-99B0-1FCF411ED29D}"/>
              </a:ext>
            </a:extLst>
          </p:cNvPr>
          <p:cNvSpPr/>
          <p:nvPr/>
        </p:nvSpPr>
        <p:spPr>
          <a:xfrm>
            <a:off x="8532860" y="1422811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4" name="Akış Çizelgesi: Sonlandırıcı 83">
            <a:extLst>
              <a:ext uri="{FF2B5EF4-FFF2-40B4-BE49-F238E27FC236}">
                <a16:creationId xmlns="" xmlns:a16="http://schemas.microsoft.com/office/drawing/2014/main" id="{2D0D9C73-0FA9-475A-818F-B41294B26833}"/>
              </a:ext>
            </a:extLst>
          </p:cNvPr>
          <p:cNvSpPr/>
          <p:nvPr/>
        </p:nvSpPr>
        <p:spPr>
          <a:xfrm>
            <a:off x="9128255" y="3793581"/>
            <a:ext cx="2407866" cy="691811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Highlining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25" name="Resim 24">
            <a:extLst>
              <a:ext uri="{FF2B5EF4-FFF2-40B4-BE49-F238E27FC236}">
                <a16:creationId xmlns="" xmlns:a16="http://schemas.microsoft.com/office/drawing/2014/main" id="{5293A43C-2662-4D45-9B5D-8C70E5819D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423" y="1584141"/>
            <a:ext cx="2828917" cy="2121688"/>
          </a:xfrm>
          <a:prstGeom prst="rect">
            <a:avLst/>
          </a:prstGeom>
        </p:spPr>
      </p:pic>
      <p:sp>
        <p:nvSpPr>
          <p:cNvPr id="85" name="Dikdörtgen 84">
            <a:extLst>
              <a:ext uri="{FF2B5EF4-FFF2-40B4-BE49-F238E27FC236}">
                <a16:creationId xmlns="" xmlns:a16="http://schemas.microsoft.com/office/drawing/2014/main" id="{D2E6A04C-9653-45B7-9C6B-B1F16C50D4E6}"/>
              </a:ext>
            </a:extLst>
          </p:cNvPr>
          <p:cNvSpPr/>
          <p:nvPr/>
        </p:nvSpPr>
        <p:spPr>
          <a:xfrm>
            <a:off x="8501357" y="1443553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7" name="Resim 26">
            <a:extLst>
              <a:ext uri="{FF2B5EF4-FFF2-40B4-BE49-F238E27FC236}">
                <a16:creationId xmlns="" xmlns:a16="http://schemas.microsoft.com/office/drawing/2014/main" id="{DD3296D3-E423-48F6-849D-84D2EDD3F2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316" y="1854189"/>
            <a:ext cx="3030418" cy="2021662"/>
          </a:xfrm>
          <a:prstGeom prst="rect">
            <a:avLst/>
          </a:prstGeom>
        </p:spPr>
      </p:pic>
      <p:sp>
        <p:nvSpPr>
          <p:cNvPr id="86" name="Akış Çizelgesi: Sonlandırıcı 85">
            <a:extLst>
              <a:ext uri="{FF2B5EF4-FFF2-40B4-BE49-F238E27FC236}">
                <a16:creationId xmlns="" xmlns:a16="http://schemas.microsoft.com/office/drawing/2014/main" id="{221C489C-D8AA-4DAF-8E64-534D3BF8696E}"/>
              </a:ext>
            </a:extLst>
          </p:cNvPr>
          <p:cNvSpPr/>
          <p:nvPr/>
        </p:nvSpPr>
        <p:spPr>
          <a:xfrm>
            <a:off x="9146360" y="4012727"/>
            <a:ext cx="2417041" cy="539916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Hot </a:t>
            </a:r>
            <a:r>
              <a:rPr lang="tr-TR" sz="2000" b="1" dirty="0" err="1">
                <a:solidFill>
                  <a:schemeClr val="tx1"/>
                </a:solidFill>
              </a:rPr>
              <a:t>Air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Balloon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7" name="Dikdörtgen 86">
            <a:extLst>
              <a:ext uri="{FF2B5EF4-FFF2-40B4-BE49-F238E27FC236}">
                <a16:creationId xmlns="" xmlns:a16="http://schemas.microsoft.com/office/drawing/2014/main" id="{E0FC6AB6-4105-45C7-9C43-A29F368DC92C}"/>
              </a:ext>
            </a:extLst>
          </p:cNvPr>
          <p:cNvSpPr/>
          <p:nvPr/>
        </p:nvSpPr>
        <p:spPr>
          <a:xfrm>
            <a:off x="8527161" y="1415084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9" name="Resim 28">
            <a:extLst>
              <a:ext uri="{FF2B5EF4-FFF2-40B4-BE49-F238E27FC236}">
                <a16:creationId xmlns="" xmlns:a16="http://schemas.microsoft.com/office/drawing/2014/main" id="{48AF5AA4-1D58-453E-AC04-470A9DA23F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484" y="1828311"/>
            <a:ext cx="3461418" cy="1730709"/>
          </a:xfrm>
          <a:prstGeom prst="rect">
            <a:avLst/>
          </a:prstGeom>
        </p:spPr>
      </p:pic>
      <p:sp>
        <p:nvSpPr>
          <p:cNvPr id="88" name="Akış Çizelgesi: Sonlandırıcı 87">
            <a:extLst>
              <a:ext uri="{FF2B5EF4-FFF2-40B4-BE49-F238E27FC236}">
                <a16:creationId xmlns="" xmlns:a16="http://schemas.microsoft.com/office/drawing/2014/main" id="{4C33A6A7-4D30-4382-9602-07B4558D0621}"/>
              </a:ext>
            </a:extLst>
          </p:cNvPr>
          <p:cNvSpPr/>
          <p:nvPr/>
        </p:nvSpPr>
        <p:spPr>
          <a:xfrm>
            <a:off x="9150997" y="3793777"/>
            <a:ext cx="2362381" cy="691795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Base </a:t>
            </a:r>
            <a:r>
              <a:rPr lang="tr-TR" b="1" dirty="0" err="1">
                <a:solidFill>
                  <a:schemeClr val="tx1"/>
                </a:solidFill>
              </a:rPr>
              <a:t>Jumping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="" xmlns:a16="http://schemas.microsoft.com/office/drawing/2014/main" id="{FFB155BA-092C-4157-82D2-24B2F3544183}"/>
              </a:ext>
            </a:extLst>
          </p:cNvPr>
          <p:cNvSpPr txBox="1"/>
          <p:nvPr/>
        </p:nvSpPr>
        <p:spPr>
          <a:xfrm>
            <a:off x="8706608" y="4651276"/>
            <a:ext cx="3345029" cy="14773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i="1" dirty="0">
                <a:solidFill>
                  <a:schemeClr val="tx1"/>
                </a:solidFill>
              </a:rPr>
              <a:t>Tıpkı «</a:t>
            </a:r>
            <a:r>
              <a:rPr lang="tr-TR" i="1" dirty="0" err="1">
                <a:solidFill>
                  <a:schemeClr val="tx1"/>
                </a:solidFill>
              </a:rPr>
              <a:t>Skydiving</a:t>
            </a:r>
            <a:r>
              <a:rPr lang="tr-TR" i="1" dirty="0">
                <a:solidFill>
                  <a:schemeClr val="tx1"/>
                </a:solidFill>
              </a:rPr>
              <a:t>» sporunda olduğu gibi serbest düşüş gerçekleştirilir. Tek fark, atlanılan yer uçak yerine bir uçurum ya da yüksek bir binadır. </a:t>
            </a:r>
          </a:p>
        </p:txBody>
      </p:sp>
      <p:sp>
        <p:nvSpPr>
          <p:cNvPr id="89" name="Dikdörtgen 88">
            <a:extLst>
              <a:ext uri="{FF2B5EF4-FFF2-40B4-BE49-F238E27FC236}">
                <a16:creationId xmlns="" xmlns:a16="http://schemas.microsoft.com/office/drawing/2014/main" id="{283A3556-ECF8-4E20-9CD4-CE8C78DB9D3D}"/>
              </a:ext>
            </a:extLst>
          </p:cNvPr>
          <p:cNvSpPr/>
          <p:nvPr/>
        </p:nvSpPr>
        <p:spPr>
          <a:xfrm>
            <a:off x="8479290" y="1405348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0" name="Akış Çizelgesi: Sonlandırıcı 89">
            <a:extLst>
              <a:ext uri="{FF2B5EF4-FFF2-40B4-BE49-F238E27FC236}">
                <a16:creationId xmlns="" xmlns:a16="http://schemas.microsoft.com/office/drawing/2014/main" id="{EEE4C444-4F4F-4F4B-888E-B0C7DF195C99}"/>
              </a:ext>
            </a:extLst>
          </p:cNvPr>
          <p:cNvSpPr/>
          <p:nvPr/>
        </p:nvSpPr>
        <p:spPr>
          <a:xfrm>
            <a:off x="9061769" y="3807868"/>
            <a:ext cx="2467705" cy="639619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Skiing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32" name="Resim 31">
            <a:extLst>
              <a:ext uri="{FF2B5EF4-FFF2-40B4-BE49-F238E27FC236}">
                <a16:creationId xmlns="" xmlns:a16="http://schemas.microsoft.com/office/drawing/2014/main" id="{4388D223-A309-4B00-B905-831CB18EA1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46" y="1729925"/>
            <a:ext cx="2926080" cy="1950720"/>
          </a:xfrm>
          <a:prstGeom prst="rect">
            <a:avLst/>
          </a:prstGeom>
        </p:spPr>
      </p:pic>
      <p:sp>
        <p:nvSpPr>
          <p:cNvPr id="91" name="Dikdörtgen 90">
            <a:extLst>
              <a:ext uri="{FF2B5EF4-FFF2-40B4-BE49-F238E27FC236}">
                <a16:creationId xmlns="" xmlns:a16="http://schemas.microsoft.com/office/drawing/2014/main" id="{FF457D8F-81FE-48CB-A89F-8C4D2EC4C836}"/>
              </a:ext>
            </a:extLst>
          </p:cNvPr>
          <p:cNvSpPr/>
          <p:nvPr/>
        </p:nvSpPr>
        <p:spPr>
          <a:xfrm>
            <a:off x="8498530" y="1386923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2" name="Akış Çizelgesi: Sonlandırıcı 91">
            <a:extLst>
              <a:ext uri="{FF2B5EF4-FFF2-40B4-BE49-F238E27FC236}">
                <a16:creationId xmlns="" xmlns:a16="http://schemas.microsoft.com/office/drawing/2014/main" id="{51CD33B4-F1BC-4E64-8959-0E48D5112F3D}"/>
              </a:ext>
            </a:extLst>
          </p:cNvPr>
          <p:cNvSpPr/>
          <p:nvPr/>
        </p:nvSpPr>
        <p:spPr>
          <a:xfrm>
            <a:off x="8949607" y="3715313"/>
            <a:ext cx="2692028" cy="578423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Heli-skiing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93" name="Resim 92">
            <a:extLst>
              <a:ext uri="{FF2B5EF4-FFF2-40B4-BE49-F238E27FC236}">
                <a16:creationId xmlns="" xmlns:a16="http://schemas.microsoft.com/office/drawing/2014/main" id="{EE0A2C48-6EAA-4500-AA1D-4855CF3440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64" y="1724158"/>
            <a:ext cx="2993723" cy="1746338"/>
          </a:xfrm>
          <a:prstGeom prst="rect">
            <a:avLst/>
          </a:prstGeom>
        </p:spPr>
      </p:pic>
      <p:sp>
        <p:nvSpPr>
          <p:cNvPr id="95" name="Dikdörtgen 94">
            <a:extLst>
              <a:ext uri="{FF2B5EF4-FFF2-40B4-BE49-F238E27FC236}">
                <a16:creationId xmlns="" xmlns:a16="http://schemas.microsoft.com/office/drawing/2014/main" id="{D5D2B43E-494A-46DF-91A3-3F6A06BA9A21}"/>
              </a:ext>
            </a:extLst>
          </p:cNvPr>
          <p:cNvSpPr/>
          <p:nvPr/>
        </p:nvSpPr>
        <p:spPr>
          <a:xfrm>
            <a:off x="8527161" y="1409587"/>
            <a:ext cx="3692526" cy="4848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7" name="Resim 96">
            <a:extLst>
              <a:ext uri="{FF2B5EF4-FFF2-40B4-BE49-F238E27FC236}">
                <a16:creationId xmlns="" xmlns:a16="http://schemas.microsoft.com/office/drawing/2014/main" id="{D5B2E364-CB96-4265-B30F-32B318A5F3D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2"/>
          <a:stretch/>
        </p:blipFill>
        <p:spPr>
          <a:xfrm>
            <a:off x="8721383" y="1736118"/>
            <a:ext cx="3267154" cy="2264536"/>
          </a:xfrm>
          <a:prstGeom prst="rect">
            <a:avLst/>
          </a:prstGeom>
        </p:spPr>
      </p:pic>
      <p:sp>
        <p:nvSpPr>
          <p:cNvPr id="98" name="Akış Çizelgesi: Sonlandırıcı 97">
            <a:extLst>
              <a:ext uri="{FF2B5EF4-FFF2-40B4-BE49-F238E27FC236}">
                <a16:creationId xmlns="" xmlns:a16="http://schemas.microsoft.com/office/drawing/2014/main" id="{41F1C239-6583-47BF-AE06-E8C0CE96A708}"/>
              </a:ext>
            </a:extLst>
          </p:cNvPr>
          <p:cNvSpPr/>
          <p:nvPr/>
        </p:nvSpPr>
        <p:spPr>
          <a:xfrm>
            <a:off x="9184353" y="4241504"/>
            <a:ext cx="2354421" cy="627694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Snowboarding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0" name="Dikdörtgen 99">
            <a:extLst>
              <a:ext uri="{FF2B5EF4-FFF2-40B4-BE49-F238E27FC236}">
                <a16:creationId xmlns="" xmlns:a16="http://schemas.microsoft.com/office/drawing/2014/main" id="{F1F338B5-8367-4A2F-A05B-92F104033505}"/>
              </a:ext>
            </a:extLst>
          </p:cNvPr>
          <p:cNvSpPr/>
          <p:nvPr/>
        </p:nvSpPr>
        <p:spPr>
          <a:xfrm>
            <a:off x="8516356" y="1338263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" name="Resim 101">
            <a:extLst>
              <a:ext uri="{FF2B5EF4-FFF2-40B4-BE49-F238E27FC236}">
                <a16:creationId xmlns="" xmlns:a16="http://schemas.microsoft.com/office/drawing/2014/main" id="{F08E0737-7264-4CAB-A7E1-962582F358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546" y="1873311"/>
            <a:ext cx="3304052" cy="1721082"/>
          </a:xfrm>
          <a:prstGeom prst="rect">
            <a:avLst/>
          </a:prstGeom>
        </p:spPr>
      </p:pic>
      <p:sp>
        <p:nvSpPr>
          <p:cNvPr id="103" name="Akış Çizelgesi: Sonlandırıcı 102">
            <a:extLst>
              <a:ext uri="{FF2B5EF4-FFF2-40B4-BE49-F238E27FC236}">
                <a16:creationId xmlns="" xmlns:a16="http://schemas.microsoft.com/office/drawing/2014/main" id="{C541B968-4534-4E5D-957B-3A55126250AA}"/>
              </a:ext>
            </a:extLst>
          </p:cNvPr>
          <p:cNvSpPr/>
          <p:nvPr/>
        </p:nvSpPr>
        <p:spPr>
          <a:xfrm>
            <a:off x="9115353" y="3891488"/>
            <a:ext cx="2338102" cy="62244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Ice-skating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4" name="Dikdörtgen 103">
            <a:extLst>
              <a:ext uri="{FF2B5EF4-FFF2-40B4-BE49-F238E27FC236}">
                <a16:creationId xmlns="" xmlns:a16="http://schemas.microsoft.com/office/drawing/2014/main" id="{0148C8CF-B9D2-431B-A356-54AC0E6842A6}"/>
              </a:ext>
            </a:extLst>
          </p:cNvPr>
          <p:cNvSpPr/>
          <p:nvPr/>
        </p:nvSpPr>
        <p:spPr>
          <a:xfrm>
            <a:off x="8627371" y="1376418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6" name="Resim 105">
            <a:extLst>
              <a:ext uri="{FF2B5EF4-FFF2-40B4-BE49-F238E27FC236}">
                <a16:creationId xmlns="" xmlns:a16="http://schemas.microsoft.com/office/drawing/2014/main" id="{833E13CC-760D-41C0-BB72-8000DAB954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07" y="1665428"/>
            <a:ext cx="3158743" cy="2211120"/>
          </a:xfrm>
          <a:prstGeom prst="rect">
            <a:avLst/>
          </a:prstGeom>
        </p:spPr>
      </p:pic>
      <p:sp>
        <p:nvSpPr>
          <p:cNvPr id="107" name="Akış Çizelgesi: Sonlandırıcı 106">
            <a:extLst>
              <a:ext uri="{FF2B5EF4-FFF2-40B4-BE49-F238E27FC236}">
                <a16:creationId xmlns="" xmlns:a16="http://schemas.microsoft.com/office/drawing/2014/main" id="{17AD947E-E829-451A-9D76-35438CB73D02}"/>
              </a:ext>
            </a:extLst>
          </p:cNvPr>
          <p:cNvSpPr/>
          <p:nvPr/>
        </p:nvSpPr>
        <p:spPr>
          <a:xfrm>
            <a:off x="9188336" y="4107583"/>
            <a:ext cx="2391330" cy="740372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Ice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Climbing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4" name="Dikdörtgen 93">
            <a:extLst>
              <a:ext uri="{FF2B5EF4-FFF2-40B4-BE49-F238E27FC236}">
                <a16:creationId xmlns="" xmlns:a16="http://schemas.microsoft.com/office/drawing/2014/main" id="{C79E6430-6723-4C70-B1DF-0C729048E48B}"/>
              </a:ext>
            </a:extLst>
          </p:cNvPr>
          <p:cNvSpPr/>
          <p:nvPr/>
        </p:nvSpPr>
        <p:spPr>
          <a:xfrm>
            <a:off x="8559160" y="1417495"/>
            <a:ext cx="3644023" cy="478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6" name="Metin kutusu 95">
            <a:extLst>
              <a:ext uri="{FF2B5EF4-FFF2-40B4-BE49-F238E27FC236}">
                <a16:creationId xmlns="" xmlns:a16="http://schemas.microsoft.com/office/drawing/2014/main" id="{8E20EE8A-8528-427E-8660-5F6B576C41ED}"/>
              </a:ext>
            </a:extLst>
          </p:cNvPr>
          <p:cNvSpPr txBox="1"/>
          <p:nvPr/>
        </p:nvSpPr>
        <p:spPr>
          <a:xfrm>
            <a:off x="7307262" y="-7432"/>
            <a:ext cx="5008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MACERA SPORLARI 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AKTİVİTELERİ</a:t>
            </a:r>
            <a:endParaRPr lang="en-GB" sz="3200" b="1" dirty="0">
              <a:ln>
                <a:solidFill>
                  <a:srgbClr val="8158A2"/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428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53" grpId="0" animBg="1"/>
      <p:bldP spid="54" grpId="0" animBg="1"/>
      <p:bldP spid="55" grpId="0" animBg="1"/>
      <p:bldP spid="42" grpId="0" animBg="1"/>
      <p:bldP spid="57" grpId="0" animBg="1"/>
      <p:bldP spid="68" grpId="0" animBg="1"/>
      <p:bldP spid="70" grpId="0" animBg="1"/>
      <p:bldP spid="74" grpId="0" animBg="1"/>
      <p:bldP spid="2" grpId="0" animBg="1"/>
      <p:bldP spid="75" grpId="0" animBg="1"/>
      <p:bldP spid="10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30" grpId="0" animBg="1"/>
      <p:bldP spid="89" grpId="0" animBg="1"/>
      <p:bldP spid="90" grpId="0" animBg="1"/>
      <p:bldP spid="91" grpId="0" animBg="1"/>
      <p:bldP spid="92" grpId="0" animBg="1"/>
      <p:bldP spid="95" grpId="0" animBg="1"/>
      <p:bldP spid="98" grpId="0" animBg="1"/>
      <p:bldP spid="100" grpId="0" animBg="1"/>
      <p:bldP spid="103" grpId="0" animBg="1"/>
      <p:bldP spid="104" grpId="0" animBg="1"/>
      <p:bldP spid="107" grpId="0" animBg="1"/>
      <p:bldP spid="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Metin kutusu 34">
            <a:extLst>
              <a:ext uri="{FF2B5EF4-FFF2-40B4-BE49-F238E27FC236}">
                <a16:creationId xmlns="" xmlns:a16="http://schemas.microsoft.com/office/drawing/2014/main" id="{99BCC2C5-211C-4A89-B356-9E462EB4CBBD}"/>
              </a:ext>
            </a:extLst>
          </p:cNvPr>
          <p:cNvSpPr txBox="1"/>
          <p:nvPr/>
        </p:nvSpPr>
        <p:spPr>
          <a:xfrm>
            <a:off x="358775" y="56180"/>
            <a:ext cx="5008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ADVENTURE SPORTS </a:t>
            </a:r>
            <a:r>
              <a:rPr lang="tr-TR" sz="3200" b="1" dirty="0">
                <a:solidFill>
                  <a:srgbClr val="A283BB"/>
                </a:solidFill>
              </a:rPr>
              <a:t>&amp;</a:t>
            </a:r>
            <a:endParaRPr lang="tr-TR" sz="3200" b="1" dirty="0">
              <a:solidFill>
                <a:srgbClr val="A283BB"/>
              </a:solidFill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ACTIVITIES</a:t>
            </a:r>
            <a:endParaRPr lang="en-GB" sz="3200" b="1" dirty="0">
              <a:solidFill>
                <a:srgbClr val="A283BB"/>
              </a:solidFill>
              <a:latin typeface="+mn-lt"/>
            </a:endParaRP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="" xmlns:a16="http://schemas.microsoft.com/office/drawing/2014/main" id="{0B3BB2DF-1B21-4AD6-B6A9-22F187E65BD8}"/>
              </a:ext>
            </a:extLst>
          </p:cNvPr>
          <p:cNvSpPr/>
          <p:nvPr/>
        </p:nvSpPr>
        <p:spPr>
          <a:xfrm rot="16200000">
            <a:off x="-1443229" y="3493899"/>
            <a:ext cx="4470784" cy="866775"/>
          </a:xfrm>
          <a:prstGeom prst="roundRect">
            <a:avLst/>
          </a:prstGeom>
          <a:solidFill>
            <a:srgbClr val="C4B0D4"/>
          </a:solidFill>
          <a:ln w="76200">
            <a:solidFill>
              <a:srgbClr val="8158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OTHER SPORTS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(DİĞER SPORLAR)</a:t>
            </a:r>
          </a:p>
        </p:txBody>
      </p:sp>
      <p:sp>
        <p:nvSpPr>
          <p:cNvPr id="47" name="Akış Çizelgesi: Sonlandırıcı 46">
            <a:extLst>
              <a:ext uri="{FF2B5EF4-FFF2-40B4-BE49-F238E27FC236}">
                <a16:creationId xmlns="" xmlns:a16="http://schemas.microsoft.com/office/drawing/2014/main" id="{05BF8E02-7A5B-4727-82F4-0354CA19136F}"/>
              </a:ext>
            </a:extLst>
          </p:cNvPr>
          <p:cNvSpPr/>
          <p:nvPr/>
        </p:nvSpPr>
        <p:spPr>
          <a:xfrm>
            <a:off x="1441448" y="1691897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Motor Racing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9" name="Akış Çizelgesi: Sonlandırıcı 58">
            <a:extLst>
              <a:ext uri="{FF2B5EF4-FFF2-40B4-BE49-F238E27FC236}">
                <a16:creationId xmlns="" xmlns:a16="http://schemas.microsoft.com/office/drawing/2014/main" id="{548B57A7-7F29-48D5-9F29-D6E257496B2C}"/>
              </a:ext>
            </a:extLst>
          </p:cNvPr>
          <p:cNvSpPr/>
          <p:nvPr/>
        </p:nvSpPr>
        <p:spPr>
          <a:xfrm>
            <a:off x="1441448" y="2832903"/>
            <a:ext cx="2120900" cy="493743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Going</a:t>
            </a:r>
            <a:r>
              <a:rPr lang="tr-TR" b="1" dirty="0">
                <a:solidFill>
                  <a:schemeClr val="tx1"/>
                </a:solidFill>
              </a:rPr>
              <a:t> 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a Safari </a:t>
            </a:r>
            <a:r>
              <a:rPr lang="tr-TR" b="1" dirty="0" err="1">
                <a:solidFill>
                  <a:schemeClr val="tx1"/>
                </a:solidFill>
              </a:rPr>
              <a:t>Tour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0" name="Akış Çizelgesi: Sonlandırıcı 59">
            <a:extLst>
              <a:ext uri="{FF2B5EF4-FFF2-40B4-BE49-F238E27FC236}">
                <a16:creationId xmlns="" xmlns:a16="http://schemas.microsoft.com/office/drawing/2014/main" id="{C1AA3169-0911-40EB-83B0-9918723E18B8}"/>
              </a:ext>
            </a:extLst>
          </p:cNvPr>
          <p:cNvSpPr/>
          <p:nvPr/>
        </p:nvSpPr>
        <p:spPr>
          <a:xfrm>
            <a:off x="3771898" y="1691897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Horse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Riding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1" name="Akış Çizelgesi: Sonlandırıcı 60">
            <a:extLst>
              <a:ext uri="{FF2B5EF4-FFF2-40B4-BE49-F238E27FC236}">
                <a16:creationId xmlns="" xmlns:a16="http://schemas.microsoft.com/office/drawing/2014/main" id="{FCDE14A1-5B4A-45F1-8A90-48710E4AEA99}"/>
              </a:ext>
            </a:extLst>
          </p:cNvPr>
          <p:cNvSpPr/>
          <p:nvPr/>
        </p:nvSpPr>
        <p:spPr>
          <a:xfrm>
            <a:off x="3771898" y="2832902"/>
            <a:ext cx="2120900" cy="493744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Archery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2" name="Akış Çizelgesi: Sonlandırıcı 61">
            <a:extLst>
              <a:ext uri="{FF2B5EF4-FFF2-40B4-BE49-F238E27FC236}">
                <a16:creationId xmlns="" xmlns:a16="http://schemas.microsoft.com/office/drawing/2014/main" id="{BAA525C5-B799-44D9-AF47-746B052DC404}"/>
              </a:ext>
            </a:extLst>
          </p:cNvPr>
          <p:cNvSpPr/>
          <p:nvPr/>
        </p:nvSpPr>
        <p:spPr>
          <a:xfrm>
            <a:off x="6102348" y="1691896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Rollerblading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3" name="Akış Çizelgesi: Sonlandırıcı 62">
            <a:extLst>
              <a:ext uri="{FF2B5EF4-FFF2-40B4-BE49-F238E27FC236}">
                <a16:creationId xmlns="" xmlns:a16="http://schemas.microsoft.com/office/drawing/2014/main" id="{AA99DBAD-D2C8-45F0-AC87-390327C538CA}"/>
              </a:ext>
            </a:extLst>
          </p:cNvPr>
          <p:cNvSpPr/>
          <p:nvPr/>
        </p:nvSpPr>
        <p:spPr>
          <a:xfrm>
            <a:off x="1438273" y="2196722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Motor Sporu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64" name="Akış Çizelgesi: Sonlandırıcı 63">
            <a:extLst>
              <a:ext uri="{FF2B5EF4-FFF2-40B4-BE49-F238E27FC236}">
                <a16:creationId xmlns="" xmlns:a16="http://schemas.microsoft.com/office/drawing/2014/main" id="{5B984D93-1062-4D45-AB51-D7D16264CBA1}"/>
              </a:ext>
            </a:extLst>
          </p:cNvPr>
          <p:cNvSpPr/>
          <p:nvPr/>
        </p:nvSpPr>
        <p:spPr>
          <a:xfrm>
            <a:off x="1438273" y="3337728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dirty="0">
                <a:solidFill>
                  <a:srgbClr val="C4B0D4"/>
                </a:solidFill>
              </a:rPr>
              <a:t>Safari Turuna çıkmak</a:t>
            </a:r>
            <a:endParaRPr lang="en-US" sz="1600" dirty="0">
              <a:solidFill>
                <a:srgbClr val="C4B0D4"/>
              </a:solidFill>
            </a:endParaRPr>
          </a:p>
        </p:txBody>
      </p:sp>
      <p:sp>
        <p:nvSpPr>
          <p:cNvPr id="65" name="Akış Çizelgesi: Sonlandırıcı 64">
            <a:extLst>
              <a:ext uri="{FF2B5EF4-FFF2-40B4-BE49-F238E27FC236}">
                <a16:creationId xmlns="" xmlns:a16="http://schemas.microsoft.com/office/drawing/2014/main" id="{31F71F08-E9E2-4348-A41D-9BBBE44F0A17}"/>
              </a:ext>
            </a:extLst>
          </p:cNvPr>
          <p:cNvSpPr/>
          <p:nvPr/>
        </p:nvSpPr>
        <p:spPr>
          <a:xfrm>
            <a:off x="3768723" y="2196722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Ata Binmek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66" name="Akış Çizelgesi: Sonlandırıcı 65">
            <a:extLst>
              <a:ext uri="{FF2B5EF4-FFF2-40B4-BE49-F238E27FC236}">
                <a16:creationId xmlns="" xmlns:a16="http://schemas.microsoft.com/office/drawing/2014/main" id="{C6FD7E04-7076-4DF7-9AAE-4E11BAEFEE1A}"/>
              </a:ext>
            </a:extLst>
          </p:cNvPr>
          <p:cNvSpPr/>
          <p:nvPr/>
        </p:nvSpPr>
        <p:spPr>
          <a:xfrm>
            <a:off x="3768723" y="3337727"/>
            <a:ext cx="2120900" cy="493744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Okçuluk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67" name="Akış Çizelgesi: Sonlandırıcı 66">
            <a:extLst>
              <a:ext uri="{FF2B5EF4-FFF2-40B4-BE49-F238E27FC236}">
                <a16:creationId xmlns="" xmlns:a16="http://schemas.microsoft.com/office/drawing/2014/main" id="{262469C6-4A48-4035-ABFC-21D604684BBD}"/>
              </a:ext>
            </a:extLst>
          </p:cNvPr>
          <p:cNvSpPr/>
          <p:nvPr/>
        </p:nvSpPr>
        <p:spPr>
          <a:xfrm>
            <a:off x="6099173" y="2196721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Paten Kaymak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41" name="Akış Çizelgesi: Sonlandırıcı 40">
            <a:extLst>
              <a:ext uri="{FF2B5EF4-FFF2-40B4-BE49-F238E27FC236}">
                <a16:creationId xmlns="" xmlns:a16="http://schemas.microsoft.com/office/drawing/2014/main" id="{727A10FB-8714-488A-BD1C-DC0BEF8CCC1C}"/>
              </a:ext>
            </a:extLst>
          </p:cNvPr>
          <p:cNvSpPr/>
          <p:nvPr/>
        </p:nvSpPr>
        <p:spPr>
          <a:xfrm>
            <a:off x="6105523" y="2832902"/>
            <a:ext cx="2120900" cy="493744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Horse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Riding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2" name="Akış Çizelgesi: Sonlandırıcı 41">
            <a:extLst>
              <a:ext uri="{FF2B5EF4-FFF2-40B4-BE49-F238E27FC236}">
                <a16:creationId xmlns="" xmlns:a16="http://schemas.microsoft.com/office/drawing/2014/main" id="{C9C09ACC-BE65-4C24-B567-F2011A56481A}"/>
              </a:ext>
            </a:extLst>
          </p:cNvPr>
          <p:cNvSpPr/>
          <p:nvPr/>
        </p:nvSpPr>
        <p:spPr>
          <a:xfrm>
            <a:off x="6102348" y="3337727"/>
            <a:ext cx="2120900" cy="493744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Ata binme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50" name="Akış Çizelgesi: Sonlandırıcı 49">
            <a:extLst>
              <a:ext uri="{FF2B5EF4-FFF2-40B4-BE49-F238E27FC236}">
                <a16:creationId xmlns="" xmlns:a16="http://schemas.microsoft.com/office/drawing/2014/main" id="{AC09743A-4438-4E7D-9B71-B19371B07E3A}"/>
              </a:ext>
            </a:extLst>
          </p:cNvPr>
          <p:cNvSpPr/>
          <p:nvPr/>
        </p:nvSpPr>
        <p:spPr>
          <a:xfrm>
            <a:off x="1444623" y="3940153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tx1"/>
                </a:solidFill>
              </a:rPr>
              <a:t>Jeep Safari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2" name="Akış Çizelgesi: Sonlandırıcı 51">
            <a:extLst>
              <a:ext uri="{FF2B5EF4-FFF2-40B4-BE49-F238E27FC236}">
                <a16:creationId xmlns="" xmlns:a16="http://schemas.microsoft.com/office/drawing/2014/main" id="{E2C5BFEB-6DB6-4321-B6F4-3982042BE373}"/>
              </a:ext>
            </a:extLst>
          </p:cNvPr>
          <p:cNvSpPr/>
          <p:nvPr/>
        </p:nvSpPr>
        <p:spPr>
          <a:xfrm>
            <a:off x="3775073" y="3940153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Skateboarding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="" xmlns:a16="http://schemas.microsoft.com/office/drawing/2014/main" id="{7ED87D93-6901-428C-991A-680E1275311C}"/>
              </a:ext>
            </a:extLst>
          </p:cNvPr>
          <p:cNvSpPr/>
          <p:nvPr/>
        </p:nvSpPr>
        <p:spPr>
          <a:xfrm>
            <a:off x="6105523" y="3940152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Cycling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8" name="Akış Çizelgesi: Sonlandırıcı 57">
            <a:extLst>
              <a:ext uri="{FF2B5EF4-FFF2-40B4-BE49-F238E27FC236}">
                <a16:creationId xmlns="" xmlns:a16="http://schemas.microsoft.com/office/drawing/2014/main" id="{E18D1A32-AB9A-40CF-830D-D14E17BEE870}"/>
              </a:ext>
            </a:extLst>
          </p:cNvPr>
          <p:cNvSpPr/>
          <p:nvPr/>
        </p:nvSpPr>
        <p:spPr>
          <a:xfrm>
            <a:off x="1441448" y="4444978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Cip Safarisi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69" name="Akış Çizelgesi: Sonlandırıcı 68">
            <a:extLst>
              <a:ext uri="{FF2B5EF4-FFF2-40B4-BE49-F238E27FC236}">
                <a16:creationId xmlns="" xmlns:a16="http://schemas.microsoft.com/office/drawing/2014/main" id="{3744477B-E0A7-44A4-BB9A-A385E759231C}"/>
              </a:ext>
            </a:extLst>
          </p:cNvPr>
          <p:cNvSpPr/>
          <p:nvPr/>
        </p:nvSpPr>
        <p:spPr>
          <a:xfrm>
            <a:off x="3771898" y="4444978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Kaykay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71" name="Akış Çizelgesi: Sonlandırıcı 70">
            <a:extLst>
              <a:ext uri="{FF2B5EF4-FFF2-40B4-BE49-F238E27FC236}">
                <a16:creationId xmlns="" xmlns:a16="http://schemas.microsoft.com/office/drawing/2014/main" id="{A7FBB751-D784-4BD4-8493-113ED99B13A8}"/>
              </a:ext>
            </a:extLst>
          </p:cNvPr>
          <p:cNvSpPr/>
          <p:nvPr/>
        </p:nvSpPr>
        <p:spPr>
          <a:xfrm>
            <a:off x="6102348" y="4444977"/>
            <a:ext cx="2120900" cy="495301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C4B0D4"/>
                </a:solidFill>
              </a:rPr>
              <a:t>Bisiklet</a:t>
            </a:r>
            <a:endParaRPr lang="en-US" sz="2000" dirty="0">
              <a:solidFill>
                <a:srgbClr val="C4B0D4"/>
              </a:solidFill>
            </a:endParaRPr>
          </a:p>
        </p:txBody>
      </p:sp>
      <p:sp>
        <p:nvSpPr>
          <p:cNvPr id="74" name="Dikdörtgen 73">
            <a:extLst>
              <a:ext uri="{FF2B5EF4-FFF2-40B4-BE49-F238E27FC236}">
                <a16:creationId xmlns="" xmlns:a16="http://schemas.microsoft.com/office/drawing/2014/main" id="{E400083D-5C4B-4DC1-8FEC-D7AABA9B7D5F}"/>
              </a:ext>
            </a:extLst>
          </p:cNvPr>
          <p:cNvSpPr/>
          <p:nvPr/>
        </p:nvSpPr>
        <p:spPr>
          <a:xfrm>
            <a:off x="8429623" y="1648602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51D396BE-52A3-4F70-BB9F-C18D3B97B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752" y="2718981"/>
            <a:ext cx="3054473" cy="1603398"/>
          </a:xfrm>
          <a:prstGeom prst="rect">
            <a:avLst/>
          </a:prstGeom>
        </p:spPr>
      </p:pic>
      <p:sp>
        <p:nvSpPr>
          <p:cNvPr id="75" name="Akış Çizelgesi: Sonlandırıcı 74">
            <a:extLst>
              <a:ext uri="{FF2B5EF4-FFF2-40B4-BE49-F238E27FC236}">
                <a16:creationId xmlns="" xmlns:a16="http://schemas.microsoft.com/office/drawing/2014/main" id="{CBEA0772-CC51-48EB-961C-3C68B49F6615}"/>
              </a:ext>
            </a:extLst>
          </p:cNvPr>
          <p:cNvSpPr/>
          <p:nvPr/>
        </p:nvSpPr>
        <p:spPr>
          <a:xfrm>
            <a:off x="8866064" y="4444977"/>
            <a:ext cx="2879848" cy="525492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Motor Racing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="" xmlns:a16="http://schemas.microsoft.com/office/drawing/2014/main" id="{A4046F03-2D38-415C-9137-8BE8CFCAF14A}"/>
              </a:ext>
            </a:extLst>
          </p:cNvPr>
          <p:cNvSpPr/>
          <p:nvPr/>
        </p:nvSpPr>
        <p:spPr>
          <a:xfrm>
            <a:off x="8429623" y="1648602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7" name="Akış Çizelgesi: Sonlandırıcı 76">
            <a:extLst>
              <a:ext uri="{FF2B5EF4-FFF2-40B4-BE49-F238E27FC236}">
                <a16:creationId xmlns="" xmlns:a16="http://schemas.microsoft.com/office/drawing/2014/main" id="{D33E3B4C-D604-40A1-B5FD-E113E8A076AC}"/>
              </a:ext>
            </a:extLst>
          </p:cNvPr>
          <p:cNvSpPr/>
          <p:nvPr/>
        </p:nvSpPr>
        <p:spPr>
          <a:xfrm>
            <a:off x="8872976" y="4356058"/>
            <a:ext cx="2828990" cy="493743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Going</a:t>
            </a:r>
            <a:r>
              <a:rPr lang="tr-TR" b="1" dirty="0">
                <a:solidFill>
                  <a:schemeClr val="tx1"/>
                </a:solidFill>
              </a:rPr>
              <a:t> on a Safari </a:t>
            </a:r>
            <a:r>
              <a:rPr lang="tr-TR" b="1" dirty="0" err="1">
                <a:solidFill>
                  <a:schemeClr val="tx1"/>
                </a:solidFill>
              </a:rPr>
              <a:t>Tour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8" name="Akış Çizelgesi: Sonlandırıcı 77">
            <a:extLst>
              <a:ext uri="{FF2B5EF4-FFF2-40B4-BE49-F238E27FC236}">
                <a16:creationId xmlns="" xmlns:a16="http://schemas.microsoft.com/office/drawing/2014/main" id="{05B50DB6-8DF0-4AF7-9852-FF1560DC1A22}"/>
              </a:ext>
            </a:extLst>
          </p:cNvPr>
          <p:cNvSpPr/>
          <p:nvPr/>
        </p:nvSpPr>
        <p:spPr>
          <a:xfrm>
            <a:off x="8898407" y="4926196"/>
            <a:ext cx="2778127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tx1"/>
                </a:solidFill>
              </a:rPr>
              <a:t>Jeep Safari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0" name="Resim 9">
            <a:extLst>
              <a:ext uri="{FF2B5EF4-FFF2-40B4-BE49-F238E27FC236}">
                <a16:creationId xmlns="" xmlns:a16="http://schemas.microsoft.com/office/drawing/2014/main" id="{F23D7FB2-D8DE-4BAD-95C6-71A3866FC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514" y="2214838"/>
            <a:ext cx="3141053" cy="1754802"/>
          </a:xfrm>
          <a:prstGeom prst="rect">
            <a:avLst/>
          </a:prstGeom>
        </p:spPr>
      </p:pic>
      <p:sp>
        <p:nvSpPr>
          <p:cNvPr id="79" name="Dikdörtgen 78">
            <a:extLst>
              <a:ext uri="{FF2B5EF4-FFF2-40B4-BE49-F238E27FC236}">
                <a16:creationId xmlns="" xmlns:a16="http://schemas.microsoft.com/office/drawing/2014/main" id="{58C5FB03-EFAE-4A86-94EB-B9E7D5948A32}"/>
              </a:ext>
            </a:extLst>
          </p:cNvPr>
          <p:cNvSpPr/>
          <p:nvPr/>
        </p:nvSpPr>
        <p:spPr>
          <a:xfrm>
            <a:off x="8435973" y="1648602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0" name="Akış Çizelgesi: Sonlandırıcı 79">
            <a:extLst>
              <a:ext uri="{FF2B5EF4-FFF2-40B4-BE49-F238E27FC236}">
                <a16:creationId xmlns="" xmlns:a16="http://schemas.microsoft.com/office/drawing/2014/main" id="{EAA423DF-34A7-46B6-91E3-F0862BC37E1C}"/>
              </a:ext>
            </a:extLst>
          </p:cNvPr>
          <p:cNvSpPr/>
          <p:nvPr/>
        </p:nvSpPr>
        <p:spPr>
          <a:xfrm>
            <a:off x="1444623" y="5081159"/>
            <a:ext cx="2120900" cy="493743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Kite </a:t>
            </a:r>
            <a:r>
              <a:rPr lang="tr-TR" b="1" dirty="0" err="1">
                <a:solidFill>
                  <a:schemeClr val="tx1"/>
                </a:solidFill>
              </a:rPr>
              <a:t>Surfing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2" name="Akış Çizelgesi: Sonlandırıcı 81">
            <a:extLst>
              <a:ext uri="{FF2B5EF4-FFF2-40B4-BE49-F238E27FC236}">
                <a16:creationId xmlns="" xmlns:a16="http://schemas.microsoft.com/office/drawing/2014/main" id="{B16E105C-F278-42FF-B876-77D63C7C8642}"/>
              </a:ext>
            </a:extLst>
          </p:cNvPr>
          <p:cNvSpPr/>
          <p:nvPr/>
        </p:nvSpPr>
        <p:spPr>
          <a:xfrm>
            <a:off x="1441448" y="5585984"/>
            <a:ext cx="2120900" cy="493743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0DFDF7"/>
                </a:solidFill>
              </a:rPr>
              <a:t>Uçurtma Sörfü</a:t>
            </a:r>
            <a:endParaRPr lang="en-US" sz="2000" dirty="0">
              <a:solidFill>
                <a:srgbClr val="0DFDF7"/>
              </a:solidFill>
            </a:endParaRPr>
          </a:p>
        </p:txBody>
      </p:sp>
      <p:sp>
        <p:nvSpPr>
          <p:cNvPr id="84" name="Akış Çizelgesi: Sonlandırıcı 83">
            <a:extLst>
              <a:ext uri="{FF2B5EF4-FFF2-40B4-BE49-F238E27FC236}">
                <a16:creationId xmlns="" xmlns:a16="http://schemas.microsoft.com/office/drawing/2014/main" id="{8401D3E9-6497-4525-9178-6F1382B71FBC}"/>
              </a:ext>
            </a:extLst>
          </p:cNvPr>
          <p:cNvSpPr/>
          <p:nvPr/>
        </p:nvSpPr>
        <p:spPr>
          <a:xfrm>
            <a:off x="8989586" y="4146420"/>
            <a:ext cx="2632803" cy="478462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Horse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Riding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6" name="Resim 15">
            <a:extLst>
              <a:ext uri="{FF2B5EF4-FFF2-40B4-BE49-F238E27FC236}">
                <a16:creationId xmlns="" xmlns:a16="http://schemas.microsoft.com/office/drawing/2014/main" id="{5463A8CD-36EF-44ED-B344-7D1D61B99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459" y="1984381"/>
            <a:ext cx="3059161" cy="2039441"/>
          </a:xfrm>
          <a:prstGeom prst="rect">
            <a:avLst/>
          </a:prstGeom>
        </p:spPr>
      </p:pic>
      <p:sp>
        <p:nvSpPr>
          <p:cNvPr id="85" name="Dikdörtgen 84">
            <a:extLst>
              <a:ext uri="{FF2B5EF4-FFF2-40B4-BE49-F238E27FC236}">
                <a16:creationId xmlns="" xmlns:a16="http://schemas.microsoft.com/office/drawing/2014/main" id="{444DC836-B831-4B2A-83FA-DCEE78E4294F}"/>
              </a:ext>
            </a:extLst>
          </p:cNvPr>
          <p:cNvSpPr/>
          <p:nvPr/>
        </p:nvSpPr>
        <p:spPr>
          <a:xfrm>
            <a:off x="8423273" y="1648602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8" name="Resim 17">
            <a:extLst>
              <a:ext uri="{FF2B5EF4-FFF2-40B4-BE49-F238E27FC236}">
                <a16:creationId xmlns="" xmlns:a16="http://schemas.microsoft.com/office/drawing/2014/main" id="{F37D78B4-0BEF-405E-843C-46A7FC5B8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319" y="2045543"/>
            <a:ext cx="3312746" cy="2038613"/>
          </a:xfrm>
          <a:prstGeom prst="rect">
            <a:avLst/>
          </a:prstGeom>
        </p:spPr>
      </p:pic>
      <p:sp>
        <p:nvSpPr>
          <p:cNvPr id="86" name="Akış Çizelgesi: Sonlandırıcı 85">
            <a:extLst>
              <a:ext uri="{FF2B5EF4-FFF2-40B4-BE49-F238E27FC236}">
                <a16:creationId xmlns="" xmlns:a16="http://schemas.microsoft.com/office/drawing/2014/main" id="{FB5497B6-F348-4B54-8AB5-967B05CC585B}"/>
              </a:ext>
            </a:extLst>
          </p:cNvPr>
          <p:cNvSpPr/>
          <p:nvPr/>
        </p:nvSpPr>
        <p:spPr>
          <a:xfrm>
            <a:off x="8983236" y="4247583"/>
            <a:ext cx="2531057" cy="465397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Archery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7" name="Dikdörtgen 86">
            <a:extLst>
              <a:ext uri="{FF2B5EF4-FFF2-40B4-BE49-F238E27FC236}">
                <a16:creationId xmlns="" xmlns:a16="http://schemas.microsoft.com/office/drawing/2014/main" id="{CF27617D-D23B-4FEC-9B40-56AA4D6A7842}"/>
              </a:ext>
            </a:extLst>
          </p:cNvPr>
          <p:cNvSpPr/>
          <p:nvPr/>
        </p:nvSpPr>
        <p:spPr>
          <a:xfrm>
            <a:off x="8400985" y="1648149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8" name="Akış Çizelgesi: Sonlandırıcı 87">
            <a:extLst>
              <a:ext uri="{FF2B5EF4-FFF2-40B4-BE49-F238E27FC236}">
                <a16:creationId xmlns="" xmlns:a16="http://schemas.microsoft.com/office/drawing/2014/main" id="{3E01E740-D09B-47F6-83E2-D5D03D7EA293}"/>
              </a:ext>
            </a:extLst>
          </p:cNvPr>
          <p:cNvSpPr/>
          <p:nvPr/>
        </p:nvSpPr>
        <p:spPr>
          <a:xfrm>
            <a:off x="8919787" y="4329122"/>
            <a:ext cx="2766597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Skateboarding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20" name="Resim 19">
            <a:extLst>
              <a:ext uri="{FF2B5EF4-FFF2-40B4-BE49-F238E27FC236}">
                <a16:creationId xmlns="" xmlns:a16="http://schemas.microsoft.com/office/drawing/2014/main" id="{FDB335ED-A529-4868-9812-A7E68204C5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462" y="1912024"/>
            <a:ext cx="3141248" cy="2355936"/>
          </a:xfrm>
          <a:prstGeom prst="rect">
            <a:avLst/>
          </a:prstGeom>
        </p:spPr>
      </p:pic>
      <p:sp>
        <p:nvSpPr>
          <p:cNvPr id="89" name="Dikdörtgen 88">
            <a:extLst>
              <a:ext uri="{FF2B5EF4-FFF2-40B4-BE49-F238E27FC236}">
                <a16:creationId xmlns="" xmlns:a16="http://schemas.microsoft.com/office/drawing/2014/main" id="{FDFA803B-AD91-4517-A737-B072ACABF0DA}"/>
              </a:ext>
            </a:extLst>
          </p:cNvPr>
          <p:cNvSpPr/>
          <p:nvPr/>
        </p:nvSpPr>
        <p:spPr>
          <a:xfrm>
            <a:off x="8400985" y="1677200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0" name="Akış Çizelgesi: Sonlandırıcı 89">
            <a:extLst>
              <a:ext uri="{FF2B5EF4-FFF2-40B4-BE49-F238E27FC236}">
                <a16:creationId xmlns="" xmlns:a16="http://schemas.microsoft.com/office/drawing/2014/main" id="{D39D6384-C1DC-4B77-A1BC-772EAA4083B5}"/>
              </a:ext>
            </a:extLst>
          </p:cNvPr>
          <p:cNvSpPr/>
          <p:nvPr/>
        </p:nvSpPr>
        <p:spPr>
          <a:xfrm>
            <a:off x="8815357" y="4226132"/>
            <a:ext cx="2938317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Rollerblading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22" name="Resim 21">
            <a:extLst>
              <a:ext uri="{FF2B5EF4-FFF2-40B4-BE49-F238E27FC236}">
                <a16:creationId xmlns="" xmlns:a16="http://schemas.microsoft.com/office/drawing/2014/main" id="{A7FE167E-4556-46E5-855A-AD33EE6302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977" y="2023378"/>
            <a:ext cx="3057962" cy="2038641"/>
          </a:xfrm>
          <a:prstGeom prst="rect">
            <a:avLst/>
          </a:prstGeom>
        </p:spPr>
      </p:pic>
      <p:sp>
        <p:nvSpPr>
          <p:cNvPr id="91" name="Dikdörtgen 90">
            <a:extLst>
              <a:ext uri="{FF2B5EF4-FFF2-40B4-BE49-F238E27FC236}">
                <a16:creationId xmlns="" xmlns:a16="http://schemas.microsoft.com/office/drawing/2014/main" id="{1BBAAD90-15D7-413F-BCF2-A16EE99A06EC}"/>
              </a:ext>
            </a:extLst>
          </p:cNvPr>
          <p:cNvSpPr/>
          <p:nvPr/>
        </p:nvSpPr>
        <p:spPr>
          <a:xfrm>
            <a:off x="8426448" y="1648149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E3FE2B7D-9439-4AA2-8A23-4274E66CB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55" y="2092743"/>
            <a:ext cx="3033818" cy="2022545"/>
          </a:xfrm>
          <a:prstGeom prst="rect">
            <a:avLst/>
          </a:prstGeom>
        </p:spPr>
      </p:pic>
      <p:sp>
        <p:nvSpPr>
          <p:cNvPr id="48" name="Akış Çizelgesi: Sonlandırıcı 47">
            <a:extLst>
              <a:ext uri="{FF2B5EF4-FFF2-40B4-BE49-F238E27FC236}">
                <a16:creationId xmlns="" xmlns:a16="http://schemas.microsoft.com/office/drawing/2014/main" id="{3E6BDE87-2CA8-41F3-BA23-89B25ABB3992}"/>
              </a:ext>
            </a:extLst>
          </p:cNvPr>
          <p:cNvSpPr/>
          <p:nvPr/>
        </p:nvSpPr>
        <p:spPr>
          <a:xfrm>
            <a:off x="9075537" y="4304925"/>
            <a:ext cx="2531056" cy="519498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Horse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Riding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Dikdörtgen 48">
            <a:extLst>
              <a:ext uri="{FF2B5EF4-FFF2-40B4-BE49-F238E27FC236}">
                <a16:creationId xmlns="" xmlns:a16="http://schemas.microsoft.com/office/drawing/2014/main" id="{60EC38DC-FD84-4FC0-9744-3392C84327CC}"/>
              </a:ext>
            </a:extLst>
          </p:cNvPr>
          <p:cNvSpPr/>
          <p:nvPr/>
        </p:nvSpPr>
        <p:spPr>
          <a:xfrm>
            <a:off x="8407335" y="1648149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Akış Çizelgesi: Sonlandırıcı 50">
            <a:extLst>
              <a:ext uri="{FF2B5EF4-FFF2-40B4-BE49-F238E27FC236}">
                <a16:creationId xmlns="" xmlns:a16="http://schemas.microsoft.com/office/drawing/2014/main" id="{2EE8AB56-F7D1-4896-9B8A-E2EAC171E1BB}"/>
              </a:ext>
            </a:extLst>
          </p:cNvPr>
          <p:cNvSpPr/>
          <p:nvPr/>
        </p:nvSpPr>
        <p:spPr>
          <a:xfrm>
            <a:off x="9216508" y="4340648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Cycling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F2D0E712-63BC-4A6F-AA41-3C65C817EB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543" y="1814499"/>
            <a:ext cx="3493698" cy="2328550"/>
          </a:xfrm>
          <a:prstGeom prst="rect">
            <a:avLst/>
          </a:prstGeom>
        </p:spPr>
      </p:pic>
      <p:sp>
        <p:nvSpPr>
          <p:cNvPr id="53" name="Dikdörtgen 52">
            <a:extLst>
              <a:ext uri="{FF2B5EF4-FFF2-40B4-BE49-F238E27FC236}">
                <a16:creationId xmlns="" xmlns:a16="http://schemas.microsoft.com/office/drawing/2014/main" id="{EF421C85-605F-422D-A61C-00C4D09C1FC5}"/>
              </a:ext>
            </a:extLst>
          </p:cNvPr>
          <p:cNvSpPr/>
          <p:nvPr/>
        </p:nvSpPr>
        <p:spPr>
          <a:xfrm>
            <a:off x="8413685" y="1677200"/>
            <a:ext cx="3664839" cy="4872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="" xmlns:a16="http://schemas.microsoft.com/office/drawing/2014/main" id="{80755F85-95F6-411D-9072-92DEDD52E9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044" y="2024792"/>
            <a:ext cx="2983629" cy="1921757"/>
          </a:xfrm>
          <a:prstGeom prst="rect">
            <a:avLst/>
          </a:prstGeom>
        </p:spPr>
      </p:pic>
      <p:sp>
        <p:nvSpPr>
          <p:cNvPr id="56" name="Akış Çizelgesi: Sonlandırıcı 55">
            <a:extLst>
              <a:ext uri="{FF2B5EF4-FFF2-40B4-BE49-F238E27FC236}">
                <a16:creationId xmlns="" xmlns:a16="http://schemas.microsoft.com/office/drawing/2014/main" id="{EF472636-2A0B-4513-ADAC-E1463578AD0F}"/>
              </a:ext>
            </a:extLst>
          </p:cNvPr>
          <p:cNvSpPr/>
          <p:nvPr/>
        </p:nvSpPr>
        <p:spPr>
          <a:xfrm>
            <a:off x="9222858" y="4138414"/>
            <a:ext cx="2120900" cy="493743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Kite </a:t>
            </a:r>
            <a:r>
              <a:rPr lang="tr-TR" b="1" dirty="0" err="1">
                <a:solidFill>
                  <a:schemeClr val="tx1"/>
                </a:solidFill>
              </a:rPr>
              <a:t>Surfing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="" xmlns:a16="http://schemas.microsoft.com/office/drawing/2014/main" id="{130A17C5-6196-4403-84F2-6488A03CD89F}"/>
              </a:ext>
            </a:extLst>
          </p:cNvPr>
          <p:cNvSpPr/>
          <p:nvPr/>
        </p:nvSpPr>
        <p:spPr>
          <a:xfrm>
            <a:off x="8837034" y="5898572"/>
            <a:ext cx="2879848" cy="362310"/>
          </a:xfrm>
          <a:prstGeom prst="rect">
            <a:avLst/>
          </a:prstGeom>
          <a:solidFill>
            <a:srgbClr val="89FBFB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ysClr val="windowText" lastClr="000000"/>
                </a:solidFill>
              </a:rPr>
              <a:t>Su Sporu olarak sayılır.</a:t>
            </a:r>
          </a:p>
        </p:txBody>
      </p:sp>
      <p:sp>
        <p:nvSpPr>
          <p:cNvPr id="70" name="Dikdörtgen 69">
            <a:extLst>
              <a:ext uri="{FF2B5EF4-FFF2-40B4-BE49-F238E27FC236}">
                <a16:creationId xmlns="" xmlns:a16="http://schemas.microsoft.com/office/drawing/2014/main" id="{8C4310AB-92BC-404B-A291-EE9A139EFF90}"/>
              </a:ext>
            </a:extLst>
          </p:cNvPr>
          <p:cNvSpPr/>
          <p:nvPr/>
        </p:nvSpPr>
        <p:spPr>
          <a:xfrm>
            <a:off x="8444006" y="1691894"/>
            <a:ext cx="3644023" cy="49647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Metin kutusu 53">
            <a:extLst>
              <a:ext uri="{FF2B5EF4-FFF2-40B4-BE49-F238E27FC236}">
                <a16:creationId xmlns="" xmlns:a16="http://schemas.microsoft.com/office/drawing/2014/main" id="{636546FA-C2AE-4FF9-A87B-01166D1CABA6}"/>
              </a:ext>
            </a:extLst>
          </p:cNvPr>
          <p:cNvSpPr txBox="1"/>
          <p:nvPr/>
        </p:nvSpPr>
        <p:spPr>
          <a:xfrm>
            <a:off x="7307262" y="-7432"/>
            <a:ext cx="5008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MACERA SPORLARI 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AKTİVİTELERİ</a:t>
            </a:r>
            <a:endParaRPr lang="en-GB" sz="3200" b="1" dirty="0">
              <a:ln>
                <a:solidFill>
                  <a:srgbClr val="8158A2"/>
                </a:solidFill>
              </a:ln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380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42" grpId="0" animBg="1"/>
      <p:bldP spid="58" grpId="0" animBg="1"/>
      <p:bldP spid="69" grpId="0" animBg="1"/>
      <p:bldP spid="71" grpId="0" animBg="1"/>
      <p:bldP spid="74" grpId="0" animBg="1"/>
      <p:bldP spid="75" grpId="0" animBg="1"/>
      <p:bldP spid="6" grpId="0" animBg="1"/>
      <p:bldP spid="77" grpId="0" animBg="1"/>
      <p:bldP spid="78" grpId="0" animBg="1"/>
      <p:bldP spid="79" grpId="0" animBg="1"/>
      <p:bldP spid="82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48" grpId="0" animBg="1"/>
      <p:bldP spid="49" grpId="0" animBg="1"/>
      <p:bldP spid="51" grpId="0" animBg="1"/>
      <p:bldP spid="53" grpId="0" animBg="1"/>
      <p:bldP spid="56" grpId="0" animBg="1"/>
      <p:bldP spid="11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="" xmlns:a16="http://schemas.microsoft.com/office/drawing/2014/main" id="{C743CBC8-F0A3-4239-965B-294110131D78}"/>
              </a:ext>
            </a:extLst>
          </p:cNvPr>
          <p:cNvSpPr/>
          <p:nvPr/>
        </p:nvSpPr>
        <p:spPr>
          <a:xfrm>
            <a:off x="0" y="2757024"/>
            <a:ext cx="2492194" cy="4079582"/>
          </a:xfrm>
          <a:prstGeom prst="rect">
            <a:avLst/>
          </a:prstGeom>
          <a:solidFill>
            <a:srgbClr val="89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="" xmlns:a16="http://schemas.microsoft.com/office/drawing/2014/main" id="{11C3B78A-BFDC-4718-81CD-B9DFA08ADB5A}"/>
              </a:ext>
            </a:extLst>
          </p:cNvPr>
          <p:cNvSpPr txBox="1"/>
          <p:nvPr/>
        </p:nvSpPr>
        <p:spPr>
          <a:xfrm>
            <a:off x="577970" y="207034"/>
            <a:ext cx="484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Put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sports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categories</a:t>
            </a:r>
            <a:r>
              <a:rPr lang="tr-TR" dirty="0"/>
              <a:t>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="" xmlns:a16="http://schemas.microsoft.com/office/drawing/2014/main" id="{51443CAA-B351-46CD-B7C6-66ED5984B37C}"/>
              </a:ext>
            </a:extLst>
          </p:cNvPr>
          <p:cNvSpPr/>
          <p:nvPr/>
        </p:nvSpPr>
        <p:spPr>
          <a:xfrm>
            <a:off x="2492194" y="2749892"/>
            <a:ext cx="2492193" cy="4079582"/>
          </a:xfrm>
          <a:prstGeom prst="rect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="" xmlns:a16="http://schemas.microsoft.com/office/drawing/2014/main" id="{3596F1D5-4FC4-4A9B-8768-4E298F8F6A64}"/>
              </a:ext>
            </a:extLst>
          </p:cNvPr>
          <p:cNvSpPr/>
          <p:nvPr/>
        </p:nvSpPr>
        <p:spPr>
          <a:xfrm>
            <a:off x="-1125053" y="6418111"/>
            <a:ext cx="47423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 err="1">
                <a:ln w="3175">
                  <a:solidFill>
                    <a:schemeClr val="tx1"/>
                  </a:solidFill>
                  <a:prstDash val="solid"/>
                </a:ln>
                <a:solidFill>
                  <a:srgbClr val="0DFDF7"/>
                </a:solidFill>
                <a:effectLst/>
              </a:rPr>
              <a:t>Water</a:t>
            </a:r>
            <a:r>
              <a:rPr lang="tr-TR" sz="2800" b="1" cap="none" spc="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DFDF7"/>
                </a:solidFill>
                <a:effectLst/>
              </a:rPr>
              <a:t> Sports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="" xmlns:a16="http://schemas.microsoft.com/office/drawing/2014/main" id="{05886141-590D-43CD-8AEF-F3FF606FA4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90" y="6045680"/>
            <a:ext cx="508958" cy="508958"/>
          </a:xfrm>
          <a:prstGeom prst="rect">
            <a:avLst/>
          </a:prstGeom>
        </p:spPr>
      </p:pic>
      <p:sp>
        <p:nvSpPr>
          <p:cNvPr id="13" name="Dikdörtgen 12">
            <a:extLst>
              <a:ext uri="{FF2B5EF4-FFF2-40B4-BE49-F238E27FC236}">
                <a16:creationId xmlns="" xmlns:a16="http://schemas.microsoft.com/office/drawing/2014/main" id="{E27866CB-0EF2-43E0-8482-1F1DAAF37546}"/>
              </a:ext>
            </a:extLst>
          </p:cNvPr>
          <p:cNvSpPr/>
          <p:nvPr/>
        </p:nvSpPr>
        <p:spPr>
          <a:xfrm>
            <a:off x="4984386" y="2763179"/>
            <a:ext cx="2492192" cy="40876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="" xmlns:a16="http://schemas.microsoft.com/office/drawing/2014/main" id="{12471A7C-6305-4F9D-AA75-B3409B4E745B}"/>
              </a:ext>
            </a:extLst>
          </p:cNvPr>
          <p:cNvSpPr/>
          <p:nvPr/>
        </p:nvSpPr>
        <p:spPr>
          <a:xfrm>
            <a:off x="9782174" y="2757024"/>
            <a:ext cx="2409825" cy="4072450"/>
          </a:xfrm>
          <a:prstGeom prst="rect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="" xmlns:a16="http://schemas.microsoft.com/office/drawing/2014/main" id="{2C62D128-A232-4CDE-A2A7-3D5F909A8AC4}"/>
              </a:ext>
            </a:extLst>
          </p:cNvPr>
          <p:cNvSpPr/>
          <p:nvPr/>
        </p:nvSpPr>
        <p:spPr>
          <a:xfrm>
            <a:off x="7476578" y="2757024"/>
            <a:ext cx="2305596" cy="4072450"/>
          </a:xfrm>
          <a:prstGeom prst="rect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7" name="Resim 16">
            <a:extLst>
              <a:ext uri="{FF2B5EF4-FFF2-40B4-BE49-F238E27FC236}">
                <a16:creationId xmlns="" xmlns:a16="http://schemas.microsoft.com/office/drawing/2014/main" id="{1F11FA03-2BD9-49D9-8DA4-012C5260A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034" y="6045680"/>
            <a:ext cx="517838" cy="492752"/>
          </a:xfrm>
          <a:prstGeom prst="rect">
            <a:avLst/>
          </a:prstGeom>
        </p:spPr>
      </p:pic>
      <p:sp>
        <p:nvSpPr>
          <p:cNvPr id="18" name="Dikdörtgen 17">
            <a:extLst>
              <a:ext uri="{FF2B5EF4-FFF2-40B4-BE49-F238E27FC236}">
                <a16:creationId xmlns="" xmlns:a16="http://schemas.microsoft.com/office/drawing/2014/main" id="{1C240A07-C2F0-45ED-93BC-5873C34E82FF}"/>
              </a:ext>
            </a:extLst>
          </p:cNvPr>
          <p:cNvSpPr/>
          <p:nvPr/>
        </p:nvSpPr>
        <p:spPr>
          <a:xfrm>
            <a:off x="1353699" y="6403849"/>
            <a:ext cx="47423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FA120"/>
                </a:solidFill>
                <a:effectLst/>
              </a:rPr>
              <a:t>Nature Sports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="" xmlns:a16="http://schemas.microsoft.com/office/drawing/2014/main" id="{1300B50D-C588-433D-B835-3727B9C603D5}"/>
              </a:ext>
            </a:extLst>
          </p:cNvPr>
          <p:cNvSpPr/>
          <p:nvPr/>
        </p:nvSpPr>
        <p:spPr>
          <a:xfrm>
            <a:off x="3887075" y="6389356"/>
            <a:ext cx="47423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 err="1">
                <a:ln w="317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Air</a:t>
            </a:r>
            <a:r>
              <a:rPr lang="tr-TR" sz="2800" b="1" cap="none" spc="0" dirty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 Sports</a:t>
            </a:r>
          </a:p>
        </p:txBody>
      </p:sp>
      <p:pic>
        <p:nvPicPr>
          <p:cNvPr id="23" name="Resim 22">
            <a:extLst>
              <a:ext uri="{FF2B5EF4-FFF2-40B4-BE49-F238E27FC236}">
                <a16:creationId xmlns="" xmlns:a16="http://schemas.microsoft.com/office/drawing/2014/main" id="{B9352735-3AC8-46A7-9273-905B0442A6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39" y="6023413"/>
            <a:ext cx="472002" cy="472002"/>
          </a:xfrm>
          <a:prstGeom prst="rect">
            <a:avLst/>
          </a:prstGeom>
        </p:spPr>
      </p:pic>
      <p:pic>
        <p:nvPicPr>
          <p:cNvPr id="25" name="Resim 24">
            <a:extLst>
              <a:ext uri="{FF2B5EF4-FFF2-40B4-BE49-F238E27FC236}">
                <a16:creationId xmlns="" xmlns:a16="http://schemas.microsoft.com/office/drawing/2014/main" id="{E7A1F494-8109-4784-B80C-532F95F06D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6"/>
          <a:stretch/>
        </p:blipFill>
        <p:spPr>
          <a:xfrm>
            <a:off x="8435780" y="5958799"/>
            <a:ext cx="463423" cy="459312"/>
          </a:xfrm>
          <a:prstGeom prst="rect">
            <a:avLst/>
          </a:prstGeom>
        </p:spPr>
      </p:pic>
      <p:sp>
        <p:nvSpPr>
          <p:cNvPr id="26" name="Dikdörtgen 25">
            <a:extLst>
              <a:ext uri="{FF2B5EF4-FFF2-40B4-BE49-F238E27FC236}">
                <a16:creationId xmlns="" xmlns:a16="http://schemas.microsoft.com/office/drawing/2014/main" id="{527CB005-A3DD-4877-BE2D-FF4E12380B6F}"/>
              </a:ext>
            </a:extLst>
          </p:cNvPr>
          <p:cNvSpPr/>
          <p:nvPr/>
        </p:nvSpPr>
        <p:spPr>
          <a:xfrm>
            <a:off x="6296340" y="6374863"/>
            <a:ext cx="47423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3175">
                  <a:solidFill>
                    <a:schemeClr val="tx1"/>
                  </a:solidFill>
                  <a:prstDash val="solid"/>
                </a:ln>
                <a:solidFill>
                  <a:srgbClr val="B0F5FE"/>
                </a:solidFill>
              </a:rPr>
              <a:t>Winter</a:t>
            </a:r>
            <a:r>
              <a:rPr lang="tr-TR" sz="2800" b="1" cap="none" spc="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B0F5FE"/>
                </a:solidFill>
                <a:effectLst/>
              </a:rPr>
              <a:t> Sports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="" xmlns:a16="http://schemas.microsoft.com/office/drawing/2014/main" id="{03880493-CE6E-4E1E-8486-A7CC53E2BDE9}"/>
              </a:ext>
            </a:extLst>
          </p:cNvPr>
          <p:cNvSpPr/>
          <p:nvPr/>
        </p:nvSpPr>
        <p:spPr>
          <a:xfrm>
            <a:off x="8588191" y="6360370"/>
            <a:ext cx="47423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3175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</a:rPr>
              <a:t>Other</a:t>
            </a:r>
            <a:r>
              <a:rPr lang="tr-TR" sz="2800" b="1" cap="none" spc="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 Sports</a:t>
            </a:r>
          </a:p>
        </p:txBody>
      </p:sp>
      <p:sp>
        <p:nvSpPr>
          <p:cNvPr id="33" name="Akış Çizelgesi: Sonlandırıcı 32">
            <a:extLst>
              <a:ext uri="{FF2B5EF4-FFF2-40B4-BE49-F238E27FC236}">
                <a16:creationId xmlns="" xmlns:a16="http://schemas.microsoft.com/office/drawing/2014/main" id="{1085D5F7-F744-417E-A7F8-81B1EADF63DA}"/>
              </a:ext>
            </a:extLst>
          </p:cNvPr>
          <p:cNvSpPr/>
          <p:nvPr/>
        </p:nvSpPr>
        <p:spPr>
          <a:xfrm>
            <a:off x="5152363" y="5383160"/>
            <a:ext cx="2120900" cy="495301"/>
          </a:xfrm>
          <a:prstGeom prst="flowChartTerminator">
            <a:avLst/>
          </a:prstGeom>
          <a:solidFill>
            <a:srgbClr val="EA6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Paragliding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4" name="Akış Çizelgesi: Sonlandırıcı 33">
            <a:extLst>
              <a:ext uri="{FF2B5EF4-FFF2-40B4-BE49-F238E27FC236}">
                <a16:creationId xmlns="" xmlns:a16="http://schemas.microsoft.com/office/drawing/2014/main" id="{6076F393-B1DA-482A-A179-8957EEE6F3A6}"/>
              </a:ext>
            </a:extLst>
          </p:cNvPr>
          <p:cNvSpPr/>
          <p:nvPr/>
        </p:nvSpPr>
        <p:spPr>
          <a:xfrm>
            <a:off x="5136598" y="4771125"/>
            <a:ext cx="2120900" cy="493743"/>
          </a:xfrm>
          <a:prstGeom prst="flowChartTerminator">
            <a:avLst/>
          </a:prstGeom>
          <a:solidFill>
            <a:srgbClr val="EA6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Skydiving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Akış Çizelgesi: Sonlandırıcı 34">
            <a:extLst>
              <a:ext uri="{FF2B5EF4-FFF2-40B4-BE49-F238E27FC236}">
                <a16:creationId xmlns="" xmlns:a16="http://schemas.microsoft.com/office/drawing/2014/main" id="{D94426A2-FA9E-4E1A-AAE0-9484AD2C3F2E}"/>
              </a:ext>
            </a:extLst>
          </p:cNvPr>
          <p:cNvSpPr/>
          <p:nvPr/>
        </p:nvSpPr>
        <p:spPr>
          <a:xfrm>
            <a:off x="5136598" y="4165187"/>
            <a:ext cx="2120900" cy="495301"/>
          </a:xfrm>
          <a:prstGeom prst="flowChartTerminator">
            <a:avLst/>
          </a:prstGeom>
          <a:solidFill>
            <a:srgbClr val="EA6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Parachuting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6" name="Akış Çizelgesi: Sonlandırıcı 35">
            <a:extLst>
              <a:ext uri="{FF2B5EF4-FFF2-40B4-BE49-F238E27FC236}">
                <a16:creationId xmlns="" xmlns:a16="http://schemas.microsoft.com/office/drawing/2014/main" id="{8DA8C9F9-78B3-447B-9316-30694DAE6E58}"/>
              </a:ext>
            </a:extLst>
          </p:cNvPr>
          <p:cNvSpPr/>
          <p:nvPr/>
        </p:nvSpPr>
        <p:spPr>
          <a:xfrm>
            <a:off x="5152363" y="3547292"/>
            <a:ext cx="2120900" cy="495301"/>
          </a:xfrm>
          <a:prstGeom prst="flowChartTerminator">
            <a:avLst/>
          </a:prstGeom>
          <a:solidFill>
            <a:srgbClr val="EA6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Base </a:t>
            </a:r>
            <a:r>
              <a:rPr lang="tr-TR" b="1" dirty="0" err="1">
                <a:solidFill>
                  <a:schemeClr val="tx1"/>
                </a:solidFill>
              </a:rPr>
              <a:t>Jumping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Akış Çizelgesi: Sonlandırıcı 36">
            <a:extLst>
              <a:ext uri="{FF2B5EF4-FFF2-40B4-BE49-F238E27FC236}">
                <a16:creationId xmlns="" xmlns:a16="http://schemas.microsoft.com/office/drawing/2014/main" id="{B8267D9B-F215-450F-AF7C-66C61D5495AB}"/>
              </a:ext>
            </a:extLst>
          </p:cNvPr>
          <p:cNvSpPr/>
          <p:nvPr/>
        </p:nvSpPr>
        <p:spPr>
          <a:xfrm>
            <a:off x="5159661" y="2933699"/>
            <a:ext cx="2120900" cy="495301"/>
          </a:xfrm>
          <a:prstGeom prst="flowChartTerminator">
            <a:avLst/>
          </a:prstGeom>
          <a:solidFill>
            <a:srgbClr val="EA6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Highlining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Akış Çizelgesi: Sonlandırıcı 37">
            <a:extLst>
              <a:ext uri="{FF2B5EF4-FFF2-40B4-BE49-F238E27FC236}">
                <a16:creationId xmlns="" xmlns:a16="http://schemas.microsoft.com/office/drawing/2014/main" id="{763E05AC-7C90-4EEB-BC83-A4FA9C0951E9}"/>
              </a:ext>
            </a:extLst>
          </p:cNvPr>
          <p:cNvSpPr/>
          <p:nvPr/>
        </p:nvSpPr>
        <p:spPr>
          <a:xfrm>
            <a:off x="188793" y="3583634"/>
            <a:ext cx="2120900" cy="495301"/>
          </a:xfrm>
          <a:prstGeom prst="flowChartTerminator">
            <a:avLst/>
          </a:prstGeom>
          <a:solidFill>
            <a:srgbClr val="02CA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Scuba </a:t>
            </a:r>
            <a:r>
              <a:rPr lang="tr-TR" sz="2000" b="1" dirty="0">
                <a:solidFill>
                  <a:schemeClr val="tx1"/>
                </a:solidFill>
              </a:rPr>
              <a:t>D</a:t>
            </a:r>
            <a:r>
              <a:rPr lang="en-US" sz="2000" b="1" dirty="0" err="1">
                <a:solidFill>
                  <a:schemeClr val="tx1"/>
                </a:solidFill>
              </a:rPr>
              <a:t>iving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9" name="Akış Çizelgesi: Sonlandırıcı 38">
            <a:extLst>
              <a:ext uri="{FF2B5EF4-FFF2-40B4-BE49-F238E27FC236}">
                <a16:creationId xmlns="" xmlns:a16="http://schemas.microsoft.com/office/drawing/2014/main" id="{ED02A2AC-53EF-42B8-A1BE-D7713FE6F02E}"/>
              </a:ext>
            </a:extLst>
          </p:cNvPr>
          <p:cNvSpPr/>
          <p:nvPr/>
        </p:nvSpPr>
        <p:spPr>
          <a:xfrm>
            <a:off x="185647" y="5461473"/>
            <a:ext cx="2120900" cy="493744"/>
          </a:xfrm>
          <a:prstGeom prst="flowChartTerminator">
            <a:avLst/>
          </a:prstGeom>
          <a:solidFill>
            <a:srgbClr val="02CA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Sailing </a:t>
            </a:r>
          </a:p>
        </p:txBody>
      </p:sp>
      <p:sp>
        <p:nvSpPr>
          <p:cNvPr id="40" name="Akış Çizelgesi: Sonlandırıcı 39">
            <a:extLst>
              <a:ext uri="{FF2B5EF4-FFF2-40B4-BE49-F238E27FC236}">
                <a16:creationId xmlns="" xmlns:a16="http://schemas.microsoft.com/office/drawing/2014/main" id="{A1979163-64A6-4328-B5A8-CD6106B0FC30}"/>
              </a:ext>
            </a:extLst>
          </p:cNvPr>
          <p:cNvSpPr/>
          <p:nvPr/>
        </p:nvSpPr>
        <p:spPr>
          <a:xfrm>
            <a:off x="185647" y="2935257"/>
            <a:ext cx="2120900" cy="493743"/>
          </a:xfrm>
          <a:prstGeom prst="flowChartTerminator">
            <a:avLst/>
          </a:prstGeom>
          <a:solidFill>
            <a:srgbClr val="02CA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Kite </a:t>
            </a:r>
            <a:r>
              <a:rPr lang="tr-TR" sz="2000" b="1" dirty="0" err="1">
                <a:solidFill>
                  <a:schemeClr val="tx1"/>
                </a:solidFill>
              </a:rPr>
              <a:t>Surfing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1" name="Akış Çizelgesi: Sonlandırıcı 40">
            <a:extLst>
              <a:ext uri="{FF2B5EF4-FFF2-40B4-BE49-F238E27FC236}">
                <a16:creationId xmlns="" xmlns:a16="http://schemas.microsoft.com/office/drawing/2014/main" id="{3BE82483-C291-4A27-A65F-846909E7F48A}"/>
              </a:ext>
            </a:extLst>
          </p:cNvPr>
          <p:cNvSpPr/>
          <p:nvPr/>
        </p:nvSpPr>
        <p:spPr>
          <a:xfrm>
            <a:off x="203318" y="4820344"/>
            <a:ext cx="2120900" cy="495301"/>
          </a:xfrm>
          <a:prstGeom prst="flowChartTerminator">
            <a:avLst/>
          </a:prstGeom>
          <a:solidFill>
            <a:srgbClr val="02CA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Rafting </a:t>
            </a:r>
          </a:p>
        </p:txBody>
      </p:sp>
      <p:sp>
        <p:nvSpPr>
          <p:cNvPr id="42" name="Akış Çizelgesi: Sonlandırıcı 41">
            <a:extLst>
              <a:ext uri="{FF2B5EF4-FFF2-40B4-BE49-F238E27FC236}">
                <a16:creationId xmlns="" xmlns:a16="http://schemas.microsoft.com/office/drawing/2014/main" id="{346A15A1-E69A-471B-A960-4B9B88C899FC}"/>
              </a:ext>
            </a:extLst>
          </p:cNvPr>
          <p:cNvSpPr/>
          <p:nvPr/>
        </p:nvSpPr>
        <p:spPr>
          <a:xfrm>
            <a:off x="219083" y="4214737"/>
            <a:ext cx="2120900" cy="493743"/>
          </a:xfrm>
          <a:prstGeom prst="flowChartTerminator">
            <a:avLst/>
          </a:prstGeom>
          <a:solidFill>
            <a:srgbClr val="02CA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/>
                </a:solidFill>
              </a:rPr>
              <a:t>Underwater </a:t>
            </a:r>
            <a:r>
              <a:rPr lang="tr-TR" sz="1600" b="1" dirty="0">
                <a:solidFill>
                  <a:schemeClr val="tx1"/>
                </a:solidFill>
              </a:rPr>
              <a:t>H</a:t>
            </a:r>
            <a:r>
              <a:rPr lang="en-US" sz="1600" b="1" dirty="0" err="1">
                <a:solidFill>
                  <a:schemeClr val="tx1"/>
                </a:solidFill>
              </a:rPr>
              <a:t>ockey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3" name="Akış Çizelgesi: Sonlandırıcı 42">
            <a:extLst>
              <a:ext uri="{FF2B5EF4-FFF2-40B4-BE49-F238E27FC236}">
                <a16:creationId xmlns="" xmlns:a16="http://schemas.microsoft.com/office/drawing/2014/main" id="{8A2AA13F-EA2B-4314-B453-32240B3DA7EC}"/>
              </a:ext>
            </a:extLst>
          </p:cNvPr>
          <p:cNvSpPr/>
          <p:nvPr/>
        </p:nvSpPr>
        <p:spPr>
          <a:xfrm>
            <a:off x="9926636" y="2933699"/>
            <a:ext cx="2120900" cy="495301"/>
          </a:xfrm>
          <a:prstGeom prst="flowChartTermina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bg1"/>
                </a:solidFill>
              </a:rPr>
              <a:t>Motor Racing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Akış Çizelgesi: Sonlandırıcı 43">
            <a:extLst>
              <a:ext uri="{FF2B5EF4-FFF2-40B4-BE49-F238E27FC236}">
                <a16:creationId xmlns="" xmlns:a16="http://schemas.microsoft.com/office/drawing/2014/main" id="{58F744C4-BA42-4CD0-9AD1-AFBA404951D6}"/>
              </a:ext>
            </a:extLst>
          </p:cNvPr>
          <p:cNvSpPr/>
          <p:nvPr/>
        </p:nvSpPr>
        <p:spPr>
          <a:xfrm>
            <a:off x="9926636" y="4821901"/>
            <a:ext cx="2120900" cy="493744"/>
          </a:xfrm>
          <a:prstGeom prst="flowChartTermina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bg1"/>
                </a:solidFill>
              </a:rPr>
              <a:t>Archery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Akış Çizelgesi: Sonlandırıcı 44">
            <a:extLst>
              <a:ext uri="{FF2B5EF4-FFF2-40B4-BE49-F238E27FC236}">
                <a16:creationId xmlns="" xmlns:a16="http://schemas.microsoft.com/office/drawing/2014/main" id="{EBDF87BB-2AA3-42F6-A5B3-FBCEFBEA9120}"/>
              </a:ext>
            </a:extLst>
          </p:cNvPr>
          <p:cNvSpPr/>
          <p:nvPr/>
        </p:nvSpPr>
        <p:spPr>
          <a:xfrm>
            <a:off x="9926636" y="5465055"/>
            <a:ext cx="2120900" cy="493744"/>
          </a:xfrm>
          <a:prstGeom prst="flowChartTermina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bg1"/>
                </a:solidFill>
              </a:rPr>
              <a:t>Horse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Riding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Akış Çizelgesi: Sonlandırıcı 45">
            <a:extLst>
              <a:ext uri="{FF2B5EF4-FFF2-40B4-BE49-F238E27FC236}">
                <a16:creationId xmlns="" xmlns:a16="http://schemas.microsoft.com/office/drawing/2014/main" id="{6AB46496-5E38-496A-9B3C-ECE12D57672D}"/>
              </a:ext>
            </a:extLst>
          </p:cNvPr>
          <p:cNvSpPr/>
          <p:nvPr/>
        </p:nvSpPr>
        <p:spPr>
          <a:xfrm>
            <a:off x="9926636" y="4168342"/>
            <a:ext cx="2120900" cy="495301"/>
          </a:xfrm>
          <a:prstGeom prst="flowChartTermina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bg1"/>
                </a:solidFill>
              </a:rPr>
              <a:t>Jeep Safari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Akış Çizelgesi: Sonlandırıcı 46">
            <a:extLst>
              <a:ext uri="{FF2B5EF4-FFF2-40B4-BE49-F238E27FC236}">
                <a16:creationId xmlns="" xmlns:a16="http://schemas.microsoft.com/office/drawing/2014/main" id="{B656519D-2A77-4C86-B41D-78F59B26EC7F}"/>
              </a:ext>
            </a:extLst>
          </p:cNvPr>
          <p:cNvSpPr/>
          <p:nvPr/>
        </p:nvSpPr>
        <p:spPr>
          <a:xfrm>
            <a:off x="9926636" y="3581176"/>
            <a:ext cx="2120900" cy="495301"/>
          </a:xfrm>
          <a:prstGeom prst="flowChartTermina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bg1"/>
                </a:solidFill>
              </a:rPr>
              <a:t>Cycling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9" name="Akış Çizelgesi: Sonlandırıcı 48">
            <a:extLst>
              <a:ext uri="{FF2B5EF4-FFF2-40B4-BE49-F238E27FC236}">
                <a16:creationId xmlns="" xmlns:a16="http://schemas.microsoft.com/office/drawing/2014/main" id="{AD71F791-7BEB-4C63-B956-C5D391BD94E0}"/>
              </a:ext>
            </a:extLst>
          </p:cNvPr>
          <p:cNvSpPr/>
          <p:nvPr/>
        </p:nvSpPr>
        <p:spPr>
          <a:xfrm>
            <a:off x="7567956" y="4195548"/>
            <a:ext cx="2120900" cy="493743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rgbClr val="00CCFF"/>
                </a:solidFill>
              </a:rPr>
              <a:t>Heli-skiing</a:t>
            </a:r>
            <a:endParaRPr lang="en-US" sz="2000" b="1" dirty="0">
              <a:solidFill>
                <a:srgbClr val="00CCFF"/>
              </a:solidFill>
            </a:endParaRPr>
          </a:p>
        </p:txBody>
      </p:sp>
      <p:sp>
        <p:nvSpPr>
          <p:cNvPr id="50" name="Akış Çizelgesi: Sonlandırıcı 49">
            <a:extLst>
              <a:ext uri="{FF2B5EF4-FFF2-40B4-BE49-F238E27FC236}">
                <a16:creationId xmlns="" xmlns:a16="http://schemas.microsoft.com/office/drawing/2014/main" id="{954FFDFE-8B00-4B4D-AEFD-9066A8C23DB4}"/>
              </a:ext>
            </a:extLst>
          </p:cNvPr>
          <p:cNvSpPr/>
          <p:nvPr/>
        </p:nvSpPr>
        <p:spPr>
          <a:xfrm>
            <a:off x="7578906" y="3554311"/>
            <a:ext cx="2120900" cy="493743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00CCFF"/>
                </a:solidFill>
              </a:rPr>
              <a:t>Snowboarding</a:t>
            </a:r>
            <a:endParaRPr lang="en-US" sz="2000" b="1" dirty="0">
              <a:solidFill>
                <a:srgbClr val="00CCFF"/>
              </a:solidFill>
            </a:endParaRPr>
          </a:p>
        </p:txBody>
      </p:sp>
      <p:sp>
        <p:nvSpPr>
          <p:cNvPr id="51" name="Akış Çizelgesi: Sonlandırıcı 50">
            <a:extLst>
              <a:ext uri="{FF2B5EF4-FFF2-40B4-BE49-F238E27FC236}">
                <a16:creationId xmlns="" xmlns:a16="http://schemas.microsoft.com/office/drawing/2014/main" id="{A1E0B380-BD07-4C6B-B46F-6D4D6E7FC6D5}"/>
              </a:ext>
            </a:extLst>
          </p:cNvPr>
          <p:cNvSpPr/>
          <p:nvPr/>
        </p:nvSpPr>
        <p:spPr>
          <a:xfrm>
            <a:off x="7568926" y="2935257"/>
            <a:ext cx="2120900" cy="493743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rgbClr val="00CCFF"/>
                </a:solidFill>
              </a:rPr>
              <a:t>Ice</a:t>
            </a:r>
            <a:r>
              <a:rPr lang="tr-TR" sz="2000" b="1" dirty="0">
                <a:solidFill>
                  <a:srgbClr val="00CCFF"/>
                </a:solidFill>
              </a:rPr>
              <a:t> </a:t>
            </a:r>
            <a:r>
              <a:rPr lang="tr-TR" sz="2000" b="1" dirty="0" err="1">
                <a:solidFill>
                  <a:srgbClr val="00CCFF"/>
                </a:solidFill>
              </a:rPr>
              <a:t>Climbing</a:t>
            </a:r>
            <a:endParaRPr lang="en-US" sz="2000" b="1" dirty="0">
              <a:solidFill>
                <a:srgbClr val="00CCFF"/>
              </a:solidFill>
            </a:endParaRPr>
          </a:p>
        </p:txBody>
      </p:sp>
      <p:sp>
        <p:nvSpPr>
          <p:cNvPr id="52" name="Akış Çizelgesi: Sonlandırıcı 51">
            <a:extLst>
              <a:ext uri="{FF2B5EF4-FFF2-40B4-BE49-F238E27FC236}">
                <a16:creationId xmlns="" xmlns:a16="http://schemas.microsoft.com/office/drawing/2014/main" id="{4D3594B2-EC9A-44CB-98CE-05B937412A73}"/>
              </a:ext>
            </a:extLst>
          </p:cNvPr>
          <p:cNvSpPr/>
          <p:nvPr/>
        </p:nvSpPr>
        <p:spPr>
          <a:xfrm>
            <a:off x="2676890" y="2956266"/>
            <a:ext cx="2120900" cy="495301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Trekking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3" name="Akış Çizelgesi: Sonlandırıcı 52">
            <a:extLst>
              <a:ext uri="{FF2B5EF4-FFF2-40B4-BE49-F238E27FC236}">
                <a16:creationId xmlns="" xmlns:a16="http://schemas.microsoft.com/office/drawing/2014/main" id="{92E126D6-E263-4CE5-8D9A-6B79F7D4C1A3}"/>
              </a:ext>
            </a:extLst>
          </p:cNvPr>
          <p:cNvSpPr/>
          <p:nvPr/>
        </p:nvSpPr>
        <p:spPr>
          <a:xfrm>
            <a:off x="2652040" y="5424028"/>
            <a:ext cx="2120900" cy="493743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Climbing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4" name="Akış Çizelgesi: Sonlandırıcı 53">
            <a:extLst>
              <a:ext uri="{FF2B5EF4-FFF2-40B4-BE49-F238E27FC236}">
                <a16:creationId xmlns="" xmlns:a16="http://schemas.microsoft.com/office/drawing/2014/main" id="{17896D77-344D-45CE-8253-7C463B985ADF}"/>
              </a:ext>
            </a:extLst>
          </p:cNvPr>
          <p:cNvSpPr/>
          <p:nvPr/>
        </p:nvSpPr>
        <p:spPr>
          <a:xfrm>
            <a:off x="2636656" y="4835183"/>
            <a:ext cx="2120900" cy="495301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Hiking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5" name="Akış Çizelgesi: Sonlandırıcı 54">
            <a:extLst>
              <a:ext uri="{FF2B5EF4-FFF2-40B4-BE49-F238E27FC236}">
                <a16:creationId xmlns="" xmlns:a16="http://schemas.microsoft.com/office/drawing/2014/main" id="{E10B89C6-D8C1-4EBC-AC25-81F13715CF46}"/>
              </a:ext>
            </a:extLst>
          </p:cNvPr>
          <p:cNvSpPr/>
          <p:nvPr/>
        </p:nvSpPr>
        <p:spPr>
          <a:xfrm>
            <a:off x="2661930" y="3569859"/>
            <a:ext cx="2120900" cy="493744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Caving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6" name="Akış Çizelgesi: Sonlandırıcı 55">
            <a:extLst>
              <a:ext uri="{FF2B5EF4-FFF2-40B4-BE49-F238E27FC236}">
                <a16:creationId xmlns="" xmlns:a16="http://schemas.microsoft.com/office/drawing/2014/main" id="{FBBC0411-5420-478C-989C-C9A296D624C8}"/>
              </a:ext>
            </a:extLst>
          </p:cNvPr>
          <p:cNvSpPr/>
          <p:nvPr/>
        </p:nvSpPr>
        <p:spPr>
          <a:xfrm>
            <a:off x="2676890" y="4221590"/>
            <a:ext cx="2120900" cy="495301"/>
          </a:xfrm>
          <a:prstGeom prst="flowChartTermina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Camping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="" xmlns:a16="http://schemas.microsoft.com/office/drawing/2014/main" id="{A1049387-293E-4597-9E5F-A59205FD0B63}"/>
              </a:ext>
            </a:extLst>
          </p:cNvPr>
          <p:cNvSpPr/>
          <p:nvPr/>
        </p:nvSpPr>
        <p:spPr>
          <a:xfrm>
            <a:off x="4162135" y="1237902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Motor Racing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8" name="Akış Çizelgesi: Sonlandırıcı 57">
            <a:extLst>
              <a:ext uri="{FF2B5EF4-FFF2-40B4-BE49-F238E27FC236}">
                <a16:creationId xmlns="" xmlns:a16="http://schemas.microsoft.com/office/drawing/2014/main" id="{82E25355-7B10-4402-AABF-91F6D34BF29B}"/>
              </a:ext>
            </a:extLst>
          </p:cNvPr>
          <p:cNvSpPr/>
          <p:nvPr/>
        </p:nvSpPr>
        <p:spPr>
          <a:xfrm>
            <a:off x="4166316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>
                <a:solidFill>
                  <a:schemeClr val="tx1"/>
                </a:solidFill>
              </a:rPr>
              <a:t>Highlining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9" name="Akış Çizelgesi: Sonlandırıcı 58">
            <a:extLst>
              <a:ext uri="{FF2B5EF4-FFF2-40B4-BE49-F238E27FC236}">
                <a16:creationId xmlns="" xmlns:a16="http://schemas.microsoft.com/office/drawing/2014/main" id="{8690967E-5B3E-4475-B760-7AA0D8CD702D}"/>
              </a:ext>
            </a:extLst>
          </p:cNvPr>
          <p:cNvSpPr/>
          <p:nvPr/>
        </p:nvSpPr>
        <p:spPr>
          <a:xfrm>
            <a:off x="4170497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Trekking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0" name="Akış Çizelgesi: Sonlandırıcı 59">
            <a:extLst>
              <a:ext uri="{FF2B5EF4-FFF2-40B4-BE49-F238E27FC236}">
                <a16:creationId xmlns="" xmlns:a16="http://schemas.microsoft.com/office/drawing/2014/main" id="{22209575-56FB-4E49-9EE5-53B13D4AD50B}"/>
              </a:ext>
            </a:extLst>
          </p:cNvPr>
          <p:cNvSpPr/>
          <p:nvPr/>
        </p:nvSpPr>
        <p:spPr>
          <a:xfrm>
            <a:off x="4162135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Ice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Climbing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1" name="Akış Çizelgesi: Sonlandırıcı 60">
            <a:extLst>
              <a:ext uri="{FF2B5EF4-FFF2-40B4-BE49-F238E27FC236}">
                <a16:creationId xmlns="" xmlns:a16="http://schemas.microsoft.com/office/drawing/2014/main" id="{E5FC4520-4994-480D-89BA-03ED4FCD9A5E}"/>
              </a:ext>
            </a:extLst>
          </p:cNvPr>
          <p:cNvSpPr/>
          <p:nvPr/>
        </p:nvSpPr>
        <p:spPr>
          <a:xfrm>
            <a:off x="4170497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Snowboarding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2" name="Akış Çizelgesi: Sonlandırıcı 61">
            <a:extLst>
              <a:ext uri="{FF2B5EF4-FFF2-40B4-BE49-F238E27FC236}">
                <a16:creationId xmlns="" xmlns:a16="http://schemas.microsoft.com/office/drawing/2014/main" id="{F5DF19DF-DEBA-47BE-A42A-F009100A14DB}"/>
              </a:ext>
            </a:extLst>
          </p:cNvPr>
          <p:cNvSpPr/>
          <p:nvPr/>
        </p:nvSpPr>
        <p:spPr>
          <a:xfrm>
            <a:off x="4170497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Caving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3" name="Akış Çizelgesi: Sonlandırıcı 62">
            <a:extLst>
              <a:ext uri="{FF2B5EF4-FFF2-40B4-BE49-F238E27FC236}">
                <a16:creationId xmlns="" xmlns:a16="http://schemas.microsoft.com/office/drawing/2014/main" id="{9C22D4AF-F31A-4392-A693-D7AC09FA12AF}"/>
              </a:ext>
            </a:extLst>
          </p:cNvPr>
          <p:cNvSpPr/>
          <p:nvPr/>
        </p:nvSpPr>
        <p:spPr>
          <a:xfrm>
            <a:off x="4162135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Kite </a:t>
            </a:r>
            <a:r>
              <a:rPr lang="tr-TR" sz="2800" b="1" dirty="0" err="1">
                <a:solidFill>
                  <a:schemeClr val="tx1"/>
                </a:solidFill>
              </a:rPr>
              <a:t>Surfing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4" name="Akış Çizelgesi: Sonlandırıcı 63">
            <a:extLst>
              <a:ext uri="{FF2B5EF4-FFF2-40B4-BE49-F238E27FC236}">
                <a16:creationId xmlns="" xmlns:a16="http://schemas.microsoft.com/office/drawing/2014/main" id="{4E423701-8A50-4834-A9E2-B8957E4AE68F}"/>
              </a:ext>
            </a:extLst>
          </p:cNvPr>
          <p:cNvSpPr/>
          <p:nvPr/>
        </p:nvSpPr>
        <p:spPr>
          <a:xfrm>
            <a:off x="4170497" y="123077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Cycling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5" name="Akış Çizelgesi: Sonlandırıcı 64">
            <a:extLst>
              <a:ext uri="{FF2B5EF4-FFF2-40B4-BE49-F238E27FC236}">
                <a16:creationId xmlns="" xmlns:a16="http://schemas.microsoft.com/office/drawing/2014/main" id="{7C7FC6AF-1718-451E-98B9-05D7505EFE72}"/>
              </a:ext>
            </a:extLst>
          </p:cNvPr>
          <p:cNvSpPr/>
          <p:nvPr/>
        </p:nvSpPr>
        <p:spPr>
          <a:xfrm>
            <a:off x="4183904" y="1233472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Scuba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Diving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6" name="Akış Çizelgesi: Sonlandırıcı 65">
            <a:extLst>
              <a:ext uri="{FF2B5EF4-FFF2-40B4-BE49-F238E27FC236}">
                <a16:creationId xmlns="" xmlns:a16="http://schemas.microsoft.com/office/drawing/2014/main" id="{51A89406-E196-44F0-B532-D421F602AFBF}"/>
              </a:ext>
            </a:extLst>
          </p:cNvPr>
          <p:cNvSpPr/>
          <p:nvPr/>
        </p:nvSpPr>
        <p:spPr>
          <a:xfrm>
            <a:off x="4177200" y="1235784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Heli-skiing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7" name="Akış Çizelgesi: Sonlandırıcı 66">
            <a:extLst>
              <a:ext uri="{FF2B5EF4-FFF2-40B4-BE49-F238E27FC236}">
                <a16:creationId xmlns="" xmlns:a16="http://schemas.microsoft.com/office/drawing/2014/main" id="{14876706-7457-4411-80A0-ED75A87C57E3}"/>
              </a:ext>
            </a:extLst>
          </p:cNvPr>
          <p:cNvSpPr/>
          <p:nvPr/>
        </p:nvSpPr>
        <p:spPr>
          <a:xfrm>
            <a:off x="4170497" y="1237096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Base </a:t>
            </a:r>
            <a:r>
              <a:rPr lang="tr-TR" sz="2800" b="1" dirty="0" err="1">
                <a:solidFill>
                  <a:schemeClr val="tx1"/>
                </a:solidFill>
              </a:rPr>
              <a:t>Jumping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8" name="Akış Çizelgesi: Sonlandırıcı 67">
            <a:extLst>
              <a:ext uri="{FF2B5EF4-FFF2-40B4-BE49-F238E27FC236}">
                <a16:creationId xmlns="" xmlns:a16="http://schemas.microsoft.com/office/drawing/2014/main" id="{6BE66392-DD7A-4429-BDC2-EBA53AC87401}"/>
              </a:ext>
            </a:extLst>
          </p:cNvPr>
          <p:cNvSpPr/>
          <p:nvPr/>
        </p:nvSpPr>
        <p:spPr>
          <a:xfrm>
            <a:off x="4170497" y="1229458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Underwater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Hockey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9" name="Akış Çizelgesi: Sonlandırıcı 68">
            <a:extLst>
              <a:ext uri="{FF2B5EF4-FFF2-40B4-BE49-F238E27FC236}">
                <a16:creationId xmlns="" xmlns:a16="http://schemas.microsoft.com/office/drawing/2014/main" id="{973F4419-0DB6-48C2-A157-E01EBC81DC79}"/>
              </a:ext>
            </a:extLst>
          </p:cNvPr>
          <p:cNvSpPr/>
          <p:nvPr/>
        </p:nvSpPr>
        <p:spPr>
          <a:xfrm>
            <a:off x="4185911" y="1221522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Jeep Safari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0" name="Akış Çizelgesi: Sonlandırıcı 69">
            <a:extLst>
              <a:ext uri="{FF2B5EF4-FFF2-40B4-BE49-F238E27FC236}">
                <a16:creationId xmlns="" xmlns:a16="http://schemas.microsoft.com/office/drawing/2014/main" id="{35CE3A1F-EE23-40DA-9DE2-49C9CE9EBAFA}"/>
              </a:ext>
            </a:extLst>
          </p:cNvPr>
          <p:cNvSpPr/>
          <p:nvPr/>
        </p:nvSpPr>
        <p:spPr>
          <a:xfrm>
            <a:off x="4177199" y="1224126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Camping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1" name="Akış Çizelgesi: Sonlandırıcı 70">
            <a:extLst>
              <a:ext uri="{FF2B5EF4-FFF2-40B4-BE49-F238E27FC236}">
                <a16:creationId xmlns="" xmlns:a16="http://schemas.microsoft.com/office/drawing/2014/main" id="{6B884D71-96EB-44A9-A3BD-EEEDEBD6A1D1}"/>
              </a:ext>
            </a:extLst>
          </p:cNvPr>
          <p:cNvSpPr/>
          <p:nvPr/>
        </p:nvSpPr>
        <p:spPr>
          <a:xfrm>
            <a:off x="4180058" y="1218864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Parachuting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2" name="Akış Çizelgesi: Sonlandırıcı 71">
            <a:extLst>
              <a:ext uri="{FF2B5EF4-FFF2-40B4-BE49-F238E27FC236}">
                <a16:creationId xmlns="" xmlns:a16="http://schemas.microsoft.com/office/drawing/2014/main" id="{FDCE18F6-E3E3-47E9-AF12-236817826445}"/>
              </a:ext>
            </a:extLst>
          </p:cNvPr>
          <p:cNvSpPr/>
          <p:nvPr/>
        </p:nvSpPr>
        <p:spPr>
          <a:xfrm>
            <a:off x="4182916" y="1228800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Archery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3" name="Akış Çizelgesi: Sonlandırıcı 72">
            <a:extLst>
              <a:ext uri="{FF2B5EF4-FFF2-40B4-BE49-F238E27FC236}">
                <a16:creationId xmlns="" xmlns:a16="http://schemas.microsoft.com/office/drawing/2014/main" id="{6039D03B-ABFD-4854-8FE5-61FCBDA88057}"/>
              </a:ext>
            </a:extLst>
          </p:cNvPr>
          <p:cNvSpPr/>
          <p:nvPr/>
        </p:nvSpPr>
        <p:spPr>
          <a:xfrm>
            <a:off x="4189619" y="1220973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Hiking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4" name="Akış Çizelgesi: Sonlandırıcı 73">
            <a:extLst>
              <a:ext uri="{FF2B5EF4-FFF2-40B4-BE49-F238E27FC236}">
                <a16:creationId xmlns="" xmlns:a16="http://schemas.microsoft.com/office/drawing/2014/main" id="{FC112BF3-B4BE-41DD-B4C0-689B6DC5FBEC}"/>
              </a:ext>
            </a:extLst>
          </p:cNvPr>
          <p:cNvSpPr/>
          <p:nvPr/>
        </p:nvSpPr>
        <p:spPr>
          <a:xfrm>
            <a:off x="4197981" y="1214419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Rafting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5" name="Akış Çizelgesi: Sonlandırıcı 74">
            <a:extLst>
              <a:ext uri="{FF2B5EF4-FFF2-40B4-BE49-F238E27FC236}">
                <a16:creationId xmlns="" xmlns:a16="http://schemas.microsoft.com/office/drawing/2014/main" id="{FAC4253F-1ED7-46D4-972D-1BDA295B9F15}"/>
              </a:ext>
            </a:extLst>
          </p:cNvPr>
          <p:cNvSpPr/>
          <p:nvPr/>
        </p:nvSpPr>
        <p:spPr>
          <a:xfrm>
            <a:off x="4200567" y="1224987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Climbing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6" name="Akış Çizelgesi: Sonlandırıcı 75">
            <a:extLst>
              <a:ext uri="{FF2B5EF4-FFF2-40B4-BE49-F238E27FC236}">
                <a16:creationId xmlns="" xmlns:a16="http://schemas.microsoft.com/office/drawing/2014/main" id="{0FC4989E-10AF-47B3-8F29-4F3960188F57}"/>
              </a:ext>
            </a:extLst>
          </p:cNvPr>
          <p:cNvSpPr/>
          <p:nvPr/>
        </p:nvSpPr>
        <p:spPr>
          <a:xfrm>
            <a:off x="4212344" y="1227289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Skydiving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7" name="Akış Çizelgesi: Sonlandırıcı 76">
            <a:extLst>
              <a:ext uri="{FF2B5EF4-FFF2-40B4-BE49-F238E27FC236}">
                <a16:creationId xmlns="" xmlns:a16="http://schemas.microsoft.com/office/drawing/2014/main" id="{9F280F8C-018B-43FB-B46F-D0ADBE926801}"/>
              </a:ext>
            </a:extLst>
          </p:cNvPr>
          <p:cNvSpPr/>
          <p:nvPr/>
        </p:nvSpPr>
        <p:spPr>
          <a:xfrm>
            <a:off x="4195395" y="1237413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Sailing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8" name="Akış Çizelgesi: Sonlandırıcı 77">
            <a:extLst>
              <a:ext uri="{FF2B5EF4-FFF2-40B4-BE49-F238E27FC236}">
                <a16:creationId xmlns="" xmlns:a16="http://schemas.microsoft.com/office/drawing/2014/main" id="{538D0729-FB40-4718-8B58-183ED04C35A3}"/>
              </a:ext>
            </a:extLst>
          </p:cNvPr>
          <p:cNvSpPr/>
          <p:nvPr/>
        </p:nvSpPr>
        <p:spPr>
          <a:xfrm>
            <a:off x="4188420" y="1212908"/>
            <a:ext cx="3867729" cy="705974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tx1"/>
                </a:solidFill>
              </a:rPr>
              <a:t>Para-</a:t>
            </a:r>
            <a:r>
              <a:rPr lang="tr-TR" sz="2800" b="1" dirty="0" err="1">
                <a:solidFill>
                  <a:schemeClr val="tx1"/>
                </a:solidFill>
              </a:rPr>
              <a:t>gliding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9" name="Akış Çizelgesi: Sonlandırıcı 78">
            <a:extLst>
              <a:ext uri="{FF2B5EF4-FFF2-40B4-BE49-F238E27FC236}">
                <a16:creationId xmlns="" xmlns:a16="http://schemas.microsoft.com/office/drawing/2014/main" id="{EA34A79D-9C0C-4502-8A75-0A44CE52F4B0}"/>
              </a:ext>
            </a:extLst>
          </p:cNvPr>
          <p:cNvSpPr/>
          <p:nvPr/>
        </p:nvSpPr>
        <p:spPr>
          <a:xfrm>
            <a:off x="4194483" y="1203851"/>
            <a:ext cx="3909938" cy="729328"/>
          </a:xfrm>
          <a:prstGeom prst="flowChartTermina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Horse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Riding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4" name="Metin kutusu 93">
            <a:extLst>
              <a:ext uri="{FF2B5EF4-FFF2-40B4-BE49-F238E27FC236}">
                <a16:creationId xmlns="" xmlns:a16="http://schemas.microsoft.com/office/drawing/2014/main" id="{ABF26DEF-A153-4B08-AD4A-6D6534E65CA8}"/>
              </a:ext>
            </a:extLst>
          </p:cNvPr>
          <p:cNvSpPr txBox="1"/>
          <p:nvPr/>
        </p:nvSpPr>
        <p:spPr>
          <a:xfrm>
            <a:off x="7358151" y="220040"/>
            <a:ext cx="484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Verilen sporları doğru kategorilere yerleştiriniz.</a:t>
            </a:r>
          </a:p>
        </p:txBody>
      </p:sp>
    </p:spTree>
    <p:extLst>
      <p:ext uri="{BB962C8B-B14F-4D97-AF65-F5344CB8AC3E}">
        <p14:creationId xmlns:p14="http://schemas.microsoft.com/office/powerpoint/2010/main" val="12982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etin kutusu 18">
            <a:extLst>
              <a:ext uri="{FF2B5EF4-FFF2-40B4-BE49-F238E27FC236}">
                <a16:creationId xmlns="" xmlns:a16="http://schemas.microsoft.com/office/drawing/2014/main" id="{9FB3F9BF-A71C-4BF2-BD94-7ADDE40A2E61}"/>
              </a:ext>
            </a:extLst>
          </p:cNvPr>
          <p:cNvSpPr txBox="1"/>
          <p:nvPr/>
        </p:nvSpPr>
        <p:spPr>
          <a:xfrm>
            <a:off x="358775" y="56180"/>
            <a:ext cx="5008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EQUIPMENTS</a:t>
            </a:r>
            <a:endParaRPr lang="en-GB" sz="3200" b="1" dirty="0">
              <a:solidFill>
                <a:srgbClr val="A283BB"/>
              </a:solidFill>
              <a:latin typeface="+mn-lt"/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="" xmlns:a16="http://schemas.microsoft.com/office/drawing/2014/main" id="{BFFDE594-085F-458F-A533-231B7F3F4818}"/>
              </a:ext>
            </a:extLst>
          </p:cNvPr>
          <p:cNvSpPr txBox="1"/>
          <p:nvPr/>
        </p:nvSpPr>
        <p:spPr>
          <a:xfrm>
            <a:off x="7183437" y="56180"/>
            <a:ext cx="5008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chemeClr val="bg1"/>
                </a:solidFill>
                <a:latin typeface="+mn-lt"/>
              </a:rPr>
              <a:t>EKİPMANLAR</a:t>
            </a:r>
            <a:endParaRPr lang="en-GB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Akış Çizelgesi: Sonlandırıcı 20">
            <a:extLst>
              <a:ext uri="{FF2B5EF4-FFF2-40B4-BE49-F238E27FC236}">
                <a16:creationId xmlns="" xmlns:a16="http://schemas.microsoft.com/office/drawing/2014/main" id="{419C7139-1B5C-4F9F-9A27-D787E76749C9}"/>
              </a:ext>
            </a:extLst>
          </p:cNvPr>
          <p:cNvSpPr/>
          <p:nvPr/>
        </p:nvSpPr>
        <p:spPr>
          <a:xfrm>
            <a:off x="95175" y="1313503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Helmet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3" name="Akış Çizelgesi: Sonlandırıcı 22">
            <a:extLst>
              <a:ext uri="{FF2B5EF4-FFF2-40B4-BE49-F238E27FC236}">
                <a16:creationId xmlns="" xmlns:a16="http://schemas.microsoft.com/office/drawing/2014/main" id="{8D63C8F5-871B-434E-AB52-E6A146C4BAD9}"/>
              </a:ext>
            </a:extLst>
          </p:cNvPr>
          <p:cNvSpPr/>
          <p:nvPr/>
        </p:nvSpPr>
        <p:spPr>
          <a:xfrm>
            <a:off x="95175" y="1808804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C4B0D4"/>
                </a:solidFill>
              </a:rPr>
              <a:t>Kask</a:t>
            </a:r>
            <a:endParaRPr lang="en-US" sz="2000" b="1" dirty="0">
              <a:solidFill>
                <a:srgbClr val="C4B0D4"/>
              </a:solidFill>
            </a:endParaRPr>
          </a:p>
        </p:txBody>
      </p:sp>
      <p:sp>
        <p:nvSpPr>
          <p:cNvPr id="24" name="Akış Çizelgesi: Sonlandırıcı 23">
            <a:extLst>
              <a:ext uri="{FF2B5EF4-FFF2-40B4-BE49-F238E27FC236}">
                <a16:creationId xmlns="" xmlns:a16="http://schemas.microsoft.com/office/drawing/2014/main" id="{7A1C87F9-C45D-4DAE-BB60-E99E924736D4}"/>
              </a:ext>
            </a:extLst>
          </p:cNvPr>
          <p:cNvSpPr/>
          <p:nvPr/>
        </p:nvSpPr>
        <p:spPr>
          <a:xfrm>
            <a:off x="2283409" y="1313503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Knee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Pad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5" name="Akış Çizelgesi: Sonlandırıcı 24">
            <a:extLst>
              <a:ext uri="{FF2B5EF4-FFF2-40B4-BE49-F238E27FC236}">
                <a16:creationId xmlns="" xmlns:a16="http://schemas.microsoft.com/office/drawing/2014/main" id="{AF34A3CF-B86E-41E8-A396-C70C1FF5CF24}"/>
              </a:ext>
            </a:extLst>
          </p:cNvPr>
          <p:cNvSpPr/>
          <p:nvPr/>
        </p:nvSpPr>
        <p:spPr>
          <a:xfrm>
            <a:off x="2283409" y="1808804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C4B0D4"/>
                </a:solidFill>
              </a:rPr>
              <a:t>Dizlik</a:t>
            </a:r>
            <a:endParaRPr lang="en-US" sz="2000" b="1" dirty="0">
              <a:solidFill>
                <a:srgbClr val="C4B0D4"/>
              </a:solidFill>
            </a:endParaRPr>
          </a:p>
        </p:txBody>
      </p:sp>
      <p:sp>
        <p:nvSpPr>
          <p:cNvPr id="26" name="Akış Çizelgesi: Sonlandırıcı 25">
            <a:extLst>
              <a:ext uri="{FF2B5EF4-FFF2-40B4-BE49-F238E27FC236}">
                <a16:creationId xmlns="" xmlns:a16="http://schemas.microsoft.com/office/drawing/2014/main" id="{5455E872-C71E-4730-BEF2-D8F253A7CE2F}"/>
              </a:ext>
            </a:extLst>
          </p:cNvPr>
          <p:cNvSpPr/>
          <p:nvPr/>
        </p:nvSpPr>
        <p:spPr>
          <a:xfrm>
            <a:off x="95175" y="2401625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Elbow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Pad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7" name="Akış Çizelgesi: Sonlandırıcı 26">
            <a:extLst>
              <a:ext uri="{FF2B5EF4-FFF2-40B4-BE49-F238E27FC236}">
                <a16:creationId xmlns="" xmlns:a16="http://schemas.microsoft.com/office/drawing/2014/main" id="{6D27F76C-1747-49BC-900F-58BB8550696D}"/>
              </a:ext>
            </a:extLst>
          </p:cNvPr>
          <p:cNvSpPr/>
          <p:nvPr/>
        </p:nvSpPr>
        <p:spPr>
          <a:xfrm>
            <a:off x="95175" y="2896926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C4B0D4"/>
                </a:solidFill>
              </a:rPr>
              <a:t>Dirseklik</a:t>
            </a:r>
            <a:endParaRPr lang="en-US" sz="2000" b="1" dirty="0">
              <a:solidFill>
                <a:srgbClr val="C4B0D4"/>
              </a:solidFill>
            </a:endParaRPr>
          </a:p>
        </p:txBody>
      </p:sp>
      <p:sp>
        <p:nvSpPr>
          <p:cNvPr id="28" name="Akış Çizelgesi: Sonlandırıcı 27">
            <a:extLst>
              <a:ext uri="{FF2B5EF4-FFF2-40B4-BE49-F238E27FC236}">
                <a16:creationId xmlns="" xmlns:a16="http://schemas.microsoft.com/office/drawing/2014/main" id="{88ADB441-81BB-40CD-9AA4-F9D4F58D9585}"/>
              </a:ext>
            </a:extLst>
          </p:cNvPr>
          <p:cNvSpPr/>
          <p:nvPr/>
        </p:nvSpPr>
        <p:spPr>
          <a:xfrm>
            <a:off x="2283409" y="2401625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Paddle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9" name="Akış Çizelgesi: Sonlandırıcı 28">
            <a:extLst>
              <a:ext uri="{FF2B5EF4-FFF2-40B4-BE49-F238E27FC236}">
                <a16:creationId xmlns="" xmlns:a16="http://schemas.microsoft.com/office/drawing/2014/main" id="{95670B96-BD0D-4041-8EB0-A3C2D0949666}"/>
              </a:ext>
            </a:extLst>
          </p:cNvPr>
          <p:cNvSpPr/>
          <p:nvPr/>
        </p:nvSpPr>
        <p:spPr>
          <a:xfrm>
            <a:off x="2283409" y="2896926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89FBFB"/>
                </a:solidFill>
              </a:rPr>
              <a:t>Kürek</a:t>
            </a:r>
            <a:endParaRPr lang="en-US" sz="2000" b="1" dirty="0">
              <a:solidFill>
                <a:srgbClr val="89FBFB"/>
              </a:solidFill>
            </a:endParaRPr>
          </a:p>
        </p:txBody>
      </p:sp>
      <p:sp>
        <p:nvSpPr>
          <p:cNvPr id="30" name="Akış Çizelgesi: Sonlandırıcı 29">
            <a:extLst>
              <a:ext uri="{FF2B5EF4-FFF2-40B4-BE49-F238E27FC236}">
                <a16:creationId xmlns="" xmlns:a16="http://schemas.microsoft.com/office/drawing/2014/main" id="{EC0D4EB3-1A03-49F6-AEF6-E1A201560EA5}"/>
              </a:ext>
            </a:extLst>
          </p:cNvPr>
          <p:cNvSpPr/>
          <p:nvPr/>
        </p:nvSpPr>
        <p:spPr>
          <a:xfrm>
            <a:off x="95175" y="3500281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Life </a:t>
            </a:r>
            <a:r>
              <a:rPr lang="tr-TR" sz="2000" b="1" dirty="0" err="1">
                <a:solidFill>
                  <a:schemeClr val="tx1"/>
                </a:solidFill>
              </a:rPr>
              <a:t>Jacket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1" name="Akış Çizelgesi: Sonlandırıcı 30">
            <a:extLst>
              <a:ext uri="{FF2B5EF4-FFF2-40B4-BE49-F238E27FC236}">
                <a16:creationId xmlns="" xmlns:a16="http://schemas.microsoft.com/office/drawing/2014/main" id="{1D570CC5-7DBA-4316-BE5F-C7E40B6ED412}"/>
              </a:ext>
            </a:extLst>
          </p:cNvPr>
          <p:cNvSpPr/>
          <p:nvPr/>
        </p:nvSpPr>
        <p:spPr>
          <a:xfrm>
            <a:off x="95175" y="3995582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89FBFB"/>
                </a:solidFill>
              </a:rPr>
              <a:t>Can Yeleği</a:t>
            </a:r>
            <a:endParaRPr lang="en-US" sz="2000" b="1" dirty="0">
              <a:solidFill>
                <a:srgbClr val="89FBFB"/>
              </a:solidFill>
            </a:endParaRPr>
          </a:p>
        </p:txBody>
      </p:sp>
      <p:sp>
        <p:nvSpPr>
          <p:cNvPr id="32" name="Akış Çizelgesi: Sonlandırıcı 31">
            <a:extLst>
              <a:ext uri="{FF2B5EF4-FFF2-40B4-BE49-F238E27FC236}">
                <a16:creationId xmlns="" xmlns:a16="http://schemas.microsoft.com/office/drawing/2014/main" id="{7E53DDF8-E1C5-4767-887E-BAEC3A9A9897}"/>
              </a:ext>
            </a:extLst>
          </p:cNvPr>
          <p:cNvSpPr/>
          <p:nvPr/>
        </p:nvSpPr>
        <p:spPr>
          <a:xfrm>
            <a:off x="2283409" y="3500281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>
                <a:solidFill>
                  <a:schemeClr val="tx1"/>
                </a:solidFill>
              </a:rPr>
              <a:t>Wet Suit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Akış Çizelgesi: Sonlandırıcı 32">
            <a:extLst>
              <a:ext uri="{FF2B5EF4-FFF2-40B4-BE49-F238E27FC236}">
                <a16:creationId xmlns="" xmlns:a16="http://schemas.microsoft.com/office/drawing/2014/main" id="{A69CBE98-925E-497A-AE8C-79DB893138BB}"/>
              </a:ext>
            </a:extLst>
          </p:cNvPr>
          <p:cNvSpPr/>
          <p:nvPr/>
        </p:nvSpPr>
        <p:spPr>
          <a:xfrm>
            <a:off x="2283409" y="3995582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89FBFB"/>
                </a:solidFill>
              </a:rPr>
              <a:t>Dalgıç giysisi</a:t>
            </a:r>
            <a:endParaRPr lang="en-US" sz="2000" b="1" dirty="0">
              <a:solidFill>
                <a:srgbClr val="89FBFB"/>
              </a:solidFill>
            </a:endParaRPr>
          </a:p>
        </p:txBody>
      </p:sp>
      <p:sp>
        <p:nvSpPr>
          <p:cNvPr id="34" name="Akış Çizelgesi: Sonlandırıcı 33">
            <a:extLst>
              <a:ext uri="{FF2B5EF4-FFF2-40B4-BE49-F238E27FC236}">
                <a16:creationId xmlns="" xmlns:a16="http://schemas.microsoft.com/office/drawing/2014/main" id="{9730AA6B-4036-4CE8-8732-8114D77527C8}"/>
              </a:ext>
            </a:extLst>
          </p:cNvPr>
          <p:cNvSpPr/>
          <p:nvPr/>
        </p:nvSpPr>
        <p:spPr>
          <a:xfrm>
            <a:off x="95175" y="4621828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Dry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Suit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Akış Çizelgesi: Sonlandırıcı 34">
            <a:extLst>
              <a:ext uri="{FF2B5EF4-FFF2-40B4-BE49-F238E27FC236}">
                <a16:creationId xmlns="" xmlns:a16="http://schemas.microsoft.com/office/drawing/2014/main" id="{FDAE579B-4E67-494F-AC46-85DF61EAD9A3}"/>
              </a:ext>
            </a:extLst>
          </p:cNvPr>
          <p:cNvSpPr/>
          <p:nvPr/>
        </p:nvSpPr>
        <p:spPr>
          <a:xfrm>
            <a:off x="95175" y="5117129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89FBFB"/>
                </a:solidFill>
              </a:rPr>
              <a:t>Dalgıç Giysisi</a:t>
            </a:r>
            <a:endParaRPr lang="en-US" sz="2000" b="1" dirty="0">
              <a:solidFill>
                <a:srgbClr val="89FBFB"/>
              </a:solidFill>
            </a:endParaRPr>
          </a:p>
        </p:txBody>
      </p:sp>
      <p:sp>
        <p:nvSpPr>
          <p:cNvPr id="36" name="Akış Çizelgesi: Sonlandırıcı 35">
            <a:extLst>
              <a:ext uri="{FF2B5EF4-FFF2-40B4-BE49-F238E27FC236}">
                <a16:creationId xmlns="" xmlns:a16="http://schemas.microsoft.com/office/drawing/2014/main" id="{F6EA811D-D3BF-48B3-8D2D-70271DEDDB34}"/>
              </a:ext>
            </a:extLst>
          </p:cNvPr>
          <p:cNvSpPr/>
          <p:nvPr/>
        </p:nvSpPr>
        <p:spPr>
          <a:xfrm>
            <a:off x="2283409" y="4621828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Raft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7" name="Akış Çizelgesi: Sonlandırıcı 36">
            <a:extLst>
              <a:ext uri="{FF2B5EF4-FFF2-40B4-BE49-F238E27FC236}">
                <a16:creationId xmlns="" xmlns:a16="http://schemas.microsoft.com/office/drawing/2014/main" id="{35A1F319-1A6B-4B7B-AA71-24C3E58490B8}"/>
              </a:ext>
            </a:extLst>
          </p:cNvPr>
          <p:cNvSpPr/>
          <p:nvPr/>
        </p:nvSpPr>
        <p:spPr>
          <a:xfrm>
            <a:off x="2283409" y="5117129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89FBFB"/>
                </a:solidFill>
              </a:rPr>
              <a:t>Sal/Rafting Botu</a:t>
            </a:r>
            <a:endParaRPr lang="en-US" b="1" dirty="0">
              <a:solidFill>
                <a:srgbClr val="89FBFB"/>
              </a:solidFill>
            </a:endParaRPr>
          </a:p>
        </p:txBody>
      </p:sp>
      <p:sp>
        <p:nvSpPr>
          <p:cNvPr id="38" name="Akış Çizelgesi: Sonlandırıcı 37">
            <a:extLst>
              <a:ext uri="{FF2B5EF4-FFF2-40B4-BE49-F238E27FC236}">
                <a16:creationId xmlns="" xmlns:a16="http://schemas.microsoft.com/office/drawing/2014/main" id="{488ECDD6-AC18-428D-B80E-8D69359C7F92}"/>
              </a:ext>
            </a:extLst>
          </p:cNvPr>
          <p:cNvSpPr/>
          <p:nvPr/>
        </p:nvSpPr>
        <p:spPr>
          <a:xfrm>
            <a:off x="95175" y="5720619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Kayak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9" name="Akış Çizelgesi: Sonlandırıcı 38">
            <a:extLst>
              <a:ext uri="{FF2B5EF4-FFF2-40B4-BE49-F238E27FC236}">
                <a16:creationId xmlns="" xmlns:a16="http://schemas.microsoft.com/office/drawing/2014/main" id="{EDB66446-E7C7-4F31-9B98-925DA60866E9}"/>
              </a:ext>
            </a:extLst>
          </p:cNvPr>
          <p:cNvSpPr/>
          <p:nvPr/>
        </p:nvSpPr>
        <p:spPr>
          <a:xfrm>
            <a:off x="95175" y="6215920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89FBFB"/>
                </a:solidFill>
              </a:rPr>
              <a:t>Kayık</a:t>
            </a:r>
            <a:endParaRPr lang="en-US" sz="2000" b="1" dirty="0">
              <a:solidFill>
                <a:srgbClr val="89FBFB"/>
              </a:solidFill>
            </a:endParaRPr>
          </a:p>
        </p:txBody>
      </p:sp>
      <p:sp>
        <p:nvSpPr>
          <p:cNvPr id="40" name="Akış Çizelgesi: Sonlandırıcı 39">
            <a:extLst>
              <a:ext uri="{FF2B5EF4-FFF2-40B4-BE49-F238E27FC236}">
                <a16:creationId xmlns="" xmlns:a16="http://schemas.microsoft.com/office/drawing/2014/main" id="{C8820789-0105-40BF-A0C3-F5C8F768DA95}"/>
              </a:ext>
            </a:extLst>
          </p:cNvPr>
          <p:cNvSpPr/>
          <p:nvPr/>
        </p:nvSpPr>
        <p:spPr>
          <a:xfrm>
            <a:off x="2283409" y="5720619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Spray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Skirt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1" name="Akış Çizelgesi: Sonlandırıcı 40">
            <a:extLst>
              <a:ext uri="{FF2B5EF4-FFF2-40B4-BE49-F238E27FC236}">
                <a16:creationId xmlns="" xmlns:a16="http://schemas.microsoft.com/office/drawing/2014/main" id="{C256432B-0B51-410F-8813-745087127366}"/>
              </a:ext>
            </a:extLst>
          </p:cNvPr>
          <p:cNvSpPr/>
          <p:nvPr/>
        </p:nvSpPr>
        <p:spPr>
          <a:xfrm>
            <a:off x="2283409" y="6215920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89FBFB"/>
                </a:solidFill>
              </a:rPr>
              <a:t>Kayık Eteği*</a:t>
            </a:r>
            <a:endParaRPr lang="en-US" sz="2000" b="1" dirty="0">
              <a:solidFill>
                <a:srgbClr val="89FBFB"/>
              </a:solidFill>
            </a:endParaRPr>
          </a:p>
        </p:txBody>
      </p:sp>
      <p:sp>
        <p:nvSpPr>
          <p:cNvPr id="44" name="Akış Çizelgesi: Sonlandırıcı 43">
            <a:extLst>
              <a:ext uri="{FF2B5EF4-FFF2-40B4-BE49-F238E27FC236}">
                <a16:creationId xmlns="" xmlns:a16="http://schemas.microsoft.com/office/drawing/2014/main" id="{D4C0A7D7-3807-454D-8AAE-705F1C9EB2BF}"/>
              </a:ext>
            </a:extLst>
          </p:cNvPr>
          <p:cNvSpPr/>
          <p:nvPr/>
        </p:nvSpPr>
        <p:spPr>
          <a:xfrm>
            <a:off x="10071100" y="1313503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Screw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5" name="Akış Çizelgesi: Sonlandırıcı 44">
            <a:extLst>
              <a:ext uri="{FF2B5EF4-FFF2-40B4-BE49-F238E27FC236}">
                <a16:creationId xmlns="" xmlns:a16="http://schemas.microsoft.com/office/drawing/2014/main" id="{FADD049C-7981-4114-B06E-6A5AB91EE5D6}"/>
              </a:ext>
            </a:extLst>
          </p:cNvPr>
          <p:cNvSpPr/>
          <p:nvPr/>
        </p:nvSpPr>
        <p:spPr>
          <a:xfrm>
            <a:off x="10071100" y="1808804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E5FCFF"/>
                </a:solidFill>
              </a:rPr>
              <a:t>Buz Vidası</a:t>
            </a:r>
            <a:endParaRPr lang="en-US" sz="2000" b="1" dirty="0">
              <a:solidFill>
                <a:srgbClr val="E5FCFF"/>
              </a:solidFill>
            </a:endParaRPr>
          </a:p>
        </p:txBody>
      </p:sp>
      <p:sp>
        <p:nvSpPr>
          <p:cNvPr id="46" name="Akış Çizelgesi: Sonlandırıcı 45">
            <a:extLst>
              <a:ext uri="{FF2B5EF4-FFF2-40B4-BE49-F238E27FC236}">
                <a16:creationId xmlns="" xmlns:a16="http://schemas.microsoft.com/office/drawing/2014/main" id="{1C1A3CD9-5B8D-4B8D-8037-467C61DE0D1C}"/>
              </a:ext>
            </a:extLst>
          </p:cNvPr>
          <p:cNvSpPr/>
          <p:nvPr/>
        </p:nvSpPr>
        <p:spPr>
          <a:xfrm>
            <a:off x="7882866" y="2401625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Crampon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7" name="Akış Çizelgesi: Sonlandırıcı 46">
            <a:extLst>
              <a:ext uri="{FF2B5EF4-FFF2-40B4-BE49-F238E27FC236}">
                <a16:creationId xmlns="" xmlns:a16="http://schemas.microsoft.com/office/drawing/2014/main" id="{629D3708-7ACC-4E70-B02F-FA4C0292C9FA}"/>
              </a:ext>
            </a:extLst>
          </p:cNvPr>
          <p:cNvSpPr/>
          <p:nvPr/>
        </p:nvSpPr>
        <p:spPr>
          <a:xfrm>
            <a:off x="7882866" y="2896926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E5FCFF"/>
                </a:solidFill>
              </a:rPr>
              <a:t>Çivili Ayakkabı</a:t>
            </a:r>
            <a:endParaRPr lang="en-US" sz="2000" b="1" dirty="0">
              <a:solidFill>
                <a:srgbClr val="E5FCFF"/>
              </a:solidFill>
            </a:endParaRPr>
          </a:p>
        </p:txBody>
      </p:sp>
      <p:sp>
        <p:nvSpPr>
          <p:cNvPr id="48" name="Akış Çizelgesi: Sonlandırıcı 47">
            <a:extLst>
              <a:ext uri="{FF2B5EF4-FFF2-40B4-BE49-F238E27FC236}">
                <a16:creationId xmlns="" xmlns:a16="http://schemas.microsoft.com/office/drawing/2014/main" id="{757EDE44-3DA4-460D-BBD7-54B06B4ABEE6}"/>
              </a:ext>
            </a:extLst>
          </p:cNvPr>
          <p:cNvSpPr/>
          <p:nvPr/>
        </p:nvSpPr>
        <p:spPr>
          <a:xfrm>
            <a:off x="10071100" y="2401625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Axe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Akış Çizelgesi: Sonlandırıcı 48">
            <a:extLst>
              <a:ext uri="{FF2B5EF4-FFF2-40B4-BE49-F238E27FC236}">
                <a16:creationId xmlns="" xmlns:a16="http://schemas.microsoft.com/office/drawing/2014/main" id="{F617543E-2B5A-43E7-B908-B3F06082251A}"/>
              </a:ext>
            </a:extLst>
          </p:cNvPr>
          <p:cNvSpPr/>
          <p:nvPr/>
        </p:nvSpPr>
        <p:spPr>
          <a:xfrm>
            <a:off x="10071100" y="2896926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E5FCFF"/>
                </a:solidFill>
              </a:rPr>
              <a:t>Buz Baltası</a:t>
            </a:r>
            <a:endParaRPr lang="en-US" sz="2000" b="1" dirty="0">
              <a:solidFill>
                <a:srgbClr val="E5FCFF"/>
              </a:solidFill>
            </a:endParaRPr>
          </a:p>
        </p:txBody>
      </p:sp>
      <p:sp>
        <p:nvSpPr>
          <p:cNvPr id="50" name="Akış Çizelgesi: Sonlandırıcı 49">
            <a:extLst>
              <a:ext uri="{FF2B5EF4-FFF2-40B4-BE49-F238E27FC236}">
                <a16:creationId xmlns="" xmlns:a16="http://schemas.microsoft.com/office/drawing/2014/main" id="{FE8398DF-4E71-4B24-88BF-CBF5AB7EA73D}"/>
              </a:ext>
            </a:extLst>
          </p:cNvPr>
          <p:cNvSpPr/>
          <p:nvPr/>
        </p:nvSpPr>
        <p:spPr>
          <a:xfrm>
            <a:off x="7882866" y="3500281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Thermal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Clothes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1" name="Akış Çizelgesi: Sonlandırıcı 50">
            <a:extLst>
              <a:ext uri="{FF2B5EF4-FFF2-40B4-BE49-F238E27FC236}">
                <a16:creationId xmlns="" xmlns:a16="http://schemas.microsoft.com/office/drawing/2014/main" id="{BAE2C73C-3370-44F1-868A-A768DE9B7D90}"/>
              </a:ext>
            </a:extLst>
          </p:cNvPr>
          <p:cNvSpPr/>
          <p:nvPr/>
        </p:nvSpPr>
        <p:spPr>
          <a:xfrm>
            <a:off x="7882866" y="3995582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rgbClr val="E5FCFF"/>
                </a:solidFill>
              </a:rPr>
              <a:t>Termal Kıyafetler</a:t>
            </a:r>
            <a:endParaRPr lang="en-US" sz="1600" b="1" dirty="0">
              <a:solidFill>
                <a:srgbClr val="E5FCFF"/>
              </a:solidFill>
            </a:endParaRPr>
          </a:p>
        </p:txBody>
      </p:sp>
      <p:sp>
        <p:nvSpPr>
          <p:cNvPr id="52" name="Akış Çizelgesi: Sonlandırıcı 51">
            <a:extLst>
              <a:ext uri="{FF2B5EF4-FFF2-40B4-BE49-F238E27FC236}">
                <a16:creationId xmlns="" xmlns:a16="http://schemas.microsoft.com/office/drawing/2014/main" id="{3779B666-2D2C-4E0C-992A-F530F03107B0}"/>
              </a:ext>
            </a:extLst>
          </p:cNvPr>
          <p:cNvSpPr/>
          <p:nvPr/>
        </p:nvSpPr>
        <p:spPr>
          <a:xfrm>
            <a:off x="10071100" y="3500281"/>
            <a:ext cx="21209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Rope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3" name="Akış Çizelgesi: Sonlandırıcı 52">
            <a:extLst>
              <a:ext uri="{FF2B5EF4-FFF2-40B4-BE49-F238E27FC236}">
                <a16:creationId xmlns="" xmlns:a16="http://schemas.microsoft.com/office/drawing/2014/main" id="{A4BFE8F8-8BE7-440B-AC93-95D23F478DB5}"/>
              </a:ext>
            </a:extLst>
          </p:cNvPr>
          <p:cNvSpPr/>
          <p:nvPr/>
        </p:nvSpPr>
        <p:spPr>
          <a:xfrm>
            <a:off x="10071100" y="3995582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7AEE88"/>
                </a:solidFill>
              </a:rPr>
              <a:t>Halat/İp</a:t>
            </a:r>
            <a:endParaRPr lang="en-US" sz="2000" b="1" dirty="0">
              <a:solidFill>
                <a:srgbClr val="7AEE88"/>
              </a:solidFill>
            </a:endParaRPr>
          </a:p>
        </p:txBody>
      </p:sp>
      <p:sp>
        <p:nvSpPr>
          <p:cNvPr id="54" name="Akış Çizelgesi: Sonlandırıcı 53">
            <a:extLst>
              <a:ext uri="{FF2B5EF4-FFF2-40B4-BE49-F238E27FC236}">
                <a16:creationId xmlns="" xmlns:a16="http://schemas.microsoft.com/office/drawing/2014/main" id="{3E7A3466-9675-4B52-8E0F-706FF2DAA850}"/>
              </a:ext>
            </a:extLst>
          </p:cNvPr>
          <p:cNvSpPr/>
          <p:nvPr/>
        </p:nvSpPr>
        <p:spPr>
          <a:xfrm>
            <a:off x="7882866" y="4621828"/>
            <a:ext cx="21209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Cave</a:t>
            </a:r>
            <a:r>
              <a:rPr lang="tr-TR" sz="2000" b="1" dirty="0">
                <a:solidFill>
                  <a:schemeClr val="tx1"/>
                </a:solidFill>
              </a:rPr>
              <a:t> Pack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5" name="Akış Çizelgesi: Sonlandırıcı 54">
            <a:extLst>
              <a:ext uri="{FF2B5EF4-FFF2-40B4-BE49-F238E27FC236}">
                <a16:creationId xmlns="" xmlns:a16="http://schemas.microsoft.com/office/drawing/2014/main" id="{E1C4D7FC-9779-4828-8CD9-2478FC18B3EB}"/>
              </a:ext>
            </a:extLst>
          </p:cNvPr>
          <p:cNvSpPr/>
          <p:nvPr/>
        </p:nvSpPr>
        <p:spPr>
          <a:xfrm>
            <a:off x="7882866" y="5117129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7AEE88"/>
                </a:solidFill>
              </a:rPr>
              <a:t>Mağara Çantası</a:t>
            </a:r>
            <a:endParaRPr lang="en-US" b="1" dirty="0">
              <a:solidFill>
                <a:srgbClr val="7AEE88"/>
              </a:solidFill>
            </a:endParaRPr>
          </a:p>
        </p:txBody>
      </p:sp>
      <p:sp>
        <p:nvSpPr>
          <p:cNvPr id="56" name="Akış Çizelgesi: Sonlandırıcı 55">
            <a:extLst>
              <a:ext uri="{FF2B5EF4-FFF2-40B4-BE49-F238E27FC236}">
                <a16:creationId xmlns="" xmlns:a16="http://schemas.microsoft.com/office/drawing/2014/main" id="{BC9D1F4F-1FBE-4D29-BF94-48441C5241F7}"/>
              </a:ext>
            </a:extLst>
          </p:cNvPr>
          <p:cNvSpPr/>
          <p:nvPr/>
        </p:nvSpPr>
        <p:spPr>
          <a:xfrm>
            <a:off x="10071100" y="4621828"/>
            <a:ext cx="21209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Torch</a:t>
            </a:r>
            <a:r>
              <a:rPr lang="tr-TR" b="1" dirty="0">
                <a:solidFill>
                  <a:schemeClr val="tx1"/>
                </a:solidFill>
              </a:rPr>
              <a:t>/</a:t>
            </a:r>
            <a:r>
              <a:rPr lang="tr-TR" b="1" dirty="0" err="1">
                <a:solidFill>
                  <a:schemeClr val="tx1"/>
                </a:solidFill>
              </a:rPr>
              <a:t>Flashlight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="" xmlns:a16="http://schemas.microsoft.com/office/drawing/2014/main" id="{E2429CA7-2E19-4939-A144-90B39F7E99B6}"/>
              </a:ext>
            </a:extLst>
          </p:cNvPr>
          <p:cNvSpPr/>
          <p:nvPr/>
        </p:nvSpPr>
        <p:spPr>
          <a:xfrm>
            <a:off x="10071100" y="5117129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7AEE88"/>
                </a:solidFill>
              </a:rPr>
              <a:t>El Feneri</a:t>
            </a:r>
            <a:endParaRPr lang="en-US" sz="2000" b="1" dirty="0">
              <a:solidFill>
                <a:srgbClr val="7AEE88"/>
              </a:solidFill>
            </a:endParaRPr>
          </a:p>
        </p:txBody>
      </p:sp>
      <p:sp>
        <p:nvSpPr>
          <p:cNvPr id="58" name="Akış Çizelgesi: Sonlandırıcı 57">
            <a:extLst>
              <a:ext uri="{FF2B5EF4-FFF2-40B4-BE49-F238E27FC236}">
                <a16:creationId xmlns="" xmlns:a16="http://schemas.microsoft.com/office/drawing/2014/main" id="{3F5521B0-8059-4FD9-B099-E52FF58078EF}"/>
              </a:ext>
            </a:extLst>
          </p:cNvPr>
          <p:cNvSpPr/>
          <p:nvPr/>
        </p:nvSpPr>
        <p:spPr>
          <a:xfrm>
            <a:off x="7882866" y="5720619"/>
            <a:ext cx="2120900" cy="495301"/>
          </a:xfrm>
          <a:prstGeom prst="flowChartTerminator">
            <a:avLst/>
          </a:prstGeom>
          <a:solidFill>
            <a:srgbClr val="F4B18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Wings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9" name="Akış Çizelgesi: Sonlandırıcı 58">
            <a:extLst>
              <a:ext uri="{FF2B5EF4-FFF2-40B4-BE49-F238E27FC236}">
                <a16:creationId xmlns="" xmlns:a16="http://schemas.microsoft.com/office/drawing/2014/main" id="{EEC9AE61-2C1A-4246-A079-229C6A95F40A}"/>
              </a:ext>
            </a:extLst>
          </p:cNvPr>
          <p:cNvSpPr/>
          <p:nvPr/>
        </p:nvSpPr>
        <p:spPr>
          <a:xfrm>
            <a:off x="7882866" y="6215920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F4B183"/>
                </a:solidFill>
              </a:rPr>
              <a:t>Kanatlar</a:t>
            </a:r>
            <a:endParaRPr lang="en-US" sz="2000" b="1" dirty="0">
              <a:solidFill>
                <a:srgbClr val="F4B183"/>
              </a:solidFill>
            </a:endParaRPr>
          </a:p>
        </p:txBody>
      </p:sp>
      <p:sp>
        <p:nvSpPr>
          <p:cNvPr id="60" name="Akış Çizelgesi: Sonlandırıcı 59">
            <a:extLst>
              <a:ext uri="{FF2B5EF4-FFF2-40B4-BE49-F238E27FC236}">
                <a16:creationId xmlns="" xmlns:a16="http://schemas.microsoft.com/office/drawing/2014/main" id="{56FAC5E8-63D1-4C46-9F7D-A0BA08F5142B}"/>
              </a:ext>
            </a:extLst>
          </p:cNvPr>
          <p:cNvSpPr/>
          <p:nvPr/>
        </p:nvSpPr>
        <p:spPr>
          <a:xfrm>
            <a:off x="10071100" y="5720619"/>
            <a:ext cx="2120900" cy="495301"/>
          </a:xfrm>
          <a:prstGeom prst="flowChartTerminator">
            <a:avLst/>
          </a:prstGeom>
          <a:solidFill>
            <a:srgbClr val="F4B18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Flight Instruments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1" name="Akış Çizelgesi: Sonlandırıcı 60">
            <a:extLst>
              <a:ext uri="{FF2B5EF4-FFF2-40B4-BE49-F238E27FC236}">
                <a16:creationId xmlns="" xmlns:a16="http://schemas.microsoft.com/office/drawing/2014/main" id="{9CBCB5AC-2391-456E-9FB1-94C51D0987EB}"/>
              </a:ext>
            </a:extLst>
          </p:cNvPr>
          <p:cNvSpPr/>
          <p:nvPr/>
        </p:nvSpPr>
        <p:spPr>
          <a:xfrm>
            <a:off x="10071100" y="6215920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rgbClr val="F4B183"/>
                </a:solidFill>
              </a:rPr>
              <a:t>Uçuş Malzemeleri</a:t>
            </a:r>
            <a:endParaRPr lang="en-US" sz="1600" b="1" dirty="0">
              <a:solidFill>
                <a:srgbClr val="F4B183"/>
              </a:solidFill>
            </a:endParaRPr>
          </a:p>
        </p:txBody>
      </p:sp>
      <p:sp>
        <p:nvSpPr>
          <p:cNvPr id="62" name="Akış Çizelgesi: Sonlandırıcı 61">
            <a:extLst>
              <a:ext uri="{FF2B5EF4-FFF2-40B4-BE49-F238E27FC236}">
                <a16:creationId xmlns="" xmlns:a16="http://schemas.microsoft.com/office/drawing/2014/main" id="{3D14D04D-DF64-4944-8E5E-9F6C93FCA300}"/>
              </a:ext>
            </a:extLst>
          </p:cNvPr>
          <p:cNvSpPr/>
          <p:nvPr/>
        </p:nvSpPr>
        <p:spPr>
          <a:xfrm>
            <a:off x="7882866" y="1313503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Gloves</a:t>
            </a:r>
            <a:r>
              <a:rPr lang="tr-TR" b="1" dirty="0">
                <a:solidFill>
                  <a:schemeClr val="tx1"/>
                </a:solidFill>
              </a:rPr>
              <a:t>/</a:t>
            </a:r>
            <a:r>
              <a:rPr lang="tr-TR" b="1" dirty="0" err="1">
                <a:solidFill>
                  <a:schemeClr val="tx1"/>
                </a:solidFill>
              </a:rPr>
              <a:t>Mittens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Akış Çizelgesi: Sonlandırıcı 62">
            <a:extLst>
              <a:ext uri="{FF2B5EF4-FFF2-40B4-BE49-F238E27FC236}">
                <a16:creationId xmlns="" xmlns:a16="http://schemas.microsoft.com/office/drawing/2014/main" id="{1B6E0501-C260-4DFB-8867-E9A799D6F05E}"/>
              </a:ext>
            </a:extLst>
          </p:cNvPr>
          <p:cNvSpPr/>
          <p:nvPr/>
        </p:nvSpPr>
        <p:spPr>
          <a:xfrm>
            <a:off x="7882866" y="1808804"/>
            <a:ext cx="2120900" cy="495301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E5FCFF"/>
                </a:solidFill>
              </a:rPr>
              <a:t>Eldiven</a:t>
            </a:r>
            <a:endParaRPr lang="en-US" sz="2000" b="1" dirty="0">
              <a:solidFill>
                <a:srgbClr val="E5FCFF"/>
              </a:solidFill>
            </a:endParaRPr>
          </a:p>
        </p:txBody>
      </p:sp>
      <p:sp>
        <p:nvSpPr>
          <p:cNvPr id="69" name="Dikdörtgen 68">
            <a:extLst>
              <a:ext uri="{FF2B5EF4-FFF2-40B4-BE49-F238E27FC236}">
                <a16:creationId xmlns="" xmlns:a16="http://schemas.microsoft.com/office/drawing/2014/main" id="{EC7D4731-B7A9-4FD5-97A4-699A94A6CF80}"/>
              </a:ext>
            </a:extLst>
          </p:cNvPr>
          <p:cNvSpPr/>
          <p:nvPr/>
        </p:nvSpPr>
        <p:spPr>
          <a:xfrm>
            <a:off x="4477109" y="1313503"/>
            <a:ext cx="3338423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5" name="Dikdörtgen 74">
            <a:extLst>
              <a:ext uri="{FF2B5EF4-FFF2-40B4-BE49-F238E27FC236}">
                <a16:creationId xmlns="" xmlns:a16="http://schemas.microsoft.com/office/drawing/2014/main" id="{049C5BA5-64B8-4FB7-BC21-98DD09CEF13D}"/>
              </a:ext>
            </a:extLst>
          </p:cNvPr>
          <p:cNvSpPr/>
          <p:nvPr/>
        </p:nvSpPr>
        <p:spPr>
          <a:xfrm>
            <a:off x="4471643" y="1313503"/>
            <a:ext cx="3338423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7" name="Resim 76">
            <a:extLst>
              <a:ext uri="{FF2B5EF4-FFF2-40B4-BE49-F238E27FC236}">
                <a16:creationId xmlns="" xmlns:a16="http://schemas.microsoft.com/office/drawing/2014/main" id="{25DEB1F3-5A02-4DC3-A301-E40C3786A1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534" y="2160087"/>
            <a:ext cx="2834640" cy="1219200"/>
          </a:xfrm>
          <a:prstGeom prst="rect">
            <a:avLst/>
          </a:prstGeom>
        </p:spPr>
      </p:pic>
      <p:sp>
        <p:nvSpPr>
          <p:cNvPr id="78" name="Akış Çizelgesi: Sonlandırıcı 77">
            <a:extLst>
              <a:ext uri="{FF2B5EF4-FFF2-40B4-BE49-F238E27FC236}">
                <a16:creationId xmlns="" xmlns:a16="http://schemas.microsoft.com/office/drawing/2014/main" id="{C34DEBB0-C895-40AB-B112-32947C0D7B0C}"/>
              </a:ext>
            </a:extLst>
          </p:cNvPr>
          <p:cNvSpPr/>
          <p:nvPr/>
        </p:nvSpPr>
        <p:spPr>
          <a:xfrm>
            <a:off x="5080404" y="3443510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Helmet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1" name="Dikdörtgen 80">
            <a:extLst>
              <a:ext uri="{FF2B5EF4-FFF2-40B4-BE49-F238E27FC236}">
                <a16:creationId xmlns="" xmlns:a16="http://schemas.microsoft.com/office/drawing/2014/main" id="{E8B864A8-CB77-4EC9-8222-94E6B7446A28}"/>
              </a:ext>
            </a:extLst>
          </p:cNvPr>
          <p:cNvSpPr/>
          <p:nvPr/>
        </p:nvSpPr>
        <p:spPr>
          <a:xfrm>
            <a:off x="4477109" y="1313503"/>
            <a:ext cx="3338423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3" name="Resim 82">
            <a:extLst>
              <a:ext uri="{FF2B5EF4-FFF2-40B4-BE49-F238E27FC236}">
                <a16:creationId xmlns="" xmlns:a16="http://schemas.microsoft.com/office/drawing/2014/main" id="{BC94CBE5-D4F2-489D-86D5-D3D365235B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338" y="1515507"/>
            <a:ext cx="1577196" cy="1577196"/>
          </a:xfrm>
          <a:prstGeom prst="rect">
            <a:avLst/>
          </a:prstGeom>
        </p:spPr>
      </p:pic>
      <p:pic>
        <p:nvPicPr>
          <p:cNvPr id="85" name="Resim 84">
            <a:extLst>
              <a:ext uri="{FF2B5EF4-FFF2-40B4-BE49-F238E27FC236}">
                <a16:creationId xmlns="" xmlns:a16="http://schemas.microsoft.com/office/drawing/2014/main" id="{26683672-783E-4474-844E-27462096FB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7" b="12579"/>
          <a:stretch/>
        </p:blipFill>
        <p:spPr>
          <a:xfrm>
            <a:off x="5193678" y="4087899"/>
            <a:ext cx="1804643" cy="1355185"/>
          </a:xfrm>
          <a:prstGeom prst="rect">
            <a:avLst/>
          </a:prstGeom>
        </p:spPr>
      </p:pic>
      <p:sp>
        <p:nvSpPr>
          <p:cNvPr id="86" name="Akış Çizelgesi: Sonlandırıcı 85">
            <a:extLst>
              <a:ext uri="{FF2B5EF4-FFF2-40B4-BE49-F238E27FC236}">
                <a16:creationId xmlns="" xmlns:a16="http://schemas.microsoft.com/office/drawing/2014/main" id="{3862F188-3A85-446B-BF38-C057113CA609}"/>
              </a:ext>
            </a:extLst>
          </p:cNvPr>
          <p:cNvSpPr/>
          <p:nvPr/>
        </p:nvSpPr>
        <p:spPr>
          <a:xfrm>
            <a:off x="5051223" y="3092703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Knee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Pad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7" name="Akış Çizelgesi: Sonlandırıcı 86">
            <a:extLst>
              <a:ext uri="{FF2B5EF4-FFF2-40B4-BE49-F238E27FC236}">
                <a16:creationId xmlns="" xmlns:a16="http://schemas.microsoft.com/office/drawing/2014/main" id="{74016C98-8EBA-4726-913C-69CE4E947B7F}"/>
              </a:ext>
            </a:extLst>
          </p:cNvPr>
          <p:cNvSpPr/>
          <p:nvPr/>
        </p:nvSpPr>
        <p:spPr>
          <a:xfrm>
            <a:off x="5051223" y="5449811"/>
            <a:ext cx="2120900" cy="495301"/>
          </a:xfrm>
          <a:prstGeom prst="flowChartTerminator">
            <a:avLst/>
          </a:prstGeom>
          <a:solidFill>
            <a:srgbClr val="C4B0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Elbow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Pad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8" name="Dikdörtgen 87">
            <a:extLst>
              <a:ext uri="{FF2B5EF4-FFF2-40B4-BE49-F238E27FC236}">
                <a16:creationId xmlns="" xmlns:a16="http://schemas.microsoft.com/office/drawing/2014/main" id="{1282BFBB-45CE-4CDC-B6A7-9C751561D9B9}"/>
              </a:ext>
            </a:extLst>
          </p:cNvPr>
          <p:cNvSpPr/>
          <p:nvPr/>
        </p:nvSpPr>
        <p:spPr>
          <a:xfrm>
            <a:off x="4472654" y="1313503"/>
            <a:ext cx="3338423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0" name="Resim 89">
            <a:extLst>
              <a:ext uri="{FF2B5EF4-FFF2-40B4-BE49-F238E27FC236}">
                <a16:creationId xmlns="" xmlns:a16="http://schemas.microsoft.com/office/drawing/2014/main" id="{486B07EA-E5DE-4723-AA7D-B77C04813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54" y="1671458"/>
            <a:ext cx="2754364" cy="2754364"/>
          </a:xfrm>
          <a:prstGeom prst="rect">
            <a:avLst/>
          </a:prstGeom>
        </p:spPr>
      </p:pic>
      <p:sp>
        <p:nvSpPr>
          <p:cNvPr id="91" name="Akış Çizelgesi: Sonlandırıcı 90">
            <a:extLst>
              <a:ext uri="{FF2B5EF4-FFF2-40B4-BE49-F238E27FC236}">
                <a16:creationId xmlns="" xmlns:a16="http://schemas.microsoft.com/office/drawing/2014/main" id="{02D0CB57-DCEB-4FF6-B85C-07C32B316D86}"/>
              </a:ext>
            </a:extLst>
          </p:cNvPr>
          <p:cNvSpPr/>
          <p:nvPr/>
        </p:nvSpPr>
        <p:spPr>
          <a:xfrm>
            <a:off x="5095486" y="4549952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Paddle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2" name="Dikdörtgen 91">
            <a:extLst>
              <a:ext uri="{FF2B5EF4-FFF2-40B4-BE49-F238E27FC236}">
                <a16:creationId xmlns="" xmlns:a16="http://schemas.microsoft.com/office/drawing/2014/main" id="{36764DD3-AD8D-4202-A6FC-E4074B81FE5A}"/>
              </a:ext>
            </a:extLst>
          </p:cNvPr>
          <p:cNvSpPr/>
          <p:nvPr/>
        </p:nvSpPr>
        <p:spPr>
          <a:xfrm>
            <a:off x="4486724" y="1313503"/>
            <a:ext cx="3338423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4" name="Resim 93">
            <a:extLst>
              <a:ext uri="{FF2B5EF4-FFF2-40B4-BE49-F238E27FC236}">
                <a16:creationId xmlns="" xmlns:a16="http://schemas.microsoft.com/office/drawing/2014/main" id="{6A7353E0-1A78-4F54-9644-0A7995929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088" y="1750552"/>
            <a:ext cx="2158369" cy="2158369"/>
          </a:xfrm>
          <a:prstGeom prst="rect">
            <a:avLst/>
          </a:prstGeom>
        </p:spPr>
      </p:pic>
      <p:sp>
        <p:nvSpPr>
          <p:cNvPr id="95" name="Akış Çizelgesi: Sonlandırıcı 94">
            <a:extLst>
              <a:ext uri="{FF2B5EF4-FFF2-40B4-BE49-F238E27FC236}">
                <a16:creationId xmlns="" xmlns:a16="http://schemas.microsoft.com/office/drawing/2014/main" id="{5C8CAD9C-FAAA-4722-9927-C7B4B481201C}"/>
              </a:ext>
            </a:extLst>
          </p:cNvPr>
          <p:cNvSpPr/>
          <p:nvPr/>
        </p:nvSpPr>
        <p:spPr>
          <a:xfrm>
            <a:off x="5089184" y="4074215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Life </a:t>
            </a:r>
            <a:r>
              <a:rPr lang="tr-TR" sz="2000" b="1" dirty="0" err="1">
                <a:solidFill>
                  <a:schemeClr val="tx1"/>
                </a:solidFill>
              </a:rPr>
              <a:t>Jacket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7" name="Dikdörtgen 96">
            <a:extLst>
              <a:ext uri="{FF2B5EF4-FFF2-40B4-BE49-F238E27FC236}">
                <a16:creationId xmlns="" xmlns:a16="http://schemas.microsoft.com/office/drawing/2014/main" id="{8C023410-7D84-42C8-B943-56E2F25AEEF2}"/>
              </a:ext>
            </a:extLst>
          </p:cNvPr>
          <p:cNvSpPr/>
          <p:nvPr/>
        </p:nvSpPr>
        <p:spPr>
          <a:xfrm>
            <a:off x="4449270" y="1313503"/>
            <a:ext cx="3338423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9" name="Resim 98">
            <a:extLst>
              <a:ext uri="{FF2B5EF4-FFF2-40B4-BE49-F238E27FC236}">
                <a16:creationId xmlns="" xmlns:a16="http://schemas.microsoft.com/office/drawing/2014/main" id="{4AAC8CD3-4623-4707-9EBA-00A06A334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898" y="1420220"/>
            <a:ext cx="1812747" cy="1812747"/>
          </a:xfrm>
          <a:prstGeom prst="rect">
            <a:avLst/>
          </a:prstGeom>
        </p:spPr>
      </p:pic>
      <p:sp>
        <p:nvSpPr>
          <p:cNvPr id="100" name="Akış Çizelgesi: Sonlandırıcı 99">
            <a:extLst>
              <a:ext uri="{FF2B5EF4-FFF2-40B4-BE49-F238E27FC236}">
                <a16:creationId xmlns="" xmlns:a16="http://schemas.microsoft.com/office/drawing/2014/main" id="{E71045F0-68EE-4595-AA5C-15759B9E7820}"/>
              </a:ext>
            </a:extLst>
          </p:cNvPr>
          <p:cNvSpPr/>
          <p:nvPr/>
        </p:nvSpPr>
        <p:spPr>
          <a:xfrm>
            <a:off x="5109585" y="3263852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>
                <a:solidFill>
                  <a:schemeClr val="tx1"/>
                </a:solidFill>
              </a:rPr>
              <a:t>Wet Suit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02" name="Resim 101">
            <a:extLst>
              <a:ext uri="{FF2B5EF4-FFF2-40B4-BE49-F238E27FC236}">
                <a16:creationId xmlns="" xmlns:a16="http://schemas.microsoft.com/office/drawing/2014/main" id="{E811A21C-7DE8-4559-A82A-8FEC853E99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308" y="4036574"/>
            <a:ext cx="1609926" cy="1609926"/>
          </a:xfrm>
          <a:prstGeom prst="rect">
            <a:avLst/>
          </a:prstGeom>
        </p:spPr>
      </p:pic>
      <p:sp>
        <p:nvSpPr>
          <p:cNvPr id="104" name="Akış Çizelgesi: Sonlandırıcı 103">
            <a:extLst>
              <a:ext uri="{FF2B5EF4-FFF2-40B4-BE49-F238E27FC236}">
                <a16:creationId xmlns="" xmlns:a16="http://schemas.microsoft.com/office/drawing/2014/main" id="{CFCF8D5C-1F37-4FD1-A32E-9A45149D68C1}"/>
              </a:ext>
            </a:extLst>
          </p:cNvPr>
          <p:cNvSpPr/>
          <p:nvPr/>
        </p:nvSpPr>
        <p:spPr>
          <a:xfrm>
            <a:off x="5080083" y="5697461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Dry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Suit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5" name="Dikdörtgen 104">
            <a:extLst>
              <a:ext uri="{FF2B5EF4-FFF2-40B4-BE49-F238E27FC236}">
                <a16:creationId xmlns="" xmlns:a16="http://schemas.microsoft.com/office/drawing/2014/main" id="{3D537D30-5DEA-4161-B1FA-269908087CA4}"/>
              </a:ext>
            </a:extLst>
          </p:cNvPr>
          <p:cNvSpPr/>
          <p:nvPr/>
        </p:nvSpPr>
        <p:spPr>
          <a:xfrm>
            <a:off x="4449270" y="1313503"/>
            <a:ext cx="3375877" cy="5397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7" name="Resim 106">
            <a:extLst>
              <a:ext uri="{FF2B5EF4-FFF2-40B4-BE49-F238E27FC236}">
                <a16:creationId xmlns="" xmlns:a16="http://schemas.microsoft.com/office/drawing/2014/main" id="{27348734-4FCC-41BC-B8F6-6081C036C1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03" y="1671458"/>
            <a:ext cx="2517063" cy="2517063"/>
          </a:xfrm>
          <a:prstGeom prst="rect">
            <a:avLst/>
          </a:prstGeom>
        </p:spPr>
      </p:pic>
      <p:sp>
        <p:nvSpPr>
          <p:cNvPr id="108" name="Akış Çizelgesi: Sonlandırıcı 107">
            <a:extLst>
              <a:ext uri="{FF2B5EF4-FFF2-40B4-BE49-F238E27FC236}">
                <a16:creationId xmlns="" xmlns:a16="http://schemas.microsoft.com/office/drawing/2014/main" id="{4BB13664-92E5-4D0B-8677-696187AE07A2}"/>
              </a:ext>
            </a:extLst>
          </p:cNvPr>
          <p:cNvSpPr/>
          <p:nvPr/>
        </p:nvSpPr>
        <p:spPr>
          <a:xfrm>
            <a:off x="5084142" y="4318456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Raft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9" name="Dikdörtgen 108">
            <a:extLst>
              <a:ext uri="{FF2B5EF4-FFF2-40B4-BE49-F238E27FC236}">
                <a16:creationId xmlns="" xmlns:a16="http://schemas.microsoft.com/office/drawing/2014/main" id="{EFC9EA08-9957-4BA3-8CBA-00F4FBA5F2A8}"/>
              </a:ext>
            </a:extLst>
          </p:cNvPr>
          <p:cNvSpPr/>
          <p:nvPr/>
        </p:nvSpPr>
        <p:spPr>
          <a:xfrm>
            <a:off x="4449269" y="1337715"/>
            <a:ext cx="3375877" cy="53735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1" name="Resim 110">
            <a:extLst>
              <a:ext uri="{FF2B5EF4-FFF2-40B4-BE49-F238E27FC236}">
                <a16:creationId xmlns="" xmlns:a16="http://schemas.microsoft.com/office/drawing/2014/main" id="{13136BFB-FC5B-4FF7-AC14-B9ADB14959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227" y="1541132"/>
            <a:ext cx="2923414" cy="1801795"/>
          </a:xfrm>
          <a:prstGeom prst="rect">
            <a:avLst/>
          </a:prstGeom>
        </p:spPr>
      </p:pic>
      <p:sp>
        <p:nvSpPr>
          <p:cNvPr id="112" name="Akış Çizelgesi: Sonlandırıcı 111">
            <a:extLst>
              <a:ext uri="{FF2B5EF4-FFF2-40B4-BE49-F238E27FC236}">
                <a16:creationId xmlns="" xmlns:a16="http://schemas.microsoft.com/office/drawing/2014/main" id="{AE23000A-9E2E-4FC0-A739-C58EA744F416}"/>
              </a:ext>
            </a:extLst>
          </p:cNvPr>
          <p:cNvSpPr/>
          <p:nvPr/>
        </p:nvSpPr>
        <p:spPr>
          <a:xfrm>
            <a:off x="5070789" y="3406382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Kayak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3" name="Dikdörtgen 112">
            <a:extLst>
              <a:ext uri="{FF2B5EF4-FFF2-40B4-BE49-F238E27FC236}">
                <a16:creationId xmlns="" xmlns:a16="http://schemas.microsoft.com/office/drawing/2014/main" id="{551C57B8-BAEE-4C36-A52B-FA54FF0E1849}"/>
              </a:ext>
            </a:extLst>
          </p:cNvPr>
          <p:cNvSpPr/>
          <p:nvPr/>
        </p:nvSpPr>
        <p:spPr>
          <a:xfrm>
            <a:off x="4662560" y="1609339"/>
            <a:ext cx="2937357" cy="2262083"/>
          </a:xfrm>
          <a:prstGeom prst="rect">
            <a:avLst/>
          </a:prstGeom>
          <a:ln w="76200">
            <a:solidFill>
              <a:srgbClr val="89FBFB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*</a:t>
            </a:r>
            <a:r>
              <a:rPr lang="tr-TR" dirty="0" err="1"/>
              <a:t>Spray</a:t>
            </a:r>
            <a:r>
              <a:rPr lang="tr-TR" dirty="0"/>
              <a:t> </a:t>
            </a:r>
            <a:r>
              <a:rPr lang="tr-TR" dirty="0" err="1"/>
              <a:t>Skirt</a:t>
            </a:r>
            <a:r>
              <a:rPr lang="tr-TR" dirty="0"/>
              <a:t>, Türkçeye çevrilmemiştir. </a:t>
            </a:r>
            <a:r>
              <a:rPr lang="tr-TR" dirty="0" err="1"/>
              <a:t>Kayaking</a:t>
            </a:r>
            <a:r>
              <a:rPr lang="tr-TR" dirty="0"/>
              <a:t> yaparken kanoya suyun girmesine engel olan ekipmana denir.</a:t>
            </a:r>
          </a:p>
        </p:txBody>
      </p:sp>
      <p:pic>
        <p:nvPicPr>
          <p:cNvPr id="115" name="Resim 114">
            <a:extLst>
              <a:ext uri="{FF2B5EF4-FFF2-40B4-BE49-F238E27FC236}">
                <a16:creationId xmlns="" xmlns:a16="http://schemas.microsoft.com/office/drawing/2014/main" id="{D08458EC-A72B-415A-85CF-CD35697478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40" y="4008928"/>
            <a:ext cx="1685170" cy="1685170"/>
          </a:xfrm>
          <a:prstGeom prst="rect">
            <a:avLst/>
          </a:prstGeom>
        </p:spPr>
      </p:pic>
      <p:sp>
        <p:nvSpPr>
          <p:cNvPr id="116" name="Akış Çizelgesi: Sonlandırıcı 115">
            <a:extLst>
              <a:ext uri="{FF2B5EF4-FFF2-40B4-BE49-F238E27FC236}">
                <a16:creationId xmlns="" xmlns:a16="http://schemas.microsoft.com/office/drawing/2014/main" id="{A083F5ED-C4F1-4501-B38E-B2E0BDBFDCBD}"/>
              </a:ext>
            </a:extLst>
          </p:cNvPr>
          <p:cNvSpPr/>
          <p:nvPr/>
        </p:nvSpPr>
        <p:spPr>
          <a:xfrm>
            <a:off x="5004256" y="5720618"/>
            <a:ext cx="21209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Spray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Skirt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7" name="Dikdörtgen 116">
            <a:extLst>
              <a:ext uri="{FF2B5EF4-FFF2-40B4-BE49-F238E27FC236}">
                <a16:creationId xmlns="" xmlns:a16="http://schemas.microsoft.com/office/drawing/2014/main" id="{15F0F531-AFAB-4645-86F8-36865DF326B7}"/>
              </a:ext>
            </a:extLst>
          </p:cNvPr>
          <p:cNvSpPr/>
          <p:nvPr/>
        </p:nvSpPr>
        <p:spPr>
          <a:xfrm>
            <a:off x="4449268" y="1331613"/>
            <a:ext cx="3375877" cy="53757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2" name="Resim 121">
            <a:extLst>
              <a:ext uri="{FF2B5EF4-FFF2-40B4-BE49-F238E27FC236}">
                <a16:creationId xmlns="" xmlns:a16="http://schemas.microsoft.com/office/drawing/2014/main" id="{8EF43A5D-916D-4739-908A-FE23D809F2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223" y="1684535"/>
            <a:ext cx="2848263" cy="2848263"/>
          </a:xfrm>
          <a:prstGeom prst="rect">
            <a:avLst/>
          </a:prstGeom>
        </p:spPr>
      </p:pic>
      <p:sp>
        <p:nvSpPr>
          <p:cNvPr id="123" name="Akış Çizelgesi: Sonlandırıcı 122">
            <a:extLst>
              <a:ext uri="{FF2B5EF4-FFF2-40B4-BE49-F238E27FC236}">
                <a16:creationId xmlns="" xmlns:a16="http://schemas.microsoft.com/office/drawing/2014/main" id="{45C73A22-2A1E-4DB3-B60F-58D2436C95E9}"/>
              </a:ext>
            </a:extLst>
          </p:cNvPr>
          <p:cNvSpPr/>
          <p:nvPr/>
        </p:nvSpPr>
        <p:spPr>
          <a:xfrm>
            <a:off x="5110850" y="4704212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Gloves</a:t>
            </a:r>
            <a:r>
              <a:rPr lang="tr-TR" b="1" dirty="0">
                <a:solidFill>
                  <a:schemeClr val="tx1"/>
                </a:solidFill>
              </a:rPr>
              <a:t>/</a:t>
            </a:r>
            <a:r>
              <a:rPr lang="tr-TR" b="1" dirty="0" err="1">
                <a:solidFill>
                  <a:schemeClr val="tx1"/>
                </a:solidFill>
              </a:rPr>
              <a:t>Mittens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4" name="Dikdörtgen 123">
            <a:extLst>
              <a:ext uri="{FF2B5EF4-FFF2-40B4-BE49-F238E27FC236}">
                <a16:creationId xmlns="" xmlns:a16="http://schemas.microsoft.com/office/drawing/2014/main" id="{6AA39E3F-1AAF-4EDC-ABBC-20E9C8415B28}"/>
              </a:ext>
            </a:extLst>
          </p:cNvPr>
          <p:cNvSpPr/>
          <p:nvPr/>
        </p:nvSpPr>
        <p:spPr>
          <a:xfrm>
            <a:off x="4479150" y="1313503"/>
            <a:ext cx="3375877" cy="53757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6" name="Resim 125">
            <a:extLst>
              <a:ext uri="{FF2B5EF4-FFF2-40B4-BE49-F238E27FC236}">
                <a16:creationId xmlns="" xmlns:a16="http://schemas.microsoft.com/office/drawing/2014/main" id="{7E2ACD4F-3C9C-494A-B825-1067DD101F8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98" y="2160087"/>
            <a:ext cx="3037071" cy="1734927"/>
          </a:xfrm>
          <a:prstGeom prst="rect">
            <a:avLst/>
          </a:prstGeom>
        </p:spPr>
      </p:pic>
      <p:sp>
        <p:nvSpPr>
          <p:cNvPr id="129" name="Akış Çizelgesi: Sonlandırıcı 128">
            <a:extLst>
              <a:ext uri="{FF2B5EF4-FFF2-40B4-BE49-F238E27FC236}">
                <a16:creationId xmlns="" xmlns:a16="http://schemas.microsoft.com/office/drawing/2014/main" id="{7A3A9107-374A-46FA-A960-6ADA54BC674C}"/>
              </a:ext>
            </a:extLst>
          </p:cNvPr>
          <p:cNvSpPr/>
          <p:nvPr/>
        </p:nvSpPr>
        <p:spPr>
          <a:xfrm>
            <a:off x="5117023" y="4000816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Screw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0" name="Metin kutusu 129">
            <a:extLst>
              <a:ext uri="{FF2B5EF4-FFF2-40B4-BE49-F238E27FC236}">
                <a16:creationId xmlns="" xmlns:a16="http://schemas.microsoft.com/office/drawing/2014/main" id="{4121F807-9FF1-47DE-9BED-DD9066CF59A4}"/>
              </a:ext>
            </a:extLst>
          </p:cNvPr>
          <p:cNvSpPr txBox="1"/>
          <p:nvPr/>
        </p:nvSpPr>
        <p:spPr>
          <a:xfrm>
            <a:off x="4798122" y="5180772"/>
            <a:ext cx="2754364" cy="923330"/>
          </a:xfrm>
          <a:prstGeom prst="rect">
            <a:avLst/>
          </a:prstGeom>
          <a:solidFill>
            <a:schemeClr val="tx1"/>
          </a:solidFill>
          <a:ln w="76200">
            <a:solidFill>
              <a:srgbClr val="E5FCFF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E5FCFF"/>
                </a:solidFill>
              </a:rPr>
              <a:t>Buz vidaları, buz tırmanışlarında kullanılan metal ekipmanlardır.</a:t>
            </a:r>
          </a:p>
        </p:txBody>
      </p:sp>
      <p:sp>
        <p:nvSpPr>
          <p:cNvPr id="131" name="Dikdörtgen 130">
            <a:extLst>
              <a:ext uri="{FF2B5EF4-FFF2-40B4-BE49-F238E27FC236}">
                <a16:creationId xmlns="" xmlns:a16="http://schemas.microsoft.com/office/drawing/2014/main" id="{59A0E683-482A-4D65-9CE8-3C4AB99F7BA7}"/>
              </a:ext>
            </a:extLst>
          </p:cNvPr>
          <p:cNvSpPr/>
          <p:nvPr/>
        </p:nvSpPr>
        <p:spPr>
          <a:xfrm>
            <a:off x="4469535" y="1331613"/>
            <a:ext cx="3375877" cy="53757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3" name="Resim 132">
            <a:extLst>
              <a:ext uri="{FF2B5EF4-FFF2-40B4-BE49-F238E27FC236}">
                <a16:creationId xmlns="" xmlns:a16="http://schemas.microsoft.com/office/drawing/2014/main" id="{2F5E8EE5-5F52-4318-BBA2-96C35CAE70A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38" y="1691339"/>
            <a:ext cx="3067131" cy="2044243"/>
          </a:xfrm>
          <a:prstGeom prst="rect">
            <a:avLst/>
          </a:prstGeom>
        </p:spPr>
      </p:pic>
      <p:sp>
        <p:nvSpPr>
          <p:cNvPr id="134" name="Akış Çizelgesi: Sonlandırıcı 133">
            <a:extLst>
              <a:ext uri="{FF2B5EF4-FFF2-40B4-BE49-F238E27FC236}">
                <a16:creationId xmlns="" xmlns:a16="http://schemas.microsoft.com/office/drawing/2014/main" id="{7E71C0CB-D8DD-47D9-BF71-B1739C0DEDD6}"/>
              </a:ext>
            </a:extLst>
          </p:cNvPr>
          <p:cNvSpPr/>
          <p:nvPr/>
        </p:nvSpPr>
        <p:spPr>
          <a:xfrm>
            <a:off x="5102869" y="3858811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Crampon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5" name="Dikdörtgen 134">
            <a:extLst>
              <a:ext uri="{FF2B5EF4-FFF2-40B4-BE49-F238E27FC236}">
                <a16:creationId xmlns="" xmlns:a16="http://schemas.microsoft.com/office/drawing/2014/main" id="{CA93E417-B0B9-490D-B522-176A98164474}"/>
              </a:ext>
            </a:extLst>
          </p:cNvPr>
          <p:cNvSpPr/>
          <p:nvPr/>
        </p:nvSpPr>
        <p:spPr>
          <a:xfrm>
            <a:off x="4486724" y="1331613"/>
            <a:ext cx="3350090" cy="53575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7" name="Resim 136">
            <a:extLst>
              <a:ext uri="{FF2B5EF4-FFF2-40B4-BE49-F238E27FC236}">
                <a16:creationId xmlns="" xmlns:a16="http://schemas.microsoft.com/office/drawing/2014/main" id="{1B533B31-D4EB-4D9D-9986-F44E5951CEF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281" y="1583000"/>
            <a:ext cx="2321867" cy="2321867"/>
          </a:xfrm>
          <a:prstGeom prst="rect">
            <a:avLst/>
          </a:prstGeom>
        </p:spPr>
      </p:pic>
      <p:sp>
        <p:nvSpPr>
          <p:cNvPr id="138" name="Akış Çizelgesi: Sonlandırıcı 137">
            <a:extLst>
              <a:ext uri="{FF2B5EF4-FFF2-40B4-BE49-F238E27FC236}">
                <a16:creationId xmlns="" xmlns:a16="http://schemas.microsoft.com/office/drawing/2014/main" id="{F22F6A50-601D-4588-8BFB-D8554758914F}"/>
              </a:ext>
            </a:extLst>
          </p:cNvPr>
          <p:cNvSpPr/>
          <p:nvPr/>
        </p:nvSpPr>
        <p:spPr>
          <a:xfrm>
            <a:off x="5144404" y="3982320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Axe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9" name="Dikdörtgen 138">
            <a:extLst>
              <a:ext uri="{FF2B5EF4-FFF2-40B4-BE49-F238E27FC236}">
                <a16:creationId xmlns="" xmlns:a16="http://schemas.microsoft.com/office/drawing/2014/main" id="{EBE7D82D-8083-403B-92FC-2EDFB4C73C02}"/>
              </a:ext>
            </a:extLst>
          </p:cNvPr>
          <p:cNvSpPr/>
          <p:nvPr/>
        </p:nvSpPr>
        <p:spPr>
          <a:xfrm>
            <a:off x="4467188" y="1307731"/>
            <a:ext cx="3367445" cy="53757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41" name="Resim 140">
            <a:extLst>
              <a:ext uri="{FF2B5EF4-FFF2-40B4-BE49-F238E27FC236}">
                <a16:creationId xmlns="" xmlns:a16="http://schemas.microsoft.com/office/drawing/2014/main" id="{F91E016F-A127-40A0-8C1B-A069E00E43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487" y="1666333"/>
            <a:ext cx="2514600" cy="2514600"/>
          </a:xfrm>
          <a:prstGeom prst="rect">
            <a:avLst/>
          </a:prstGeom>
        </p:spPr>
      </p:pic>
      <p:sp>
        <p:nvSpPr>
          <p:cNvPr id="142" name="Akış Çizelgesi: Sonlandırıcı 141">
            <a:extLst>
              <a:ext uri="{FF2B5EF4-FFF2-40B4-BE49-F238E27FC236}">
                <a16:creationId xmlns="" xmlns:a16="http://schemas.microsoft.com/office/drawing/2014/main" id="{79326974-5A5E-4464-8F93-ECDC6B23FEA0}"/>
              </a:ext>
            </a:extLst>
          </p:cNvPr>
          <p:cNvSpPr/>
          <p:nvPr/>
        </p:nvSpPr>
        <p:spPr>
          <a:xfrm>
            <a:off x="5111356" y="4262150"/>
            <a:ext cx="2120900" cy="495301"/>
          </a:xfrm>
          <a:prstGeom prst="flowChartTerminator">
            <a:avLst/>
          </a:prstGeom>
          <a:solidFill>
            <a:srgbClr val="E5F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Thermal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Clothes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3" name="Dikdörtgen 142">
            <a:extLst>
              <a:ext uri="{FF2B5EF4-FFF2-40B4-BE49-F238E27FC236}">
                <a16:creationId xmlns="" xmlns:a16="http://schemas.microsoft.com/office/drawing/2014/main" id="{E608CD81-41B2-42DF-AA31-360AFF833DB5}"/>
              </a:ext>
            </a:extLst>
          </p:cNvPr>
          <p:cNvSpPr/>
          <p:nvPr/>
        </p:nvSpPr>
        <p:spPr>
          <a:xfrm>
            <a:off x="4469684" y="1315456"/>
            <a:ext cx="3318010" cy="52663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4" name="Akış Çizelgesi: Sonlandırıcı 143">
            <a:extLst>
              <a:ext uri="{FF2B5EF4-FFF2-40B4-BE49-F238E27FC236}">
                <a16:creationId xmlns="" xmlns:a16="http://schemas.microsoft.com/office/drawing/2014/main" id="{858E0801-4B5E-4771-92CD-D2F674D56D30}"/>
              </a:ext>
            </a:extLst>
          </p:cNvPr>
          <p:cNvSpPr/>
          <p:nvPr/>
        </p:nvSpPr>
        <p:spPr>
          <a:xfrm>
            <a:off x="5137614" y="3833822"/>
            <a:ext cx="21209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Rope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46" name="Resim 145">
            <a:extLst>
              <a:ext uri="{FF2B5EF4-FFF2-40B4-BE49-F238E27FC236}">
                <a16:creationId xmlns="" xmlns:a16="http://schemas.microsoft.com/office/drawing/2014/main" id="{70B94E2D-9AC7-4E94-8DD7-38D3F55ECDE6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" t="14841" r="1887" b="13838"/>
          <a:stretch/>
        </p:blipFill>
        <p:spPr>
          <a:xfrm>
            <a:off x="4782320" y="1646220"/>
            <a:ext cx="2774909" cy="2081149"/>
          </a:xfrm>
          <a:prstGeom prst="rect">
            <a:avLst/>
          </a:prstGeom>
        </p:spPr>
      </p:pic>
      <p:sp>
        <p:nvSpPr>
          <p:cNvPr id="147" name="Dikdörtgen 146">
            <a:extLst>
              <a:ext uri="{FF2B5EF4-FFF2-40B4-BE49-F238E27FC236}">
                <a16:creationId xmlns="" xmlns:a16="http://schemas.microsoft.com/office/drawing/2014/main" id="{DE913125-1F69-409A-8E09-8B5E1E59231B}"/>
              </a:ext>
            </a:extLst>
          </p:cNvPr>
          <p:cNvSpPr/>
          <p:nvPr/>
        </p:nvSpPr>
        <p:spPr>
          <a:xfrm>
            <a:off x="4490144" y="1331613"/>
            <a:ext cx="3348711" cy="52663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49" name="Resim 148">
            <a:extLst>
              <a:ext uri="{FF2B5EF4-FFF2-40B4-BE49-F238E27FC236}">
                <a16:creationId xmlns="" xmlns:a16="http://schemas.microsoft.com/office/drawing/2014/main" id="{81EC3ECB-47B4-4353-B128-76323ADE50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02" y="1805519"/>
            <a:ext cx="2157316" cy="2929829"/>
          </a:xfrm>
          <a:prstGeom prst="rect">
            <a:avLst/>
          </a:prstGeom>
        </p:spPr>
      </p:pic>
      <p:sp>
        <p:nvSpPr>
          <p:cNvPr id="150" name="Akış Çizelgesi: Sonlandırıcı 149">
            <a:extLst>
              <a:ext uri="{FF2B5EF4-FFF2-40B4-BE49-F238E27FC236}">
                <a16:creationId xmlns="" xmlns:a16="http://schemas.microsoft.com/office/drawing/2014/main" id="{BF7F9ED2-ACC9-43FF-9B5B-600AD62E5B5E}"/>
              </a:ext>
            </a:extLst>
          </p:cNvPr>
          <p:cNvSpPr/>
          <p:nvPr/>
        </p:nvSpPr>
        <p:spPr>
          <a:xfrm>
            <a:off x="5101724" y="4955895"/>
            <a:ext cx="21209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Cave</a:t>
            </a:r>
            <a:r>
              <a:rPr lang="tr-TR" sz="2000" b="1" dirty="0">
                <a:solidFill>
                  <a:schemeClr val="tx1"/>
                </a:solidFill>
              </a:rPr>
              <a:t> Pack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1" name="Dikdörtgen 150">
            <a:extLst>
              <a:ext uri="{FF2B5EF4-FFF2-40B4-BE49-F238E27FC236}">
                <a16:creationId xmlns="" xmlns:a16="http://schemas.microsoft.com/office/drawing/2014/main" id="{46B3E357-5692-4ACB-AC69-2F880CE1A3E8}"/>
              </a:ext>
            </a:extLst>
          </p:cNvPr>
          <p:cNvSpPr/>
          <p:nvPr/>
        </p:nvSpPr>
        <p:spPr>
          <a:xfrm>
            <a:off x="4481191" y="1322557"/>
            <a:ext cx="3345913" cy="52753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2" name="Akış Çizelgesi: Sonlandırıcı 151">
            <a:extLst>
              <a:ext uri="{FF2B5EF4-FFF2-40B4-BE49-F238E27FC236}">
                <a16:creationId xmlns="" xmlns:a16="http://schemas.microsoft.com/office/drawing/2014/main" id="{AEB20E3A-D90F-4D74-B142-F01D7CF075EA}"/>
              </a:ext>
            </a:extLst>
          </p:cNvPr>
          <p:cNvSpPr/>
          <p:nvPr/>
        </p:nvSpPr>
        <p:spPr>
          <a:xfrm>
            <a:off x="4879553" y="3765302"/>
            <a:ext cx="2497994" cy="546370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chemeClr val="tx1"/>
                </a:solidFill>
              </a:rPr>
              <a:t>Torch</a:t>
            </a:r>
            <a:r>
              <a:rPr lang="tr-TR" b="1" dirty="0">
                <a:solidFill>
                  <a:schemeClr val="tx1"/>
                </a:solidFill>
              </a:rPr>
              <a:t>/</a:t>
            </a:r>
            <a:r>
              <a:rPr lang="tr-TR" b="1" dirty="0" err="1">
                <a:solidFill>
                  <a:schemeClr val="tx1"/>
                </a:solidFill>
              </a:rPr>
              <a:t>Flashlight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54" name="Resim 153">
            <a:extLst>
              <a:ext uri="{FF2B5EF4-FFF2-40B4-BE49-F238E27FC236}">
                <a16:creationId xmlns="" xmlns:a16="http://schemas.microsoft.com/office/drawing/2014/main" id="{8F433429-9A62-4094-98EC-3701727BFC88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2" b="23887"/>
          <a:stretch/>
        </p:blipFill>
        <p:spPr>
          <a:xfrm>
            <a:off x="4865852" y="2264815"/>
            <a:ext cx="2695399" cy="1386786"/>
          </a:xfrm>
          <a:prstGeom prst="rect">
            <a:avLst/>
          </a:prstGeom>
        </p:spPr>
      </p:pic>
      <p:sp>
        <p:nvSpPr>
          <p:cNvPr id="155" name="Dikdörtgen 154">
            <a:extLst>
              <a:ext uri="{FF2B5EF4-FFF2-40B4-BE49-F238E27FC236}">
                <a16:creationId xmlns="" xmlns:a16="http://schemas.microsoft.com/office/drawing/2014/main" id="{9FBBDF92-5E6A-4002-924A-3D5435BD0474}"/>
              </a:ext>
            </a:extLst>
          </p:cNvPr>
          <p:cNvSpPr/>
          <p:nvPr/>
        </p:nvSpPr>
        <p:spPr>
          <a:xfrm>
            <a:off x="4480389" y="1331613"/>
            <a:ext cx="3358466" cy="53628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7" name="Resim 156">
            <a:extLst>
              <a:ext uri="{FF2B5EF4-FFF2-40B4-BE49-F238E27FC236}">
                <a16:creationId xmlns="" xmlns:a16="http://schemas.microsoft.com/office/drawing/2014/main" id="{A4ABBCC4-1054-465B-BB8A-26397D0E191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98" y="2021977"/>
            <a:ext cx="2725657" cy="2044243"/>
          </a:xfrm>
          <a:prstGeom prst="rect">
            <a:avLst/>
          </a:prstGeom>
        </p:spPr>
      </p:pic>
      <p:sp>
        <p:nvSpPr>
          <p:cNvPr id="158" name="Akış Çizelgesi: Sonlandırıcı 157">
            <a:extLst>
              <a:ext uri="{FF2B5EF4-FFF2-40B4-BE49-F238E27FC236}">
                <a16:creationId xmlns="" xmlns:a16="http://schemas.microsoft.com/office/drawing/2014/main" id="{77723863-7FEE-4188-AD9A-935E1CE95BFA}"/>
              </a:ext>
            </a:extLst>
          </p:cNvPr>
          <p:cNvSpPr/>
          <p:nvPr/>
        </p:nvSpPr>
        <p:spPr>
          <a:xfrm>
            <a:off x="4978228" y="3929114"/>
            <a:ext cx="2476433" cy="471940"/>
          </a:xfrm>
          <a:prstGeom prst="flowChartTerminator">
            <a:avLst/>
          </a:prstGeom>
          <a:solidFill>
            <a:srgbClr val="F4B18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Wings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0" name="Dikdörtgen 159">
            <a:extLst>
              <a:ext uri="{FF2B5EF4-FFF2-40B4-BE49-F238E27FC236}">
                <a16:creationId xmlns="" xmlns:a16="http://schemas.microsoft.com/office/drawing/2014/main" id="{2302F0B0-F1F3-4887-A8EB-12A7B2BD8AB1}"/>
              </a:ext>
            </a:extLst>
          </p:cNvPr>
          <p:cNvSpPr/>
          <p:nvPr/>
        </p:nvSpPr>
        <p:spPr>
          <a:xfrm>
            <a:off x="4506805" y="1343802"/>
            <a:ext cx="3333288" cy="52682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2" name="Resim 161">
            <a:extLst>
              <a:ext uri="{FF2B5EF4-FFF2-40B4-BE49-F238E27FC236}">
                <a16:creationId xmlns="" xmlns:a16="http://schemas.microsoft.com/office/drawing/2014/main" id="{4298A694-D532-437D-9FBB-8C22A10ECE4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29" y="1894905"/>
            <a:ext cx="2799649" cy="2704270"/>
          </a:xfrm>
          <a:prstGeom prst="rect">
            <a:avLst/>
          </a:prstGeom>
        </p:spPr>
      </p:pic>
      <p:sp>
        <p:nvSpPr>
          <p:cNvPr id="163" name="Akış Çizelgesi: Sonlandırıcı 162">
            <a:extLst>
              <a:ext uri="{FF2B5EF4-FFF2-40B4-BE49-F238E27FC236}">
                <a16:creationId xmlns="" xmlns:a16="http://schemas.microsoft.com/office/drawing/2014/main" id="{76A65A18-DCBE-42D7-B0AE-615D3EE56719}"/>
              </a:ext>
            </a:extLst>
          </p:cNvPr>
          <p:cNvSpPr/>
          <p:nvPr/>
        </p:nvSpPr>
        <p:spPr>
          <a:xfrm>
            <a:off x="4809296" y="4806498"/>
            <a:ext cx="2743189" cy="507793"/>
          </a:xfrm>
          <a:prstGeom prst="flowChartTerminator">
            <a:avLst/>
          </a:prstGeom>
          <a:solidFill>
            <a:srgbClr val="F4B18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tx1"/>
                </a:solidFill>
              </a:rPr>
              <a:t>Flight Instruments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9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  <p:bldP spid="59" grpId="0" animBg="1"/>
      <p:bldP spid="61" grpId="0" animBg="1"/>
      <p:bldP spid="63" grpId="0" animBg="1"/>
      <p:bldP spid="75" grpId="0" animBg="1"/>
      <p:bldP spid="78" grpId="0" animBg="1"/>
      <p:bldP spid="81" grpId="0" animBg="1"/>
      <p:bldP spid="86" grpId="0" animBg="1"/>
      <p:bldP spid="87" grpId="0" animBg="1"/>
      <p:bldP spid="88" grpId="0" animBg="1"/>
      <p:bldP spid="91" grpId="0" animBg="1"/>
      <p:bldP spid="92" grpId="0" animBg="1"/>
      <p:bldP spid="95" grpId="0" animBg="1"/>
      <p:bldP spid="97" grpId="0" animBg="1"/>
      <p:bldP spid="100" grpId="0" animBg="1"/>
      <p:bldP spid="104" grpId="0" animBg="1"/>
      <p:bldP spid="105" grpId="0" animBg="1"/>
      <p:bldP spid="108" grpId="0" animBg="1"/>
      <p:bldP spid="109" grpId="0" animBg="1"/>
      <p:bldP spid="112" grpId="0" animBg="1"/>
      <p:bldP spid="113" grpId="0" animBg="1"/>
      <p:bldP spid="116" grpId="0" animBg="1"/>
      <p:bldP spid="117" grpId="0" animBg="1"/>
      <p:bldP spid="123" grpId="0" animBg="1"/>
      <p:bldP spid="124" grpId="0" animBg="1"/>
      <p:bldP spid="129" grpId="0" animBg="1"/>
      <p:bldP spid="130" grpId="0" animBg="1"/>
      <p:bldP spid="131" grpId="0" animBg="1"/>
      <p:bldP spid="134" grpId="0" animBg="1"/>
      <p:bldP spid="135" grpId="0" animBg="1"/>
      <p:bldP spid="138" grpId="0" animBg="1"/>
      <p:bldP spid="139" grpId="0" animBg="1"/>
      <p:bldP spid="142" grpId="0" animBg="1"/>
      <p:bldP spid="143" grpId="0" animBg="1"/>
      <p:bldP spid="144" grpId="0" animBg="1"/>
      <p:bldP spid="147" grpId="0" animBg="1"/>
      <p:bldP spid="150" grpId="0" animBg="1"/>
      <p:bldP spid="151" grpId="0" animBg="1"/>
      <p:bldP spid="152" grpId="0" animBg="1"/>
      <p:bldP spid="155" grpId="0" animBg="1"/>
      <p:bldP spid="158" grpId="0" animBg="1"/>
      <p:bldP spid="160" grpId="0" animBg="1"/>
      <p:bldP spid="1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05F77F8-2575-474F-90D9-A1AD8CD5F0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C6C3C23F-DD22-455D-BED9-A9AE050971F1}"/>
              </a:ext>
            </a:extLst>
          </p:cNvPr>
          <p:cNvSpPr txBox="1"/>
          <p:nvPr/>
        </p:nvSpPr>
        <p:spPr>
          <a:xfrm>
            <a:off x="1543050" y="1714500"/>
            <a:ext cx="455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Kayaking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="" xmlns:a16="http://schemas.microsoft.com/office/drawing/2014/main" id="{4F93E049-40E5-474A-8E85-6049C65FF506}"/>
              </a:ext>
            </a:extLst>
          </p:cNvPr>
          <p:cNvSpPr txBox="1"/>
          <p:nvPr/>
        </p:nvSpPr>
        <p:spPr>
          <a:xfrm>
            <a:off x="685800" y="95250"/>
            <a:ext cx="455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Fill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blanks</a:t>
            </a:r>
            <a:r>
              <a:rPr lang="tr-TR" dirty="0"/>
              <a:t> of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below</a:t>
            </a:r>
            <a:r>
              <a:rPr lang="tr-TR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="" xmlns:a16="http://schemas.microsoft.com/office/drawing/2014/main" id="{BE49A692-C118-4C3F-A9CD-B494E98D47AA}"/>
              </a:ext>
            </a:extLst>
          </p:cNvPr>
          <p:cNvSpPr txBox="1"/>
          <p:nvPr/>
        </p:nvSpPr>
        <p:spPr>
          <a:xfrm>
            <a:off x="7639050" y="95250"/>
            <a:ext cx="455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Ekipman Listesindeki boşlukları aşağıda verilen doğru ekipman ile doldurunuz.</a:t>
            </a:r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="" xmlns:a16="http://schemas.microsoft.com/office/drawing/2014/main" id="{1BCC94E5-3B3B-453C-A623-71A94D33C74A}"/>
              </a:ext>
            </a:extLst>
          </p:cNvPr>
          <p:cNvSpPr/>
          <p:nvPr/>
        </p:nvSpPr>
        <p:spPr>
          <a:xfrm>
            <a:off x="1698625" y="2532130"/>
            <a:ext cx="28448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Paddle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="" xmlns:a16="http://schemas.microsoft.com/office/drawing/2014/main" id="{75361881-CD30-4F52-BA17-3FB0E815F128}"/>
              </a:ext>
            </a:extLst>
          </p:cNvPr>
          <p:cNvSpPr/>
          <p:nvPr/>
        </p:nvSpPr>
        <p:spPr>
          <a:xfrm>
            <a:off x="1698625" y="4330987"/>
            <a:ext cx="28448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Life </a:t>
            </a:r>
            <a:r>
              <a:rPr lang="tr-TR" sz="2000" b="1" dirty="0" err="1">
                <a:solidFill>
                  <a:schemeClr val="tx1"/>
                </a:solidFill>
              </a:rPr>
              <a:t>Jacket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="" xmlns:a16="http://schemas.microsoft.com/office/drawing/2014/main" id="{40C82984-3CD8-4C72-A12B-49F38CEF91E8}"/>
              </a:ext>
            </a:extLst>
          </p:cNvPr>
          <p:cNvSpPr/>
          <p:nvPr/>
        </p:nvSpPr>
        <p:spPr>
          <a:xfrm>
            <a:off x="1698625" y="3429000"/>
            <a:ext cx="28448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Kayak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="" xmlns:a16="http://schemas.microsoft.com/office/drawing/2014/main" id="{CC44AF45-1E30-442E-B52F-6BF5E3A27E1D}"/>
              </a:ext>
            </a:extLst>
          </p:cNvPr>
          <p:cNvSpPr/>
          <p:nvPr/>
        </p:nvSpPr>
        <p:spPr>
          <a:xfrm>
            <a:off x="7962902" y="3157534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Spray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Skirt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Akış Çizelgesi: Sonlandırıcı 12">
            <a:extLst>
              <a:ext uri="{FF2B5EF4-FFF2-40B4-BE49-F238E27FC236}">
                <a16:creationId xmlns="" xmlns:a16="http://schemas.microsoft.com/office/drawing/2014/main" id="{7CF6F159-38D8-447E-8B38-C318FD0E4D21}"/>
              </a:ext>
            </a:extLst>
          </p:cNvPr>
          <p:cNvSpPr/>
          <p:nvPr/>
        </p:nvSpPr>
        <p:spPr>
          <a:xfrm>
            <a:off x="1698625" y="5232974"/>
            <a:ext cx="2844800" cy="495301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Akış Çizelgesi: Sonlandırıcı 13">
            <a:extLst>
              <a:ext uri="{FF2B5EF4-FFF2-40B4-BE49-F238E27FC236}">
                <a16:creationId xmlns="" xmlns:a16="http://schemas.microsoft.com/office/drawing/2014/main" id="{22F06E2B-E572-448C-AAE7-7D7BA10EF1F5}"/>
              </a:ext>
            </a:extLst>
          </p:cNvPr>
          <p:cNvSpPr/>
          <p:nvPr/>
        </p:nvSpPr>
        <p:spPr>
          <a:xfrm>
            <a:off x="7962902" y="2400296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Torch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Akış Çizelgesi: Sonlandırıcı 14">
            <a:extLst>
              <a:ext uri="{FF2B5EF4-FFF2-40B4-BE49-F238E27FC236}">
                <a16:creationId xmlns="" xmlns:a16="http://schemas.microsoft.com/office/drawing/2014/main" id="{3C863CB4-441D-4541-B0BC-05C11AC58662}"/>
              </a:ext>
            </a:extLst>
          </p:cNvPr>
          <p:cNvSpPr/>
          <p:nvPr/>
        </p:nvSpPr>
        <p:spPr>
          <a:xfrm>
            <a:off x="7962902" y="3914773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Wings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Akış Çizelgesi: Sonlandırıcı 15">
            <a:extLst>
              <a:ext uri="{FF2B5EF4-FFF2-40B4-BE49-F238E27FC236}">
                <a16:creationId xmlns="" xmlns:a16="http://schemas.microsoft.com/office/drawing/2014/main" id="{19631729-C3FD-4DCD-AF8F-DDA8FD24E9BB}"/>
              </a:ext>
            </a:extLst>
          </p:cNvPr>
          <p:cNvSpPr/>
          <p:nvPr/>
        </p:nvSpPr>
        <p:spPr>
          <a:xfrm>
            <a:off x="7962902" y="4672012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Gloves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Akış Çizelgesi: Sonlandırıcı 16">
            <a:extLst>
              <a:ext uri="{FF2B5EF4-FFF2-40B4-BE49-F238E27FC236}">
                <a16:creationId xmlns="" xmlns:a16="http://schemas.microsoft.com/office/drawing/2014/main" id="{498A203E-AA5C-4596-860A-56FE4333D2E6}"/>
              </a:ext>
            </a:extLst>
          </p:cNvPr>
          <p:cNvSpPr/>
          <p:nvPr/>
        </p:nvSpPr>
        <p:spPr>
          <a:xfrm>
            <a:off x="7962902" y="3157533"/>
            <a:ext cx="3105148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Spray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Skirt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Akış Çizelgesi: Sonlandırıcı 17">
            <a:extLst>
              <a:ext uri="{FF2B5EF4-FFF2-40B4-BE49-F238E27FC236}">
                <a16:creationId xmlns="" xmlns:a16="http://schemas.microsoft.com/office/drawing/2014/main" id="{F1C559CA-DDDD-45CE-815A-C0A2557B89C7}"/>
              </a:ext>
            </a:extLst>
          </p:cNvPr>
          <p:cNvSpPr/>
          <p:nvPr/>
        </p:nvSpPr>
        <p:spPr>
          <a:xfrm>
            <a:off x="1698625" y="5232973"/>
            <a:ext cx="2844800" cy="495301"/>
          </a:xfrm>
          <a:prstGeom prst="flowChartTerminator">
            <a:avLst/>
          </a:prstGeom>
          <a:solidFill>
            <a:srgbClr val="89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Spray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Skirt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Dikdörtgen 18">
            <a:extLst>
              <a:ext uri="{FF2B5EF4-FFF2-40B4-BE49-F238E27FC236}">
                <a16:creationId xmlns="" xmlns:a16="http://schemas.microsoft.com/office/drawing/2014/main" id="{4F539958-3FFF-4FCB-9F9B-0AD30D5D99AA}"/>
              </a:ext>
            </a:extLst>
          </p:cNvPr>
          <p:cNvSpPr/>
          <p:nvPr/>
        </p:nvSpPr>
        <p:spPr>
          <a:xfrm>
            <a:off x="7476359" y="2370855"/>
            <a:ext cx="4865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="" xmlns:a16="http://schemas.microsoft.com/office/drawing/2014/main" id="{EBFB5198-10A0-43E5-9758-A62AD70BBD6D}"/>
              </a:ext>
            </a:extLst>
          </p:cNvPr>
          <p:cNvSpPr/>
          <p:nvPr/>
        </p:nvSpPr>
        <p:spPr>
          <a:xfrm>
            <a:off x="7483829" y="3101392"/>
            <a:ext cx="4716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="" xmlns:a16="http://schemas.microsoft.com/office/drawing/2014/main" id="{61F14E5F-3ED2-430A-9A98-4D64C44E08EE}"/>
              </a:ext>
            </a:extLst>
          </p:cNvPr>
          <p:cNvSpPr/>
          <p:nvPr/>
        </p:nvSpPr>
        <p:spPr>
          <a:xfrm>
            <a:off x="7493705" y="3858271"/>
            <a:ext cx="4667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C.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="" xmlns:a16="http://schemas.microsoft.com/office/drawing/2014/main" id="{DD4EF875-0491-450E-BDB9-02399A6AA16A}"/>
              </a:ext>
            </a:extLst>
          </p:cNvPr>
          <p:cNvSpPr/>
          <p:nvPr/>
        </p:nvSpPr>
        <p:spPr>
          <a:xfrm>
            <a:off x="7485078" y="4658052"/>
            <a:ext cx="4888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41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05F77F8-2575-474F-90D9-A1AD8CD5F0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C6C3C23F-DD22-455D-BED9-A9AE050971F1}"/>
              </a:ext>
            </a:extLst>
          </p:cNvPr>
          <p:cNvSpPr txBox="1"/>
          <p:nvPr/>
        </p:nvSpPr>
        <p:spPr>
          <a:xfrm>
            <a:off x="1543050" y="1714500"/>
            <a:ext cx="455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Caving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="" xmlns:a16="http://schemas.microsoft.com/office/drawing/2014/main" id="{4F93E049-40E5-474A-8E85-6049C65FF506}"/>
              </a:ext>
            </a:extLst>
          </p:cNvPr>
          <p:cNvSpPr txBox="1"/>
          <p:nvPr/>
        </p:nvSpPr>
        <p:spPr>
          <a:xfrm>
            <a:off x="685800" y="95250"/>
            <a:ext cx="455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Fill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blanks</a:t>
            </a:r>
            <a:r>
              <a:rPr lang="tr-TR" dirty="0"/>
              <a:t> of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below</a:t>
            </a:r>
            <a:r>
              <a:rPr lang="tr-TR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="" xmlns:a16="http://schemas.microsoft.com/office/drawing/2014/main" id="{BE49A692-C118-4C3F-A9CD-B494E98D47AA}"/>
              </a:ext>
            </a:extLst>
          </p:cNvPr>
          <p:cNvSpPr txBox="1"/>
          <p:nvPr/>
        </p:nvSpPr>
        <p:spPr>
          <a:xfrm>
            <a:off x="7639050" y="95250"/>
            <a:ext cx="455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Ekipman Listesindeki boşlukları aşağıda verilen doğru ekipman ile doldurunuz.</a:t>
            </a:r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="" xmlns:a16="http://schemas.microsoft.com/office/drawing/2014/main" id="{1BCC94E5-3B3B-453C-A623-71A94D33C74A}"/>
              </a:ext>
            </a:extLst>
          </p:cNvPr>
          <p:cNvSpPr/>
          <p:nvPr/>
        </p:nvSpPr>
        <p:spPr>
          <a:xfrm>
            <a:off x="1698625" y="2532130"/>
            <a:ext cx="28448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Helmet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="" xmlns:a16="http://schemas.microsoft.com/office/drawing/2014/main" id="{75361881-CD30-4F52-BA17-3FB0E815F128}"/>
              </a:ext>
            </a:extLst>
          </p:cNvPr>
          <p:cNvSpPr/>
          <p:nvPr/>
        </p:nvSpPr>
        <p:spPr>
          <a:xfrm>
            <a:off x="1698625" y="4330987"/>
            <a:ext cx="28448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Cave</a:t>
            </a:r>
            <a:r>
              <a:rPr lang="tr-TR" sz="2000" b="1" dirty="0">
                <a:solidFill>
                  <a:schemeClr val="tx1"/>
                </a:solidFill>
              </a:rPr>
              <a:t> Pack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="" xmlns:a16="http://schemas.microsoft.com/office/drawing/2014/main" id="{40C82984-3CD8-4C72-A12B-49F38CEF91E8}"/>
              </a:ext>
            </a:extLst>
          </p:cNvPr>
          <p:cNvSpPr/>
          <p:nvPr/>
        </p:nvSpPr>
        <p:spPr>
          <a:xfrm>
            <a:off x="1698625" y="3429000"/>
            <a:ext cx="28448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Torch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="" xmlns:a16="http://schemas.microsoft.com/office/drawing/2014/main" id="{CC44AF45-1E30-442E-B52F-6BF5E3A27E1D}"/>
              </a:ext>
            </a:extLst>
          </p:cNvPr>
          <p:cNvSpPr/>
          <p:nvPr/>
        </p:nvSpPr>
        <p:spPr>
          <a:xfrm>
            <a:off x="7962902" y="3157534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Paddle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Akış Çizelgesi: Sonlandırıcı 12">
            <a:extLst>
              <a:ext uri="{FF2B5EF4-FFF2-40B4-BE49-F238E27FC236}">
                <a16:creationId xmlns="" xmlns:a16="http://schemas.microsoft.com/office/drawing/2014/main" id="{7CF6F159-38D8-447E-8B38-C318FD0E4D21}"/>
              </a:ext>
            </a:extLst>
          </p:cNvPr>
          <p:cNvSpPr/>
          <p:nvPr/>
        </p:nvSpPr>
        <p:spPr>
          <a:xfrm>
            <a:off x="1698625" y="5232974"/>
            <a:ext cx="2844800" cy="495301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Akış Çizelgesi: Sonlandırıcı 13">
            <a:extLst>
              <a:ext uri="{FF2B5EF4-FFF2-40B4-BE49-F238E27FC236}">
                <a16:creationId xmlns="" xmlns:a16="http://schemas.microsoft.com/office/drawing/2014/main" id="{22F06E2B-E572-448C-AAE7-7D7BA10EF1F5}"/>
              </a:ext>
            </a:extLst>
          </p:cNvPr>
          <p:cNvSpPr/>
          <p:nvPr/>
        </p:nvSpPr>
        <p:spPr>
          <a:xfrm>
            <a:off x="7962902" y="2400296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Mitten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Akış Çizelgesi: Sonlandırıcı 14">
            <a:extLst>
              <a:ext uri="{FF2B5EF4-FFF2-40B4-BE49-F238E27FC236}">
                <a16:creationId xmlns="" xmlns:a16="http://schemas.microsoft.com/office/drawing/2014/main" id="{3C863CB4-441D-4541-B0BC-05C11AC58662}"/>
              </a:ext>
            </a:extLst>
          </p:cNvPr>
          <p:cNvSpPr/>
          <p:nvPr/>
        </p:nvSpPr>
        <p:spPr>
          <a:xfrm>
            <a:off x="7962902" y="3914773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Rope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Akış Çizelgesi: Sonlandırıcı 15">
            <a:extLst>
              <a:ext uri="{FF2B5EF4-FFF2-40B4-BE49-F238E27FC236}">
                <a16:creationId xmlns="" xmlns:a16="http://schemas.microsoft.com/office/drawing/2014/main" id="{19631729-C3FD-4DCD-AF8F-DDA8FD24E9BB}"/>
              </a:ext>
            </a:extLst>
          </p:cNvPr>
          <p:cNvSpPr/>
          <p:nvPr/>
        </p:nvSpPr>
        <p:spPr>
          <a:xfrm>
            <a:off x="7962902" y="4672012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Ice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Screws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Akış Çizelgesi: Sonlandırıcı 16">
            <a:extLst>
              <a:ext uri="{FF2B5EF4-FFF2-40B4-BE49-F238E27FC236}">
                <a16:creationId xmlns="" xmlns:a16="http://schemas.microsoft.com/office/drawing/2014/main" id="{498A203E-AA5C-4596-860A-56FE4333D2E6}"/>
              </a:ext>
            </a:extLst>
          </p:cNvPr>
          <p:cNvSpPr/>
          <p:nvPr/>
        </p:nvSpPr>
        <p:spPr>
          <a:xfrm>
            <a:off x="7962902" y="3914773"/>
            <a:ext cx="3105148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Rope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Akış Çizelgesi: Sonlandırıcı 17">
            <a:extLst>
              <a:ext uri="{FF2B5EF4-FFF2-40B4-BE49-F238E27FC236}">
                <a16:creationId xmlns="" xmlns:a16="http://schemas.microsoft.com/office/drawing/2014/main" id="{F1C559CA-DDDD-45CE-815A-C0A2557B89C7}"/>
              </a:ext>
            </a:extLst>
          </p:cNvPr>
          <p:cNvSpPr/>
          <p:nvPr/>
        </p:nvSpPr>
        <p:spPr>
          <a:xfrm>
            <a:off x="1698625" y="5232973"/>
            <a:ext cx="2844800" cy="495301"/>
          </a:xfrm>
          <a:prstGeom prst="flowChartTerminator">
            <a:avLst/>
          </a:prstGeom>
          <a:solidFill>
            <a:srgbClr val="7AEE8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Rope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Dikdörtgen 18">
            <a:extLst>
              <a:ext uri="{FF2B5EF4-FFF2-40B4-BE49-F238E27FC236}">
                <a16:creationId xmlns="" xmlns:a16="http://schemas.microsoft.com/office/drawing/2014/main" id="{4F539958-3FFF-4FCB-9F9B-0AD30D5D99AA}"/>
              </a:ext>
            </a:extLst>
          </p:cNvPr>
          <p:cNvSpPr/>
          <p:nvPr/>
        </p:nvSpPr>
        <p:spPr>
          <a:xfrm>
            <a:off x="7476359" y="2370855"/>
            <a:ext cx="4865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="" xmlns:a16="http://schemas.microsoft.com/office/drawing/2014/main" id="{EBFB5198-10A0-43E5-9758-A62AD70BBD6D}"/>
              </a:ext>
            </a:extLst>
          </p:cNvPr>
          <p:cNvSpPr/>
          <p:nvPr/>
        </p:nvSpPr>
        <p:spPr>
          <a:xfrm>
            <a:off x="7483829" y="3101392"/>
            <a:ext cx="4716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="" xmlns:a16="http://schemas.microsoft.com/office/drawing/2014/main" id="{61F14E5F-3ED2-430A-9A98-4D64C44E08EE}"/>
              </a:ext>
            </a:extLst>
          </p:cNvPr>
          <p:cNvSpPr/>
          <p:nvPr/>
        </p:nvSpPr>
        <p:spPr>
          <a:xfrm>
            <a:off x="7493705" y="3858271"/>
            <a:ext cx="4667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C.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="" xmlns:a16="http://schemas.microsoft.com/office/drawing/2014/main" id="{DD4EF875-0491-450E-BDB9-02399A6AA16A}"/>
              </a:ext>
            </a:extLst>
          </p:cNvPr>
          <p:cNvSpPr/>
          <p:nvPr/>
        </p:nvSpPr>
        <p:spPr>
          <a:xfrm>
            <a:off x="7485078" y="4658052"/>
            <a:ext cx="4888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6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05F77F8-2575-474F-90D9-A1AD8CD5F0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C6C3C23F-DD22-455D-BED9-A9AE050971F1}"/>
              </a:ext>
            </a:extLst>
          </p:cNvPr>
          <p:cNvSpPr txBox="1"/>
          <p:nvPr/>
        </p:nvSpPr>
        <p:spPr>
          <a:xfrm>
            <a:off x="1543050" y="1714500"/>
            <a:ext cx="455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Hang-gliding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="" xmlns:a16="http://schemas.microsoft.com/office/drawing/2014/main" id="{4F93E049-40E5-474A-8E85-6049C65FF506}"/>
              </a:ext>
            </a:extLst>
          </p:cNvPr>
          <p:cNvSpPr txBox="1"/>
          <p:nvPr/>
        </p:nvSpPr>
        <p:spPr>
          <a:xfrm>
            <a:off x="685800" y="95250"/>
            <a:ext cx="455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Fill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blanks</a:t>
            </a:r>
            <a:r>
              <a:rPr lang="tr-TR" dirty="0"/>
              <a:t> of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below</a:t>
            </a:r>
            <a:r>
              <a:rPr lang="tr-TR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="" xmlns:a16="http://schemas.microsoft.com/office/drawing/2014/main" id="{BE49A692-C118-4C3F-A9CD-B494E98D47AA}"/>
              </a:ext>
            </a:extLst>
          </p:cNvPr>
          <p:cNvSpPr txBox="1"/>
          <p:nvPr/>
        </p:nvSpPr>
        <p:spPr>
          <a:xfrm>
            <a:off x="7639050" y="95250"/>
            <a:ext cx="455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Ekipman Listesindeki boşlukları aşağıda verilen doğru ekipman ile doldurunuz.</a:t>
            </a:r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="" xmlns:a16="http://schemas.microsoft.com/office/drawing/2014/main" id="{1BCC94E5-3B3B-453C-A623-71A94D33C74A}"/>
              </a:ext>
            </a:extLst>
          </p:cNvPr>
          <p:cNvSpPr/>
          <p:nvPr/>
        </p:nvSpPr>
        <p:spPr>
          <a:xfrm>
            <a:off x="1698625" y="2532130"/>
            <a:ext cx="2844800" cy="495301"/>
          </a:xfrm>
          <a:prstGeom prst="flowChartTerminator">
            <a:avLst/>
          </a:prstGeom>
          <a:solidFill>
            <a:srgbClr val="EC7A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Helmet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="" xmlns:a16="http://schemas.microsoft.com/office/drawing/2014/main" id="{75361881-CD30-4F52-BA17-3FB0E815F128}"/>
              </a:ext>
            </a:extLst>
          </p:cNvPr>
          <p:cNvSpPr/>
          <p:nvPr/>
        </p:nvSpPr>
        <p:spPr>
          <a:xfrm>
            <a:off x="1698625" y="4330987"/>
            <a:ext cx="2844800" cy="495301"/>
          </a:xfrm>
          <a:prstGeom prst="flowChartTerminator">
            <a:avLst/>
          </a:prstGeom>
          <a:solidFill>
            <a:srgbClr val="EC7A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Flight Instruments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="" xmlns:a16="http://schemas.microsoft.com/office/drawing/2014/main" id="{40C82984-3CD8-4C72-A12B-49F38CEF91E8}"/>
              </a:ext>
            </a:extLst>
          </p:cNvPr>
          <p:cNvSpPr/>
          <p:nvPr/>
        </p:nvSpPr>
        <p:spPr>
          <a:xfrm>
            <a:off x="1698625" y="3429000"/>
            <a:ext cx="2844800" cy="495301"/>
          </a:xfrm>
          <a:prstGeom prst="flowChartTerminator">
            <a:avLst/>
          </a:prstGeom>
          <a:solidFill>
            <a:srgbClr val="EC7A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Flightsuit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="" xmlns:a16="http://schemas.microsoft.com/office/drawing/2014/main" id="{CC44AF45-1E30-442E-B52F-6BF5E3A27E1D}"/>
              </a:ext>
            </a:extLst>
          </p:cNvPr>
          <p:cNvSpPr/>
          <p:nvPr/>
        </p:nvSpPr>
        <p:spPr>
          <a:xfrm>
            <a:off x="7962902" y="3157534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Skateboard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Akış Çizelgesi: Sonlandırıcı 12">
            <a:extLst>
              <a:ext uri="{FF2B5EF4-FFF2-40B4-BE49-F238E27FC236}">
                <a16:creationId xmlns="" xmlns:a16="http://schemas.microsoft.com/office/drawing/2014/main" id="{7CF6F159-38D8-447E-8B38-C318FD0E4D21}"/>
              </a:ext>
            </a:extLst>
          </p:cNvPr>
          <p:cNvSpPr/>
          <p:nvPr/>
        </p:nvSpPr>
        <p:spPr>
          <a:xfrm>
            <a:off x="1698625" y="5232974"/>
            <a:ext cx="2844800" cy="495301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Akış Çizelgesi: Sonlandırıcı 13">
            <a:extLst>
              <a:ext uri="{FF2B5EF4-FFF2-40B4-BE49-F238E27FC236}">
                <a16:creationId xmlns="" xmlns:a16="http://schemas.microsoft.com/office/drawing/2014/main" id="{22F06E2B-E572-448C-AAE7-7D7BA10EF1F5}"/>
              </a:ext>
            </a:extLst>
          </p:cNvPr>
          <p:cNvSpPr/>
          <p:nvPr/>
        </p:nvSpPr>
        <p:spPr>
          <a:xfrm>
            <a:off x="7962902" y="2400296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Dry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Suit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Akış Çizelgesi: Sonlandırıcı 14">
            <a:extLst>
              <a:ext uri="{FF2B5EF4-FFF2-40B4-BE49-F238E27FC236}">
                <a16:creationId xmlns="" xmlns:a16="http://schemas.microsoft.com/office/drawing/2014/main" id="{3C863CB4-441D-4541-B0BC-05C11AC58662}"/>
              </a:ext>
            </a:extLst>
          </p:cNvPr>
          <p:cNvSpPr/>
          <p:nvPr/>
        </p:nvSpPr>
        <p:spPr>
          <a:xfrm>
            <a:off x="7962902" y="3914773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Raft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Akış Çizelgesi: Sonlandırıcı 15">
            <a:extLst>
              <a:ext uri="{FF2B5EF4-FFF2-40B4-BE49-F238E27FC236}">
                <a16:creationId xmlns="" xmlns:a16="http://schemas.microsoft.com/office/drawing/2014/main" id="{19631729-C3FD-4DCD-AF8F-DDA8FD24E9BB}"/>
              </a:ext>
            </a:extLst>
          </p:cNvPr>
          <p:cNvSpPr/>
          <p:nvPr/>
        </p:nvSpPr>
        <p:spPr>
          <a:xfrm>
            <a:off x="7962902" y="4672012"/>
            <a:ext cx="3105148" cy="49530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Wings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Akış Çizelgesi: Sonlandırıcı 16">
            <a:extLst>
              <a:ext uri="{FF2B5EF4-FFF2-40B4-BE49-F238E27FC236}">
                <a16:creationId xmlns="" xmlns:a16="http://schemas.microsoft.com/office/drawing/2014/main" id="{498A203E-AA5C-4596-860A-56FE4333D2E6}"/>
              </a:ext>
            </a:extLst>
          </p:cNvPr>
          <p:cNvSpPr/>
          <p:nvPr/>
        </p:nvSpPr>
        <p:spPr>
          <a:xfrm>
            <a:off x="7973931" y="4675759"/>
            <a:ext cx="3105148" cy="495301"/>
          </a:xfrm>
          <a:prstGeom prst="flowChartTerminator">
            <a:avLst/>
          </a:prstGeom>
          <a:solidFill>
            <a:srgbClr val="EC7A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Wings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Akış Çizelgesi: Sonlandırıcı 17">
            <a:extLst>
              <a:ext uri="{FF2B5EF4-FFF2-40B4-BE49-F238E27FC236}">
                <a16:creationId xmlns="" xmlns:a16="http://schemas.microsoft.com/office/drawing/2014/main" id="{F1C559CA-DDDD-45CE-815A-C0A2557B89C7}"/>
              </a:ext>
            </a:extLst>
          </p:cNvPr>
          <p:cNvSpPr/>
          <p:nvPr/>
        </p:nvSpPr>
        <p:spPr>
          <a:xfrm>
            <a:off x="1698625" y="5232973"/>
            <a:ext cx="2844800" cy="495301"/>
          </a:xfrm>
          <a:prstGeom prst="flowChartTerminator">
            <a:avLst/>
          </a:prstGeom>
          <a:solidFill>
            <a:srgbClr val="EC7A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Wings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Dikdörtgen 18">
            <a:extLst>
              <a:ext uri="{FF2B5EF4-FFF2-40B4-BE49-F238E27FC236}">
                <a16:creationId xmlns="" xmlns:a16="http://schemas.microsoft.com/office/drawing/2014/main" id="{4F539958-3FFF-4FCB-9F9B-0AD30D5D99AA}"/>
              </a:ext>
            </a:extLst>
          </p:cNvPr>
          <p:cNvSpPr/>
          <p:nvPr/>
        </p:nvSpPr>
        <p:spPr>
          <a:xfrm>
            <a:off x="7476359" y="2370855"/>
            <a:ext cx="4865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="" xmlns:a16="http://schemas.microsoft.com/office/drawing/2014/main" id="{EBFB5198-10A0-43E5-9758-A62AD70BBD6D}"/>
              </a:ext>
            </a:extLst>
          </p:cNvPr>
          <p:cNvSpPr/>
          <p:nvPr/>
        </p:nvSpPr>
        <p:spPr>
          <a:xfrm>
            <a:off x="7483829" y="3101392"/>
            <a:ext cx="47160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="" xmlns:a16="http://schemas.microsoft.com/office/drawing/2014/main" id="{61F14E5F-3ED2-430A-9A98-4D64C44E08EE}"/>
              </a:ext>
            </a:extLst>
          </p:cNvPr>
          <p:cNvSpPr/>
          <p:nvPr/>
        </p:nvSpPr>
        <p:spPr>
          <a:xfrm>
            <a:off x="7493705" y="3858271"/>
            <a:ext cx="4667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C.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="" xmlns:a16="http://schemas.microsoft.com/office/drawing/2014/main" id="{DD4EF875-0491-450E-BDB9-02399A6AA16A}"/>
              </a:ext>
            </a:extLst>
          </p:cNvPr>
          <p:cNvSpPr/>
          <p:nvPr/>
        </p:nvSpPr>
        <p:spPr>
          <a:xfrm>
            <a:off x="7485078" y="4658052"/>
            <a:ext cx="4888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tr-T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442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57ECDC-D4B6-4811-A867-7DAAE0581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/>
              <a:t>Comparatives (Karşılaştırma)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C98E67-0C4F-40DB-9E6E-21C077A9E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465" y="1738678"/>
            <a:ext cx="10058400" cy="825610"/>
          </a:xfrm>
        </p:spPr>
        <p:txBody>
          <a:bodyPr>
            <a:normAutofit/>
          </a:bodyPr>
          <a:lstStyle/>
          <a:p>
            <a:r>
              <a:rPr lang="tr-TR" b="1" dirty="0"/>
              <a:t>«Comparatives» İngilizcedeki karşılaştırma yapılarıdır. En az iki şeyi birbiryle kıyaslarken kullanılır. Cümle içindeki kullanımı şu şekildedir: (Türkçede «daha» yapısıyla kullanılır)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ACBDD96-CEC4-466E-97B4-3B1416EECC72}"/>
              </a:ext>
            </a:extLst>
          </p:cNvPr>
          <p:cNvSpPr txBox="1"/>
          <p:nvPr/>
        </p:nvSpPr>
        <p:spPr>
          <a:xfrm>
            <a:off x="1338469" y="3038303"/>
            <a:ext cx="5194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Ex1.  Ahmet is tall</a:t>
            </a:r>
            <a:r>
              <a:rPr lang="tr-TR" sz="2000" b="1" dirty="0">
                <a:solidFill>
                  <a:srgbClr val="FFC000"/>
                </a:solidFill>
              </a:rPr>
              <a:t>er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C000"/>
                </a:solidFill>
              </a:rPr>
              <a:t>than</a:t>
            </a:r>
            <a:r>
              <a:rPr lang="tr-TR" sz="2000" b="1" dirty="0"/>
              <a:t> Mehmet.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85BCF77-A4FE-43B9-AA19-53D7EC1B3B2C}"/>
              </a:ext>
            </a:extLst>
          </p:cNvPr>
          <p:cNvSpPr txBox="1"/>
          <p:nvPr/>
        </p:nvSpPr>
        <p:spPr>
          <a:xfrm>
            <a:off x="682486" y="5023320"/>
            <a:ext cx="5830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Ex2.  Mehmet is </a:t>
            </a:r>
            <a:r>
              <a:rPr lang="tr-TR" sz="2000" b="1" dirty="0">
                <a:solidFill>
                  <a:srgbClr val="FFC000"/>
                </a:solidFill>
              </a:rPr>
              <a:t>more</a:t>
            </a:r>
            <a:r>
              <a:rPr lang="tr-TR" sz="2000" b="1" dirty="0"/>
              <a:t> handsome </a:t>
            </a:r>
            <a:r>
              <a:rPr lang="tr-TR" sz="2000" b="1" dirty="0">
                <a:solidFill>
                  <a:srgbClr val="FFC000"/>
                </a:solidFill>
              </a:rPr>
              <a:t>than</a:t>
            </a:r>
            <a:r>
              <a:rPr lang="tr-TR" sz="2000" b="1" dirty="0"/>
              <a:t> Ahmet.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3BAE002-9DC4-4EED-B501-7BD2D1E580E5}"/>
              </a:ext>
            </a:extLst>
          </p:cNvPr>
          <p:cNvSpPr txBox="1"/>
          <p:nvPr/>
        </p:nvSpPr>
        <p:spPr>
          <a:xfrm>
            <a:off x="1338469" y="3429000"/>
            <a:ext cx="453224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Ahmet, Mehmet</a:t>
            </a:r>
            <a:r>
              <a:rPr lang="tr-TR" sz="2000" b="1" dirty="0">
                <a:solidFill>
                  <a:srgbClr val="FFC000"/>
                </a:solidFill>
              </a:rPr>
              <a:t>ten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C000"/>
                </a:solidFill>
              </a:rPr>
              <a:t>daha</a:t>
            </a:r>
            <a:r>
              <a:rPr lang="tr-TR" sz="2000" b="1" dirty="0"/>
              <a:t> uzundur.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475A4B-A601-4B13-BFD4-004C46521FDD}"/>
              </a:ext>
            </a:extLst>
          </p:cNvPr>
          <p:cNvSpPr txBox="1"/>
          <p:nvPr/>
        </p:nvSpPr>
        <p:spPr>
          <a:xfrm>
            <a:off x="897834" y="5504987"/>
            <a:ext cx="541351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Mehmet, Ahmet</a:t>
            </a:r>
            <a:r>
              <a:rPr lang="tr-TR" sz="2000" b="1" dirty="0">
                <a:solidFill>
                  <a:srgbClr val="FFC000"/>
                </a:solidFill>
              </a:rPr>
              <a:t>ten daha </a:t>
            </a:r>
            <a:r>
              <a:rPr lang="tr-TR" sz="2000" b="1" dirty="0"/>
              <a:t>yakışıklıdır.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="" xmlns:a16="http://schemas.microsoft.com/office/drawing/2014/main" id="{F754B4A5-4F15-4CFC-8133-A0A9680A1028}"/>
              </a:ext>
            </a:extLst>
          </p:cNvPr>
          <p:cNvSpPr/>
          <p:nvPr/>
        </p:nvSpPr>
        <p:spPr>
          <a:xfrm>
            <a:off x="6096000" y="3038303"/>
            <a:ext cx="834887" cy="790807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rrow: Right 12">
            <a:extLst>
              <a:ext uri="{FF2B5EF4-FFF2-40B4-BE49-F238E27FC236}">
                <a16:creationId xmlns="" xmlns:a16="http://schemas.microsoft.com/office/drawing/2014/main" id="{B411B88C-9CB4-4E7E-9765-0483F9A229E1}"/>
              </a:ext>
            </a:extLst>
          </p:cNvPr>
          <p:cNvSpPr/>
          <p:nvPr/>
        </p:nvSpPr>
        <p:spPr>
          <a:xfrm>
            <a:off x="6405769" y="4975330"/>
            <a:ext cx="834887" cy="7908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DBE3E81-92F1-485A-8A4A-BDE9298F00CC}"/>
              </a:ext>
            </a:extLst>
          </p:cNvPr>
          <p:cNvSpPr txBox="1"/>
          <p:nvPr/>
        </p:nvSpPr>
        <p:spPr>
          <a:xfrm>
            <a:off x="7103164" y="3120971"/>
            <a:ext cx="109992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/>
              <a:t>TALL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19D8730-5B6F-4F33-BAA3-58036735913A}"/>
              </a:ext>
            </a:extLst>
          </p:cNvPr>
          <p:cNvSpPr txBox="1"/>
          <p:nvPr/>
        </p:nvSpPr>
        <p:spPr>
          <a:xfrm>
            <a:off x="8766312" y="2660279"/>
            <a:ext cx="2922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C000"/>
                </a:solidFill>
              </a:rPr>
              <a:t>Karşılaştırmada kullanılan 1 heceliyse: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B373AD8-B8B9-4A22-B562-168A25C0CFEA}"/>
              </a:ext>
            </a:extLst>
          </p:cNvPr>
          <p:cNvSpPr txBox="1"/>
          <p:nvPr/>
        </p:nvSpPr>
        <p:spPr>
          <a:xfrm>
            <a:off x="5870713" y="3755889"/>
            <a:ext cx="5989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Sıfatın sonuna « –er » eki gelir.</a:t>
            </a:r>
            <a:br>
              <a:rPr lang="tr-TR" dirty="0"/>
            </a:br>
            <a:r>
              <a:rPr lang="tr-TR" dirty="0"/>
              <a:t>Karşılaştırma yapılan şeyin öncesine ise «than» yazılır.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839369B-76B2-4EFE-B16B-6BBBE111A64C}"/>
              </a:ext>
            </a:extLst>
          </p:cNvPr>
          <p:cNvSpPr/>
          <p:nvPr/>
        </p:nvSpPr>
        <p:spPr>
          <a:xfrm>
            <a:off x="7893507" y="3017656"/>
            <a:ext cx="9637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-ER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D021653-79F8-4316-AD1A-5D66E1BA8F5B}"/>
              </a:ext>
            </a:extLst>
          </p:cNvPr>
          <p:cNvSpPr txBox="1"/>
          <p:nvPr/>
        </p:nvSpPr>
        <p:spPr>
          <a:xfrm>
            <a:off x="9087678" y="4730932"/>
            <a:ext cx="260074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/>
              <a:t>HANDSOME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87537C7F-8019-417A-973C-44A01C3384FF}"/>
              </a:ext>
            </a:extLst>
          </p:cNvPr>
          <p:cNvCxnSpPr/>
          <p:nvPr/>
        </p:nvCxnSpPr>
        <p:spPr>
          <a:xfrm>
            <a:off x="397565" y="4402220"/>
            <a:ext cx="11463130" cy="50143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CA664DD-15F8-49A4-9060-95F0DF17A6BB}"/>
              </a:ext>
            </a:extLst>
          </p:cNvPr>
          <p:cNvSpPr/>
          <p:nvPr/>
        </p:nvSpPr>
        <p:spPr>
          <a:xfrm>
            <a:off x="7382195" y="4651445"/>
            <a:ext cx="16417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MORE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EEB15A3-5F85-4B38-801C-459F92716FB0}"/>
              </a:ext>
            </a:extLst>
          </p:cNvPr>
          <p:cNvSpPr txBox="1"/>
          <p:nvPr/>
        </p:nvSpPr>
        <p:spPr>
          <a:xfrm>
            <a:off x="6665384" y="5542032"/>
            <a:ext cx="2572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C000"/>
                </a:solidFill>
              </a:rPr>
              <a:t>sıfat </a:t>
            </a:r>
            <a:r>
              <a:rPr lang="tr-TR" sz="2800" b="1" dirty="0">
                <a:solidFill>
                  <a:srgbClr val="FFC000"/>
                </a:solidFill>
              </a:rPr>
              <a:t>1</a:t>
            </a:r>
            <a:r>
              <a:rPr lang="tr-TR" sz="2000" b="1" dirty="0">
                <a:solidFill>
                  <a:srgbClr val="FFC000"/>
                </a:solidFill>
              </a:rPr>
              <a:t>den FAZLA heceliyse: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101DA0B-2CC6-40DD-92E3-D96705C638F5}"/>
              </a:ext>
            </a:extLst>
          </p:cNvPr>
          <p:cNvSpPr txBox="1"/>
          <p:nvPr/>
        </p:nvSpPr>
        <p:spPr>
          <a:xfrm>
            <a:off x="8000447" y="5948458"/>
            <a:ext cx="40154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Sıfattan önce « more » gelir.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842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4" grpId="0" animBg="1"/>
      <p:bldP spid="15" grpId="0"/>
      <p:bldP spid="16" grpId="0"/>
      <p:bldP spid="17" grpId="0"/>
      <p:bldP spid="18" grpId="0" animBg="1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17DA4A-C051-4C34-8F1D-9FC293FE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Some Rules of Comparatives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708374-E553-4706-8BCB-06CBED021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26675"/>
            <a:ext cx="10058400" cy="375037"/>
          </a:xfrm>
        </p:spPr>
        <p:txBody>
          <a:bodyPr>
            <a:normAutofit/>
          </a:bodyPr>
          <a:lstStyle/>
          <a:p>
            <a:r>
              <a:rPr lang="tr-TR" dirty="0"/>
              <a:t>Comparative yapılarının bazı istisna durumları vardır: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AEADB5F-7FEC-4056-9834-BC8076F63979}"/>
              </a:ext>
            </a:extLst>
          </p:cNvPr>
          <p:cNvSpPr/>
          <p:nvPr/>
        </p:nvSpPr>
        <p:spPr>
          <a:xfrm>
            <a:off x="613951" y="2201712"/>
            <a:ext cx="44037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1) Düzensiz Sıfatlar: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BBFD6FE-930B-416F-B224-21A23D8B9825}"/>
              </a:ext>
            </a:extLst>
          </p:cNvPr>
          <p:cNvSpPr txBox="1"/>
          <p:nvPr/>
        </p:nvSpPr>
        <p:spPr>
          <a:xfrm>
            <a:off x="5017722" y="2201712"/>
            <a:ext cx="6871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Bazı sıfatlar ne öncesine «more» ne de ardından «-er» eki alır. Bu sıfatlar, tamamen farklı kelimelere dönüşür.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E5F63EC-04F0-4C97-BBD4-52308BB2C0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9" t="37567" r="65113" b="31585"/>
          <a:stretch/>
        </p:blipFill>
        <p:spPr>
          <a:xfrm>
            <a:off x="1053548" y="2848043"/>
            <a:ext cx="5618921" cy="337099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="" xmlns:a16="http://schemas.microsoft.com/office/drawing/2014/main" id="{D75E0D0A-CE0C-46B8-8E8A-CFEC6C41E2D0}"/>
              </a:ext>
            </a:extLst>
          </p:cNvPr>
          <p:cNvSpPr/>
          <p:nvPr/>
        </p:nvSpPr>
        <p:spPr>
          <a:xfrm>
            <a:off x="2411896" y="3578087"/>
            <a:ext cx="1550504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rrow: Right 10">
            <a:extLst>
              <a:ext uri="{FF2B5EF4-FFF2-40B4-BE49-F238E27FC236}">
                <a16:creationId xmlns="" xmlns:a16="http://schemas.microsoft.com/office/drawing/2014/main" id="{41378EC5-6FA7-4E7E-A18D-337F3A09B0E3}"/>
              </a:ext>
            </a:extLst>
          </p:cNvPr>
          <p:cNvSpPr/>
          <p:nvPr/>
        </p:nvSpPr>
        <p:spPr>
          <a:xfrm>
            <a:off x="2411896" y="4094922"/>
            <a:ext cx="1550504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rrow: Right 12">
            <a:extLst>
              <a:ext uri="{FF2B5EF4-FFF2-40B4-BE49-F238E27FC236}">
                <a16:creationId xmlns="" xmlns:a16="http://schemas.microsoft.com/office/drawing/2014/main" id="{0F60EB43-91AD-4E30-94B7-7B725A783800}"/>
              </a:ext>
            </a:extLst>
          </p:cNvPr>
          <p:cNvSpPr/>
          <p:nvPr/>
        </p:nvSpPr>
        <p:spPr>
          <a:xfrm>
            <a:off x="2411896" y="4637120"/>
            <a:ext cx="1550504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Arrow: Right 14">
            <a:extLst>
              <a:ext uri="{FF2B5EF4-FFF2-40B4-BE49-F238E27FC236}">
                <a16:creationId xmlns="" xmlns:a16="http://schemas.microsoft.com/office/drawing/2014/main" id="{F241D2DB-3697-45FF-83D0-F90552BDB522}"/>
              </a:ext>
            </a:extLst>
          </p:cNvPr>
          <p:cNvSpPr/>
          <p:nvPr/>
        </p:nvSpPr>
        <p:spPr>
          <a:xfrm>
            <a:off x="2411896" y="5322061"/>
            <a:ext cx="1550504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Arrow: Right 16">
            <a:extLst>
              <a:ext uri="{FF2B5EF4-FFF2-40B4-BE49-F238E27FC236}">
                <a16:creationId xmlns="" xmlns:a16="http://schemas.microsoft.com/office/drawing/2014/main" id="{E263EF2E-13F9-4A0F-ABD1-F4259E0C1203}"/>
              </a:ext>
            </a:extLst>
          </p:cNvPr>
          <p:cNvSpPr/>
          <p:nvPr/>
        </p:nvSpPr>
        <p:spPr>
          <a:xfrm>
            <a:off x="2411896" y="5900984"/>
            <a:ext cx="1550504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93CFE44-D670-4362-B560-F968E720542C}"/>
              </a:ext>
            </a:extLst>
          </p:cNvPr>
          <p:cNvSpPr txBox="1"/>
          <p:nvPr/>
        </p:nvSpPr>
        <p:spPr>
          <a:xfrm>
            <a:off x="6983896" y="3114261"/>
            <a:ext cx="415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Ex. My car is good. Your car is bad.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="" xmlns:a16="http://schemas.microsoft.com/office/drawing/2014/main" id="{ACBB91B1-FF38-4BE7-9C03-98EDEE3D0719}"/>
              </a:ext>
            </a:extLst>
          </p:cNvPr>
          <p:cNvSpPr/>
          <p:nvPr/>
        </p:nvSpPr>
        <p:spPr>
          <a:xfrm rot="5400000">
            <a:off x="8819322" y="3604314"/>
            <a:ext cx="609600" cy="557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908A9B0-436E-472D-ABE8-BB5F80A2B161}"/>
              </a:ext>
            </a:extLst>
          </p:cNvPr>
          <p:cNvSpPr txBox="1"/>
          <p:nvPr/>
        </p:nvSpPr>
        <p:spPr>
          <a:xfrm>
            <a:off x="6768271" y="4218843"/>
            <a:ext cx="415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Ex1. My car is </a:t>
            </a:r>
            <a:r>
              <a:rPr lang="tr-TR" b="1" dirty="0">
                <a:solidFill>
                  <a:srgbClr val="FFC000"/>
                </a:solidFill>
              </a:rPr>
              <a:t>better than </a:t>
            </a:r>
            <a:r>
              <a:rPr lang="tr-TR" b="1" dirty="0"/>
              <a:t>your car.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EB71C72-3475-49E9-A55B-865D2EC97429}"/>
              </a:ext>
            </a:extLst>
          </p:cNvPr>
          <p:cNvSpPr txBox="1"/>
          <p:nvPr/>
        </p:nvSpPr>
        <p:spPr>
          <a:xfrm>
            <a:off x="6863278" y="5422024"/>
            <a:ext cx="415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Ex2. Your car is </a:t>
            </a:r>
            <a:r>
              <a:rPr lang="tr-TR" b="1" dirty="0">
                <a:solidFill>
                  <a:srgbClr val="FFC000"/>
                </a:solidFill>
              </a:rPr>
              <a:t>worse than </a:t>
            </a:r>
            <a:r>
              <a:rPr lang="tr-TR" b="1" dirty="0"/>
              <a:t>my car.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="" xmlns:a16="http://schemas.microsoft.com/office/drawing/2014/main" id="{0D9F377E-04C4-4223-AC1D-AC4473916EB1}"/>
              </a:ext>
            </a:extLst>
          </p:cNvPr>
          <p:cNvSpPr txBox="1"/>
          <p:nvPr/>
        </p:nvSpPr>
        <p:spPr>
          <a:xfrm>
            <a:off x="7002149" y="4538970"/>
            <a:ext cx="40005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Benim arabam senin araban</a:t>
            </a:r>
            <a:r>
              <a:rPr lang="tr-TR" b="1" dirty="0">
                <a:solidFill>
                  <a:srgbClr val="FFC000"/>
                </a:solidFill>
              </a:rPr>
              <a:t>dan</a:t>
            </a:r>
            <a:r>
              <a:rPr lang="tr-TR" b="1" dirty="0"/>
              <a:t> </a:t>
            </a:r>
            <a:r>
              <a:rPr lang="tr-TR" b="1" dirty="0">
                <a:solidFill>
                  <a:srgbClr val="FFC000"/>
                </a:solidFill>
              </a:rPr>
              <a:t>daha iyidir</a:t>
            </a:r>
            <a:r>
              <a:rPr lang="tr-TR" b="1" dirty="0"/>
              <a:t>.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="" xmlns:a16="http://schemas.microsoft.com/office/drawing/2014/main" id="{B406B188-8256-4D28-A293-91EE01E180A3}"/>
              </a:ext>
            </a:extLst>
          </p:cNvPr>
          <p:cNvSpPr txBox="1"/>
          <p:nvPr/>
        </p:nvSpPr>
        <p:spPr>
          <a:xfrm>
            <a:off x="6863278" y="5789853"/>
            <a:ext cx="47736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Senin araban benim arabam</a:t>
            </a:r>
            <a:r>
              <a:rPr lang="tr-TR" b="1" dirty="0">
                <a:solidFill>
                  <a:srgbClr val="FFC000"/>
                </a:solidFill>
              </a:rPr>
              <a:t>dan</a:t>
            </a:r>
            <a:r>
              <a:rPr lang="tr-TR" b="1" dirty="0"/>
              <a:t> </a:t>
            </a:r>
            <a:r>
              <a:rPr lang="tr-TR" b="1" dirty="0">
                <a:solidFill>
                  <a:srgbClr val="FFC000"/>
                </a:solidFill>
              </a:rPr>
              <a:t>daha kötüdür</a:t>
            </a:r>
            <a:r>
              <a:rPr lang="tr-T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622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  <p:bldP spid="11" grpId="0" animBg="1"/>
      <p:bldP spid="13" grpId="0" animBg="1"/>
      <p:bldP spid="15" grpId="0" animBg="1"/>
      <p:bldP spid="17" grpId="0" animBg="1"/>
      <p:bldP spid="18" grpId="0"/>
      <p:bldP spid="19" grpId="0" animBg="1"/>
      <p:bldP spid="21" grpId="0"/>
      <p:bldP spid="23" grpId="0"/>
      <p:bldP spid="16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549E88-2DAC-4BC5-ACAB-5989E1209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Some Rules of Comparatives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DE37BC5-D049-4A44-A423-C74211D44178}"/>
              </a:ext>
            </a:extLst>
          </p:cNvPr>
          <p:cNvSpPr/>
          <p:nvPr/>
        </p:nvSpPr>
        <p:spPr>
          <a:xfrm>
            <a:off x="768899" y="1859467"/>
            <a:ext cx="53367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r>
              <a:rPr lang="tr-T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) Ek Değiştiren Sıfatlar: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D4A9408-9650-4A48-AD2A-50344325A4AD}"/>
              </a:ext>
            </a:extLst>
          </p:cNvPr>
          <p:cNvSpPr txBox="1"/>
          <p:nvPr/>
        </p:nvSpPr>
        <p:spPr>
          <a:xfrm>
            <a:off x="6096000" y="1859467"/>
            <a:ext cx="5722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Bazı sıfatlar </a:t>
            </a:r>
            <a:r>
              <a:rPr lang="tr-TR" b="1" dirty="0">
                <a:solidFill>
                  <a:srgbClr val="FFC000"/>
                </a:solidFill>
              </a:rPr>
              <a:t>son harflerinden dolayı </a:t>
            </a:r>
            <a:r>
              <a:rPr lang="tr-TR" b="1" dirty="0"/>
              <a:t>kendilerine gelecek « –er» ekini değiştirirler.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590AB49-EB3B-4FE2-A2B6-1C99ECE990D5}"/>
              </a:ext>
            </a:extLst>
          </p:cNvPr>
          <p:cNvSpPr txBox="1"/>
          <p:nvPr/>
        </p:nvSpPr>
        <p:spPr>
          <a:xfrm>
            <a:off x="2294913" y="2664824"/>
            <a:ext cx="43285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Hot – Hot</a:t>
            </a:r>
            <a:r>
              <a:rPr lang="tr-TR" sz="2800" b="1" dirty="0">
                <a:solidFill>
                  <a:srgbClr val="FFC000"/>
                </a:solidFill>
              </a:rPr>
              <a:t>ter</a:t>
            </a:r>
            <a:endParaRPr lang="tr-TR" sz="2800" b="1" dirty="0"/>
          </a:p>
          <a:p>
            <a:r>
              <a:rPr lang="tr-TR" sz="2800" b="1" dirty="0"/>
              <a:t>Wet – Wet</a:t>
            </a:r>
            <a:r>
              <a:rPr lang="tr-TR" sz="2800" b="1" dirty="0">
                <a:solidFill>
                  <a:srgbClr val="FFC000"/>
                </a:solidFill>
              </a:rPr>
              <a:t>ter</a:t>
            </a:r>
            <a:endParaRPr lang="tr-TR" sz="2800" b="1" dirty="0"/>
          </a:p>
          <a:p>
            <a:r>
              <a:rPr lang="tr-TR" sz="2800" b="1" dirty="0"/>
              <a:t>Big – Big</a:t>
            </a:r>
            <a:r>
              <a:rPr lang="tr-TR" sz="2800" b="1" dirty="0">
                <a:solidFill>
                  <a:srgbClr val="FFC000"/>
                </a:solidFill>
              </a:rPr>
              <a:t>ger</a:t>
            </a:r>
            <a:endParaRPr lang="tr-TR" sz="2800" b="1" dirty="0"/>
          </a:p>
          <a:p>
            <a:r>
              <a:rPr lang="tr-TR" sz="2800" b="1" dirty="0"/>
              <a:t>Thin – Thin</a:t>
            </a:r>
            <a:r>
              <a:rPr lang="tr-TR" sz="2800" b="1" dirty="0">
                <a:solidFill>
                  <a:srgbClr val="FFC000"/>
                </a:solidFill>
              </a:rPr>
              <a:t>ner</a:t>
            </a:r>
          </a:p>
          <a:p>
            <a:r>
              <a:rPr lang="tr-TR" sz="2800" b="1" dirty="0"/>
              <a:t>Noisy – Nois</a:t>
            </a:r>
            <a:r>
              <a:rPr lang="tr-TR" sz="2800" b="1" dirty="0">
                <a:solidFill>
                  <a:srgbClr val="FFC000"/>
                </a:solidFill>
              </a:rPr>
              <a:t>ier</a:t>
            </a:r>
          </a:p>
          <a:p>
            <a:r>
              <a:rPr lang="tr-TR" sz="2800" b="1" dirty="0"/>
              <a:t>Funny – Funn</a:t>
            </a:r>
            <a:r>
              <a:rPr lang="tr-TR" sz="2800" b="1" dirty="0">
                <a:solidFill>
                  <a:srgbClr val="FFC000"/>
                </a:solidFill>
              </a:rPr>
              <a:t>ier</a:t>
            </a:r>
          </a:p>
          <a:p>
            <a:r>
              <a:rPr lang="tr-TR" sz="2800" b="1" dirty="0"/>
              <a:t>Heavy – Heav</a:t>
            </a:r>
            <a:r>
              <a:rPr lang="tr-TR" sz="2800" b="1" dirty="0">
                <a:solidFill>
                  <a:srgbClr val="FFC000"/>
                </a:solidFill>
              </a:rPr>
              <a:t>ier</a:t>
            </a:r>
          </a:p>
          <a:p>
            <a:r>
              <a:rPr lang="tr-TR" sz="2800" b="1" dirty="0"/>
              <a:t>Safe - Safe</a:t>
            </a:r>
            <a:r>
              <a:rPr lang="tr-TR" sz="2800" b="1" dirty="0">
                <a:solidFill>
                  <a:srgbClr val="FFC000"/>
                </a:solidFill>
              </a:rPr>
              <a:t>r</a:t>
            </a:r>
          </a:p>
          <a:p>
            <a:endParaRPr lang="tr-TR" sz="2400" b="1" dirty="0">
              <a:solidFill>
                <a:srgbClr val="FFC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A4BD46E-7BE2-4AF8-8BAA-9F0F6F04D8A5}"/>
              </a:ext>
            </a:extLst>
          </p:cNvPr>
          <p:cNvSpPr/>
          <p:nvPr/>
        </p:nvSpPr>
        <p:spPr>
          <a:xfrm rot="16200000">
            <a:off x="29709" y="4006698"/>
            <a:ext cx="36070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</a:t>
            </a:r>
            <a:r>
              <a:rPr lang="tr-T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xamples: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5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4C99DF7B-5A82-4B89-827F-D3DD699D8C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42" y="5271328"/>
            <a:ext cx="907328" cy="9073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9810-10D2-4D72-A3A5-D24A44C0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Prefer (tercih etmek)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417C0D-2DB0-466C-8ED6-430EE603B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589" y="1114321"/>
            <a:ext cx="10178322" cy="587322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İngilizcede;  tercih belirtirken kullanılan kalıplardan biri </a:t>
            </a:r>
            <a:r>
              <a:rPr lang="tr-TR" sz="2400" b="1" dirty="0">
                <a:solidFill>
                  <a:srgbClr val="FF0000"/>
                </a:solidFill>
              </a:rPr>
              <a:t>« prefer » </a:t>
            </a:r>
            <a:r>
              <a:rPr lang="tr-TR" dirty="0"/>
              <a:t>idir.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4BD988-F4E1-4BE9-9E45-DE0DDF7152E2}"/>
              </a:ext>
            </a:extLst>
          </p:cNvPr>
          <p:cNvSpPr txBox="1"/>
          <p:nvPr/>
        </p:nvSpPr>
        <p:spPr>
          <a:xfrm>
            <a:off x="1417982" y="2107094"/>
            <a:ext cx="455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>
                <a:solidFill>
                  <a:srgbClr val="FF0000"/>
                </a:solidFill>
              </a:rPr>
              <a:t>prefer</a:t>
            </a:r>
            <a:r>
              <a:rPr lang="tr-TR" sz="2400" b="1" dirty="0"/>
              <a:t> Döner for lunch.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216271D-C2E6-48B4-A843-C3816EA4E1C4}"/>
              </a:ext>
            </a:extLst>
          </p:cNvPr>
          <p:cNvSpPr/>
          <p:nvPr/>
        </p:nvSpPr>
        <p:spPr>
          <a:xfrm>
            <a:off x="989018" y="1615930"/>
            <a:ext cx="857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522859D-C303-4A92-81E6-3F31EFC17037}"/>
              </a:ext>
            </a:extLst>
          </p:cNvPr>
          <p:cNvSpPr txBox="1"/>
          <p:nvPr/>
        </p:nvSpPr>
        <p:spPr>
          <a:xfrm>
            <a:off x="5194853" y="2139124"/>
            <a:ext cx="5353878" cy="400110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Öğle yemeği için Döner </a:t>
            </a:r>
            <a:r>
              <a:rPr lang="tr-TR" sz="2000" b="1" dirty="0">
                <a:solidFill>
                  <a:schemeClr val="accent1"/>
                </a:solidFill>
              </a:rPr>
              <a:t>tercih ederim.</a:t>
            </a: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FFEB1F3-244B-4E54-AFB7-70728C3172F4}"/>
              </a:ext>
            </a:extLst>
          </p:cNvPr>
          <p:cNvSpPr txBox="1"/>
          <p:nvPr/>
        </p:nvSpPr>
        <p:spPr>
          <a:xfrm>
            <a:off x="1049906" y="4289242"/>
            <a:ext cx="5208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>
                <a:solidFill>
                  <a:srgbClr val="FF0000"/>
                </a:solidFill>
              </a:rPr>
              <a:t>prefer</a:t>
            </a:r>
            <a:r>
              <a:rPr lang="tr-TR" sz="2400" b="1" dirty="0"/>
              <a:t> Döner </a:t>
            </a:r>
            <a:r>
              <a:rPr lang="tr-TR" sz="2400" b="1" u="sng" dirty="0">
                <a:solidFill>
                  <a:srgbClr val="FF0000"/>
                </a:solidFill>
              </a:rPr>
              <a:t>to</a:t>
            </a:r>
            <a:r>
              <a:rPr lang="tr-TR" sz="2400" b="1" dirty="0"/>
              <a:t> Tantuni for lunch.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EBC787B-9A38-4C50-8E6E-CFCEEBF4907D}"/>
              </a:ext>
            </a:extLst>
          </p:cNvPr>
          <p:cNvSpPr/>
          <p:nvPr/>
        </p:nvSpPr>
        <p:spPr>
          <a:xfrm>
            <a:off x="883602" y="3763210"/>
            <a:ext cx="857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9C3C13-EA3B-40B2-9ADC-ED7CD40326F1}"/>
              </a:ext>
            </a:extLst>
          </p:cNvPr>
          <p:cNvSpPr txBox="1"/>
          <p:nvPr/>
        </p:nvSpPr>
        <p:spPr>
          <a:xfrm>
            <a:off x="1741529" y="2747466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i="1" dirty="0">
                <a:solidFill>
                  <a:schemeClr val="bg1"/>
                </a:solidFill>
              </a:rPr>
              <a:t>Prefer’den sonra isim kullanılabilir. (Ek almaz)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4EEFB53-3721-4D91-9EAA-9DC659B45F93}"/>
              </a:ext>
            </a:extLst>
          </p:cNvPr>
          <p:cNvSpPr txBox="1"/>
          <p:nvPr/>
        </p:nvSpPr>
        <p:spPr>
          <a:xfrm>
            <a:off x="6258012" y="4201451"/>
            <a:ext cx="4704523" cy="707886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Öğle yemeği için Döneri Tantuni</a:t>
            </a:r>
            <a:r>
              <a:rPr lang="tr-TR" sz="2000" b="1" u="sng" dirty="0">
                <a:solidFill>
                  <a:schemeClr val="accent1"/>
                </a:solidFill>
              </a:rPr>
              <a:t>ye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accent1"/>
                </a:solidFill>
              </a:rPr>
              <a:t>tercih ederim.</a:t>
            </a: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954FDA4-3962-4B02-A550-886A97370C3D}"/>
              </a:ext>
            </a:extLst>
          </p:cNvPr>
          <p:cNvSpPr txBox="1"/>
          <p:nvPr/>
        </p:nvSpPr>
        <p:spPr>
          <a:xfrm>
            <a:off x="1636316" y="5201472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i="1" dirty="0">
                <a:solidFill>
                  <a:schemeClr val="bg1"/>
                </a:solidFill>
              </a:rPr>
              <a:t>Prefer’den sonra isim kullanılabilir. (Ek almaz)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B385FF4-ABB6-417C-BF8B-8F16CB01E85B}"/>
              </a:ext>
            </a:extLst>
          </p:cNvPr>
          <p:cNvSpPr txBox="1"/>
          <p:nvPr/>
        </p:nvSpPr>
        <p:spPr>
          <a:xfrm>
            <a:off x="1636316" y="6188213"/>
            <a:ext cx="500644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dirty="0">
                <a:solidFill>
                  <a:schemeClr val="bg1"/>
                </a:solidFill>
              </a:rPr>
              <a:t>Tercih edilmeyenden önce </a:t>
            </a:r>
            <a:r>
              <a:rPr lang="tr-TR" b="1" dirty="0">
                <a:solidFill>
                  <a:srgbClr val="00B0F0"/>
                </a:solidFill>
              </a:rPr>
              <a:t>« to » </a:t>
            </a:r>
            <a:r>
              <a:rPr lang="tr-TR" b="1" dirty="0">
                <a:solidFill>
                  <a:schemeClr val="bg1"/>
                </a:solidFill>
              </a:rPr>
              <a:t>kullanılır.</a:t>
            </a:r>
            <a:endParaRPr lang="tr-TR" i="1" dirty="0">
              <a:solidFill>
                <a:schemeClr val="bg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3788567-92C2-4206-B051-334287B15604}"/>
              </a:ext>
            </a:extLst>
          </p:cNvPr>
          <p:cNvSpPr/>
          <p:nvPr/>
        </p:nvSpPr>
        <p:spPr>
          <a:xfrm>
            <a:off x="3157657" y="4259436"/>
            <a:ext cx="539699" cy="521275"/>
          </a:xfrm>
          <a:prstGeom prst="ellipse">
            <a:avLst/>
          </a:prstGeom>
          <a:noFill/>
          <a:ln w="5715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FDCA7D8E-7835-453C-BC80-4BAC6C2C75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759" y="4967237"/>
            <a:ext cx="1404730" cy="140473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F8AB8A44-FD6A-4E9C-8862-6874090CB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356" y="5061103"/>
            <a:ext cx="1496442" cy="1496442"/>
          </a:xfrm>
          <a:prstGeom prst="rect">
            <a:avLst/>
          </a:prstGeom>
        </p:spPr>
      </p:pic>
      <p:sp>
        <p:nvSpPr>
          <p:cNvPr id="44" name="Multiplication Sign 43">
            <a:extLst>
              <a:ext uri="{FF2B5EF4-FFF2-40B4-BE49-F238E27FC236}">
                <a16:creationId xmlns="" xmlns:a16="http://schemas.microsoft.com/office/drawing/2014/main" id="{2A92732D-DA64-4BC1-A7E4-3ED84D21ACBD}"/>
              </a:ext>
            </a:extLst>
          </p:cNvPr>
          <p:cNvSpPr/>
          <p:nvPr/>
        </p:nvSpPr>
        <p:spPr>
          <a:xfrm>
            <a:off x="10155366" y="5209939"/>
            <a:ext cx="1053547" cy="1118117"/>
          </a:xfrm>
          <a:prstGeom prst="mathMultiply">
            <a:avLst>
              <a:gd name="adj1" fmla="val 129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9D0106CC-79A2-41B0-953D-101269AD76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43" y="2937547"/>
            <a:ext cx="907328" cy="9073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701D80EA-99B8-4EFC-A180-FD8DF3DAFE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760" y="2633456"/>
            <a:ext cx="1404730" cy="140473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E72CDA7-D20D-4EEE-942B-4FEE0679E187}"/>
              </a:ext>
            </a:extLst>
          </p:cNvPr>
          <p:cNvSpPr txBox="1"/>
          <p:nvPr/>
        </p:nvSpPr>
        <p:spPr>
          <a:xfrm>
            <a:off x="1676955" y="5689208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rgbClr val="00B0F0"/>
                </a:solidFill>
              </a:rPr>
              <a:t>* </a:t>
            </a:r>
            <a:r>
              <a:rPr lang="tr-TR" b="1" i="1" dirty="0">
                <a:solidFill>
                  <a:schemeClr val="bg1"/>
                </a:solidFill>
              </a:rPr>
              <a:t>Tercih edilen önce şey önce söylenir.</a:t>
            </a:r>
            <a:endParaRPr lang="tr-TR" i="1" dirty="0">
              <a:solidFill>
                <a:schemeClr val="bg1"/>
              </a:solidFill>
            </a:endParaRPr>
          </a:p>
        </p:txBody>
      </p:sp>
      <p:pic>
        <p:nvPicPr>
          <p:cNvPr id="21" name="Resim 20">
            <a:extLst>
              <a:ext uri="{FF2B5EF4-FFF2-40B4-BE49-F238E27FC236}">
                <a16:creationId xmlns="" xmlns:a16="http://schemas.microsoft.com/office/drawing/2014/main" id="{56CE44C1-F81B-4E71-839F-3F24964513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9424"/>
          <a:stretch/>
        </p:blipFill>
        <p:spPr>
          <a:xfrm>
            <a:off x="9878048" y="227159"/>
            <a:ext cx="2143125" cy="10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93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 animBg="1"/>
      <p:bldP spid="9" grpId="0"/>
      <p:bldP spid="11" grpId="0"/>
      <p:bldP spid="13" grpId="0" animBg="1"/>
      <p:bldP spid="15" grpId="0" animBg="1"/>
      <p:bldP spid="17" grpId="0" animBg="1"/>
      <p:bldP spid="19" grpId="0" animBg="1"/>
      <p:bldP spid="37" grpId="0" animBg="1"/>
      <p:bldP spid="44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4C99DF7B-5A82-4B89-827F-D3DD699D8C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42" y="5271328"/>
            <a:ext cx="907328" cy="9073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9810-10D2-4D72-A3A5-D24A44C0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Prefer (Tercih etmek)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417C0D-2DB0-466C-8ED6-430EE603B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352" y="1154011"/>
            <a:ext cx="10178322" cy="587322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Prefer’den sonra fiil de getirilebilir: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4BD988-F4E1-4BE9-9E45-DE0DDF7152E2}"/>
              </a:ext>
            </a:extLst>
          </p:cNvPr>
          <p:cNvSpPr txBox="1"/>
          <p:nvPr/>
        </p:nvSpPr>
        <p:spPr>
          <a:xfrm>
            <a:off x="1053552" y="2067771"/>
            <a:ext cx="578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>
                <a:solidFill>
                  <a:srgbClr val="FF0000"/>
                </a:solidFill>
              </a:rPr>
              <a:t>prefer</a:t>
            </a:r>
            <a:r>
              <a:rPr lang="tr-TR" sz="2400" b="1" dirty="0"/>
              <a:t> eat</a:t>
            </a:r>
            <a:r>
              <a:rPr lang="tr-TR" sz="2400" b="1" u="sng" dirty="0">
                <a:solidFill>
                  <a:srgbClr val="FF0000"/>
                </a:solidFill>
              </a:rPr>
              <a:t>ing</a:t>
            </a:r>
            <a:r>
              <a:rPr lang="tr-TR" sz="2400" b="1" dirty="0"/>
              <a:t> Döner for lunch.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216271D-C2E6-48B4-A843-C3816EA4E1C4}"/>
              </a:ext>
            </a:extLst>
          </p:cNvPr>
          <p:cNvSpPr/>
          <p:nvPr/>
        </p:nvSpPr>
        <p:spPr>
          <a:xfrm>
            <a:off x="989018" y="1615930"/>
            <a:ext cx="857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522859D-C303-4A92-81E6-3F31EFC17037}"/>
              </a:ext>
            </a:extLst>
          </p:cNvPr>
          <p:cNvSpPr txBox="1"/>
          <p:nvPr/>
        </p:nvSpPr>
        <p:spPr>
          <a:xfrm>
            <a:off x="5953071" y="2072883"/>
            <a:ext cx="5784569" cy="400110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Öğle yemeği için Döner </a:t>
            </a:r>
            <a:r>
              <a:rPr lang="tr-TR" sz="2000" b="1" u="sng" dirty="0">
                <a:solidFill>
                  <a:srgbClr val="FF4B4B"/>
                </a:solidFill>
              </a:rPr>
              <a:t>yemeyi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accent1"/>
                </a:solidFill>
              </a:rPr>
              <a:t>tercih ederim.</a:t>
            </a: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FFEB1F3-244B-4E54-AFB7-70728C3172F4}"/>
              </a:ext>
            </a:extLst>
          </p:cNvPr>
          <p:cNvSpPr txBox="1"/>
          <p:nvPr/>
        </p:nvSpPr>
        <p:spPr>
          <a:xfrm>
            <a:off x="1035720" y="4224407"/>
            <a:ext cx="5208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>
                <a:solidFill>
                  <a:srgbClr val="FF0000"/>
                </a:solidFill>
              </a:rPr>
              <a:t>prefer</a:t>
            </a:r>
            <a:r>
              <a:rPr lang="tr-TR" sz="2400" b="1" dirty="0"/>
              <a:t> eat</a:t>
            </a:r>
            <a:r>
              <a:rPr lang="tr-TR" sz="2400" b="1" dirty="0">
                <a:solidFill>
                  <a:srgbClr val="FF0000"/>
                </a:solidFill>
              </a:rPr>
              <a:t>ing</a:t>
            </a:r>
            <a:r>
              <a:rPr lang="tr-TR" sz="2400" b="1" dirty="0"/>
              <a:t> Döner </a:t>
            </a:r>
            <a:r>
              <a:rPr lang="tr-TR" sz="2400" b="1" u="sng" dirty="0"/>
              <a:t>to</a:t>
            </a:r>
            <a:r>
              <a:rPr lang="tr-TR" sz="2400" b="1" dirty="0"/>
              <a:t> eat</a:t>
            </a:r>
            <a:r>
              <a:rPr lang="tr-TR" sz="2400" b="1" dirty="0">
                <a:solidFill>
                  <a:srgbClr val="FF0000"/>
                </a:solidFill>
              </a:rPr>
              <a:t>ing</a:t>
            </a:r>
            <a:r>
              <a:rPr lang="tr-TR" sz="2400" b="1" dirty="0"/>
              <a:t> Tantuni for lunch.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EBC787B-9A38-4C50-8E6E-CFCEEBF4907D}"/>
              </a:ext>
            </a:extLst>
          </p:cNvPr>
          <p:cNvSpPr/>
          <p:nvPr/>
        </p:nvSpPr>
        <p:spPr>
          <a:xfrm>
            <a:off x="778389" y="3555120"/>
            <a:ext cx="857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9C3C13-EA3B-40B2-9ADC-ED7CD40326F1}"/>
              </a:ext>
            </a:extLst>
          </p:cNvPr>
          <p:cNvSpPr txBox="1"/>
          <p:nvPr/>
        </p:nvSpPr>
        <p:spPr>
          <a:xfrm>
            <a:off x="861950" y="2644903"/>
            <a:ext cx="5555646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i="1" dirty="0">
                <a:solidFill>
                  <a:schemeClr val="bg1"/>
                </a:solidFill>
              </a:rPr>
              <a:t>Prefer’den sonra fiil gelirse arkasına «-ing» eki gelir.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4EEFB53-3721-4D91-9EAA-9DC659B45F93}"/>
              </a:ext>
            </a:extLst>
          </p:cNvPr>
          <p:cNvSpPr txBox="1"/>
          <p:nvPr/>
        </p:nvSpPr>
        <p:spPr>
          <a:xfrm>
            <a:off x="5888177" y="4123728"/>
            <a:ext cx="5932395" cy="707886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Öğle yemeği için Döner </a:t>
            </a:r>
            <a:r>
              <a:rPr lang="tr-TR" sz="2000" b="1" u="sng" dirty="0">
                <a:solidFill>
                  <a:srgbClr val="FF4B4B"/>
                </a:solidFill>
              </a:rPr>
              <a:t>yemeyi</a:t>
            </a:r>
            <a:r>
              <a:rPr lang="tr-TR" sz="2000" b="1" dirty="0">
                <a:solidFill>
                  <a:srgbClr val="FF4B4B"/>
                </a:solidFill>
              </a:rPr>
              <a:t>,  </a:t>
            </a:r>
            <a:r>
              <a:rPr lang="tr-TR" sz="2000" b="1" dirty="0">
                <a:solidFill>
                  <a:schemeClr val="bg1"/>
                </a:solidFill>
              </a:rPr>
              <a:t>Tantuni</a:t>
            </a:r>
            <a:r>
              <a:rPr lang="tr-TR" sz="2000" b="1" dirty="0">
                <a:solidFill>
                  <a:srgbClr val="FF4B4B"/>
                </a:solidFill>
              </a:rPr>
              <a:t> </a:t>
            </a:r>
            <a:r>
              <a:rPr lang="tr-TR" sz="2000" b="1" u="sng" dirty="0">
                <a:solidFill>
                  <a:srgbClr val="FF4B4B"/>
                </a:solidFill>
              </a:rPr>
              <a:t>yemeye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accent1"/>
                </a:solidFill>
              </a:rPr>
              <a:t>tercih ederim.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954FDA4-3962-4B02-A550-886A97370C3D}"/>
              </a:ext>
            </a:extLst>
          </p:cNvPr>
          <p:cNvSpPr txBox="1"/>
          <p:nvPr/>
        </p:nvSpPr>
        <p:spPr>
          <a:xfrm>
            <a:off x="1636316" y="5201472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i="1" dirty="0">
                <a:solidFill>
                  <a:schemeClr val="bg1"/>
                </a:solidFill>
              </a:rPr>
              <a:t>Prefer’den sonra fiil gelirse arkasına «-ing» eki gelir.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B385FF4-ABB6-417C-BF8B-8F16CB01E85B}"/>
              </a:ext>
            </a:extLst>
          </p:cNvPr>
          <p:cNvSpPr txBox="1"/>
          <p:nvPr/>
        </p:nvSpPr>
        <p:spPr>
          <a:xfrm>
            <a:off x="1676956" y="6204608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rgbClr val="00B0F0"/>
                </a:solidFill>
              </a:rPr>
              <a:t>* </a:t>
            </a:r>
            <a:r>
              <a:rPr lang="tr-TR" b="1" i="1" dirty="0">
                <a:solidFill>
                  <a:schemeClr val="bg1"/>
                </a:solidFill>
              </a:rPr>
              <a:t>Tercih edilmeyenden önce </a:t>
            </a:r>
            <a:r>
              <a:rPr lang="tr-TR" b="1" i="1" dirty="0">
                <a:solidFill>
                  <a:srgbClr val="00B0F0"/>
                </a:solidFill>
              </a:rPr>
              <a:t>« to » </a:t>
            </a:r>
            <a:r>
              <a:rPr lang="tr-TR" b="1" i="1" dirty="0">
                <a:solidFill>
                  <a:schemeClr val="bg1"/>
                </a:solidFill>
              </a:rPr>
              <a:t>kullanılır.</a:t>
            </a:r>
            <a:endParaRPr lang="tr-TR" i="1" dirty="0">
              <a:solidFill>
                <a:schemeClr val="bg1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FDCA7D8E-7835-453C-BC80-4BAC6C2C75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759" y="4967237"/>
            <a:ext cx="1404730" cy="140473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F8AB8A44-FD6A-4E9C-8862-6874090CB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356" y="5061103"/>
            <a:ext cx="1496442" cy="1496442"/>
          </a:xfrm>
          <a:prstGeom prst="rect">
            <a:avLst/>
          </a:prstGeom>
        </p:spPr>
      </p:pic>
      <p:sp>
        <p:nvSpPr>
          <p:cNvPr id="44" name="Multiplication Sign 43">
            <a:extLst>
              <a:ext uri="{FF2B5EF4-FFF2-40B4-BE49-F238E27FC236}">
                <a16:creationId xmlns="" xmlns:a16="http://schemas.microsoft.com/office/drawing/2014/main" id="{2A92732D-DA64-4BC1-A7E4-3ED84D21ACBD}"/>
              </a:ext>
            </a:extLst>
          </p:cNvPr>
          <p:cNvSpPr/>
          <p:nvPr/>
        </p:nvSpPr>
        <p:spPr>
          <a:xfrm>
            <a:off x="10155366" y="5209939"/>
            <a:ext cx="1053547" cy="1118117"/>
          </a:xfrm>
          <a:prstGeom prst="mathMultiply">
            <a:avLst>
              <a:gd name="adj1" fmla="val 129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9D0106CC-79A2-41B0-953D-101269AD76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43" y="2937547"/>
            <a:ext cx="907328" cy="9073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701D80EA-99B8-4EFC-A180-FD8DF3DAFE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760" y="2633456"/>
            <a:ext cx="1404730" cy="140473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="" xmlns:a16="http://schemas.microsoft.com/office/drawing/2014/main" id="{553153FD-4A60-40D9-9EAC-AD6A261F0CC2}"/>
              </a:ext>
            </a:extLst>
          </p:cNvPr>
          <p:cNvSpPr/>
          <p:nvPr/>
        </p:nvSpPr>
        <p:spPr>
          <a:xfrm>
            <a:off x="2617958" y="2064444"/>
            <a:ext cx="539699" cy="521275"/>
          </a:xfrm>
          <a:prstGeom prst="ellipse">
            <a:avLst/>
          </a:prstGeom>
          <a:noFill/>
          <a:ln w="5715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F7E0D9E-E0AB-4936-AED6-3C2F4359B510}"/>
              </a:ext>
            </a:extLst>
          </p:cNvPr>
          <p:cNvSpPr txBox="1"/>
          <p:nvPr/>
        </p:nvSpPr>
        <p:spPr>
          <a:xfrm>
            <a:off x="1676955" y="5689208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rgbClr val="00B0F0"/>
                </a:solidFill>
              </a:rPr>
              <a:t>* </a:t>
            </a:r>
            <a:r>
              <a:rPr lang="tr-TR" b="1" i="1" dirty="0">
                <a:solidFill>
                  <a:schemeClr val="bg1"/>
                </a:solidFill>
              </a:rPr>
              <a:t>Tercih edilen önce şey önce söylenir.</a:t>
            </a:r>
            <a:endParaRPr lang="tr-TR" i="1" dirty="0">
              <a:solidFill>
                <a:schemeClr val="bg1"/>
              </a:solidFill>
            </a:endParaRPr>
          </a:p>
        </p:txBody>
      </p:sp>
      <p:pic>
        <p:nvPicPr>
          <p:cNvPr id="21" name="Resim 20">
            <a:extLst>
              <a:ext uri="{FF2B5EF4-FFF2-40B4-BE49-F238E27FC236}">
                <a16:creationId xmlns="" xmlns:a16="http://schemas.microsoft.com/office/drawing/2014/main" id="{6A3D47AE-43BA-493D-B7E8-BC1E7AFD42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9424"/>
          <a:stretch/>
        </p:blipFill>
        <p:spPr>
          <a:xfrm>
            <a:off x="9878048" y="227159"/>
            <a:ext cx="2143125" cy="10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0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 animBg="1"/>
      <p:bldP spid="9" grpId="0"/>
      <p:bldP spid="11" grpId="0"/>
      <p:bldP spid="13" grpId="0" animBg="1"/>
      <p:bldP spid="15" grpId="0" animBg="1"/>
      <p:bldP spid="17" grpId="0" animBg="1"/>
      <p:bldP spid="19" grpId="0" animBg="1"/>
      <p:bldP spid="44" grpId="0" animBg="1"/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4C99DF7B-5A82-4B89-827F-D3DD699D8C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42" y="5271328"/>
            <a:ext cx="907328" cy="9073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9810-10D2-4D72-A3A5-D24A44C0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Would rather (tercih etmek)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417C0D-2DB0-466C-8ED6-430EE603B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352" y="1154011"/>
            <a:ext cx="7790874" cy="5873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/>
              <a:t>Tercih belirtmek için kullanılan yapılardan birisi de </a:t>
            </a:r>
            <a:r>
              <a:rPr lang="tr-TR" sz="2400" b="1" dirty="0">
                <a:solidFill>
                  <a:srgbClr val="FF0000"/>
                </a:solidFill>
              </a:rPr>
              <a:t>«would rather» </a:t>
            </a:r>
            <a:r>
              <a:rPr lang="tr-TR" dirty="0"/>
              <a:t>dır.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4BD988-F4E1-4BE9-9E45-DE0DDF7152E2}"/>
              </a:ext>
            </a:extLst>
          </p:cNvPr>
          <p:cNvSpPr txBox="1"/>
          <p:nvPr/>
        </p:nvSpPr>
        <p:spPr>
          <a:xfrm>
            <a:off x="1053552" y="2067771"/>
            <a:ext cx="578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would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rather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watch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comedy movies.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216271D-C2E6-48B4-A843-C3816EA4E1C4}"/>
              </a:ext>
            </a:extLst>
          </p:cNvPr>
          <p:cNvSpPr/>
          <p:nvPr/>
        </p:nvSpPr>
        <p:spPr>
          <a:xfrm>
            <a:off x="989018" y="1615930"/>
            <a:ext cx="857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522859D-C303-4A92-81E6-3F31EFC17037}"/>
              </a:ext>
            </a:extLst>
          </p:cNvPr>
          <p:cNvSpPr txBox="1"/>
          <p:nvPr/>
        </p:nvSpPr>
        <p:spPr>
          <a:xfrm>
            <a:off x="6795470" y="2101232"/>
            <a:ext cx="5141976" cy="400110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Komedi filmlerini izlemeyi </a:t>
            </a:r>
            <a:r>
              <a:rPr lang="tr-TR" sz="2000" b="1" dirty="0">
                <a:solidFill>
                  <a:srgbClr val="FFFF00"/>
                </a:solidFill>
              </a:rPr>
              <a:t>tercih ederim.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FFEB1F3-244B-4E54-AFB7-70728C3172F4}"/>
              </a:ext>
            </a:extLst>
          </p:cNvPr>
          <p:cNvSpPr txBox="1"/>
          <p:nvPr/>
        </p:nvSpPr>
        <p:spPr>
          <a:xfrm>
            <a:off x="1053552" y="4378942"/>
            <a:ext cx="5493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</a:t>
            </a:r>
            <a:r>
              <a:rPr lang="tr-TR" sz="2400" b="1" dirty="0">
                <a:solidFill>
                  <a:srgbClr val="FF0000"/>
                </a:solidFill>
              </a:rPr>
              <a:t>’d </a:t>
            </a:r>
            <a:r>
              <a:rPr lang="tr-TR" sz="2400" b="1" dirty="0" err="1">
                <a:solidFill>
                  <a:srgbClr val="FF0000"/>
                </a:solidFill>
              </a:rPr>
              <a:t>rather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watch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comedy</a:t>
            </a:r>
            <a:r>
              <a:rPr lang="tr-TR" sz="2400" b="1" dirty="0"/>
              <a:t> movies </a:t>
            </a:r>
            <a:r>
              <a:rPr lang="tr-TR" sz="2400" b="1" dirty="0">
                <a:solidFill>
                  <a:srgbClr val="FF4B4B"/>
                </a:solidFill>
              </a:rPr>
              <a:t>than</a:t>
            </a:r>
            <a:r>
              <a:rPr lang="tr-TR" sz="2400" b="1" dirty="0"/>
              <a:t> horror movies.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EBC787B-9A38-4C50-8E6E-CFCEEBF4907D}"/>
              </a:ext>
            </a:extLst>
          </p:cNvPr>
          <p:cNvSpPr/>
          <p:nvPr/>
        </p:nvSpPr>
        <p:spPr>
          <a:xfrm>
            <a:off x="778388" y="3840155"/>
            <a:ext cx="857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9C3C13-EA3B-40B2-9ADC-ED7CD40326F1}"/>
              </a:ext>
            </a:extLst>
          </p:cNvPr>
          <p:cNvSpPr txBox="1"/>
          <p:nvPr/>
        </p:nvSpPr>
        <p:spPr>
          <a:xfrm>
            <a:off x="1321276" y="2519238"/>
            <a:ext cx="5111608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dirty="0">
                <a:solidFill>
                  <a:schemeClr val="bg1"/>
                </a:solidFill>
              </a:rPr>
              <a:t>Would rather’dan sonra fiil gelir.</a:t>
            </a:r>
            <a:endParaRPr lang="tr-TR" b="1" i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4EEFB53-3721-4D91-9EAA-9DC659B45F93}"/>
              </a:ext>
            </a:extLst>
          </p:cNvPr>
          <p:cNvSpPr txBox="1"/>
          <p:nvPr/>
        </p:nvSpPr>
        <p:spPr>
          <a:xfrm>
            <a:off x="6960405" y="4230336"/>
            <a:ext cx="4645495" cy="707886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Komedi filmlerini izlemeyi, korku filmlerini </a:t>
            </a:r>
            <a:r>
              <a:rPr lang="tr-TR" sz="2000" b="1" dirty="0" smtClean="0">
                <a:solidFill>
                  <a:schemeClr val="bg1"/>
                </a:solidFill>
              </a:rPr>
              <a:t>izlemey</a:t>
            </a:r>
            <a:r>
              <a:rPr lang="tr-TR" sz="2000" b="1" dirty="0" smtClean="0">
                <a:solidFill>
                  <a:srgbClr val="FF4B4B"/>
                </a:solidFill>
              </a:rPr>
              <a:t>e</a:t>
            </a:r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rgbClr val="FFC000"/>
                </a:solidFill>
              </a:rPr>
              <a:t>tercih ederim.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B385FF4-ABB6-417C-BF8B-8F16CB01E85B}"/>
              </a:ext>
            </a:extLst>
          </p:cNvPr>
          <p:cNvSpPr txBox="1"/>
          <p:nvPr/>
        </p:nvSpPr>
        <p:spPr>
          <a:xfrm>
            <a:off x="1249127" y="5829381"/>
            <a:ext cx="4704523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rgbClr val="00B0F0"/>
                </a:solidFill>
              </a:rPr>
              <a:t>*   </a:t>
            </a:r>
            <a:r>
              <a:rPr lang="tr-TR" b="1" i="1" dirty="0">
                <a:solidFill>
                  <a:schemeClr val="bg1"/>
                </a:solidFill>
              </a:rPr>
              <a:t>Tercih edilen ile tercih edilmeyen arasında </a:t>
            </a:r>
            <a:r>
              <a:rPr lang="tr-TR" b="1" i="1" dirty="0">
                <a:solidFill>
                  <a:srgbClr val="00B0F0"/>
                </a:solidFill>
              </a:rPr>
              <a:t>«than» </a:t>
            </a:r>
            <a:r>
              <a:rPr lang="tr-TR" b="1" i="1" dirty="0">
                <a:solidFill>
                  <a:schemeClr val="bg1"/>
                </a:solidFill>
              </a:rPr>
              <a:t>kullanılır.</a:t>
            </a:r>
            <a:endParaRPr lang="tr-TR" i="1" dirty="0">
              <a:solidFill>
                <a:schemeClr val="bg1"/>
              </a:solidFill>
            </a:endParaRPr>
          </a:p>
        </p:txBody>
      </p:sp>
      <p:sp>
        <p:nvSpPr>
          <p:cNvPr id="44" name="Multiplication Sign 43">
            <a:extLst>
              <a:ext uri="{FF2B5EF4-FFF2-40B4-BE49-F238E27FC236}">
                <a16:creationId xmlns="" xmlns:a16="http://schemas.microsoft.com/office/drawing/2014/main" id="{2A92732D-DA64-4BC1-A7E4-3ED84D21ACBD}"/>
              </a:ext>
            </a:extLst>
          </p:cNvPr>
          <p:cNvSpPr/>
          <p:nvPr/>
        </p:nvSpPr>
        <p:spPr>
          <a:xfrm>
            <a:off x="9889326" y="5209939"/>
            <a:ext cx="1053547" cy="1118117"/>
          </a:xfrm>
          <a:prstGeom prst="mathMultiply">
            <a:avLst>
              <a:gd name="adj1" fmla="val 129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9D0106CC-79A2-41B0-953D-101269AD76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122" y="2736425"/>
            <a:ext cx="907328" cy="9073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F7E0D9E-E0AB-4936-AED6-3C2F4359B510}"/>
              </a:ext>
            </a:extLst>
          </p:cNvPr>
          <p:cNvSpPr txBox="1"/>
          <p:nvPr/>
        </p:nvSpPr>
        <p:spPr>
          <a:xfrm>
            <a:off x="1274327" y="5301210"/>
            <a:ext cx="4704523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rgbClr val="00B0F0"/>
                </a:solidFill>
              </a:rPr>
              <a:t>* </a:t>
            </a:r>
            <a:r>
              <a:rPr lang="tr-TR" b="1" i="1" dirty="0">
                <a:solidFill>
                  <a:schemeClr val="bg1"/>
                </a:solidFill>
              </a:rPr>
              <a:t>Tercih edilen önce şey önce söylenir.</a:t>
            </a:r>
            <a:endParaRPr lang="tr-TR" i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1316E49-4B8F-44ED-B1A2-5EE8907C29E4}"/>
              </a:ext>
            </a:extLst>
          </p:cNvPr>
          <p:cNvSpPr txBox="1"/>
          <p:nvPr/>
        </p:nvSpPr>
        <p:spPr>
          <a:xfrm>
            <a:off x="8998226" y="1101703"/>
            <a:ext cx="3020254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would rather = «’d rather»</a:t>
            </a:r>
          </a:p>
          <a:p>
            <a:pPr algn="ctr"/>
            <a:r>
              <a:rPr lang="tr-TR" b="1" i="1" dirty="0">
                <a:solidFill>
                  <a:schemeClr val="bg1"/>
                </a:solidFill>
              </a:rPr>
              <a:t>olarak kısaltılabilir.</a:t>
            </a:r>
          </a:p>
        </p:txBody>
      </p:sp>
      <p:sp>
        <p:nvSpPr>
          <p:cNvPr id="12" name="Lightning Bolt 11">
            <a:extLst>
              <a:ext uri="{FF2B5EF4-FFF2-40B4-BE49-F238E27FC236}">
                <a16:creationId xmlns="" xmlns:a16="http://schemas.microsoft.com/office/drawing/2014/main" id="{AA450193-AAD9-4A54-82FF-7968D62458A1}"/>
              </a:ext>
            </a:extLst>
          </p:cNvPr>
          <p:cNvSpPr/>
          <p:nvPr/>
        </p:nvSpPr>
        <p:spPr>
          <a:xfrm>
            <a:off x="11605900" y="834464"/>
            <a:ext cx="499340" cy="66334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C4D9E078-CA88-4256-82E4-4772B1C533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14432" r="12589" b="13109"/>
          <a:stretch/>
        </p:blipFill>
        <p:spPr>
          <a:xfrm>
            <a:off x="6712439" y="2609823"/>
            <a:ext cx="1217203" cy="11605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09AB0684-BC84-4E9E-9710-3874A9C9EB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14432" r="12589" b="13109"/>
          <a:stretch/>
        </p:blipFill>
        <p:spPr>
          <a:xfrm>
            <a:off x="6758159" y="5196324"/>
            <a:ext cx="1217203" cy="11605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81D85049-43C2-4F60-9D40-3ADE9835F0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7"/>
          <a:stretch/>
        </p:blipFill>
        <p:spPr>
          <a:xfrm>
            <a:off x="8850516" y="5146507"/>
            <a:ext cx="1217203" cy="1181549"/>
          </a:xfrm>
          <a:prstGeom prst="rect">
            <a:avLst/>
          </a:prstGeom>
        </p:spPr>
      </p:pic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2EBCB569-4E9D-4A09-B0C6-5BA445E12A1F}"/>
              </a:ext>
            </a:extLst>
          </p:cNvPr>
          <p:cNvSpPr txBox="1"/>
          <p:nvPr/>
        </p:nvSpPr>
        <p:spPr>
          <a:xfrm>
            <a:off x="1321276" y="3075099"/>
            <a:ext cx="5111609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dirty="0" err="1">
                <a:solidFill>
                  <a:schemeClr val="bg1"/>
                </a:solidFill>
              </a:rPr>
              <a:t>Would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 smtClean="0">
                <a:solidFill>
                  <a:schemeClr val="bg1"/>
                </a:solidFill>
              </a:rPr>
              <a:t>rather’ın</a:t>
            </a:r>
            <a:r>
              <a:rPr lang="tr-TR" b="1" dirty="0" smtClean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</a:rPr>
              <a:t>arkasından gelen fiilden sonra ek gelmez.</a:t>
            </a:r>
            <a:endParaRPr lang="tr-T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5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 animBg="1"/>
      <p:bldP spid="9" grpId="0"/>
      <p:bldP spid="11" grpId="0"/>
      <p:bldP spid="13" grpId="0" animBg="1"/>
      <p:bldP spid="15" grpId="0" animBg="1"/>
      <p:bldP spid="19" grpId="0" animBg="1"/>
      <p:bldP spid="44" grpId="0" animBg="1"/>
      <p:bldP spid="8" grpId="0" animBg="1"/>
      <p:bldP spid="10" grpId="0" animBg="1"/>
      <p:bldP spid="12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Metin kutusu 65">
            <a:extLst>
              <a:ext uri="{FF2B5EF4-FFF2-40B4-BE49-F238E27FC236}">
                <a16:creationId xmlns="" xmlns:a16="http://schemas.microsoft.com/office/drawing/2014/main" id="{65A019D2-CA44-4BA7-84F9-BB615855B6BC}"/>
              </a:ext>
            </a:extLst>
          </p:cNvPr>
          <p:cNvSpPr txBox="1"/>
          <p:nvPr/>
        </p:nvSpPr>
        <p:spPr>
          <a:xfrm>
            <a:off x="73423" y="4897720"/>
            <a:ext cx="1969699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Transportation</a:t>
            </a:r>
            <a:r>
              <a:rPr lang="tr-TR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Ulaşım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="" xmlns:a16="http://schemas.microsoft.com/office/drawing/2014/main" id="{A92CF1F1-4570-4508-8CB2-68F8D2B15E1C}"/>
              </a:ext>
            </a:extLst>
          </p:cNvPr>
          <p:cNvSpPr txBox="1"/>
          <p:nvPr/>
        </p:nvSpPr>
        <p:spPr>
          <a:xfrm>
            <a:off x="358775" y="56180"/>
            <a:ext cx="5008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rgbClr val="A283BB"/>
                </a:solidFill>
                <a:latin typeface="+mn-lt"/>
              </a:rPr>
              <a:t>BROCHURE</a:t>
            </a:r>
            <a:endParaRPr lang="en-GB" sz="3200" b="1" dirty="0">
              <a:solidFill>
                <a:srgbClr val="A283BB"/>
              </a:solidFill>
              <a:latin typeface="+mn-lt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CB1562ED-DA21-4789-8CC7-0B41361739A6}"/>
              </a:ext>
            </a:extLst>
          </p:cNvPr>
          <p:cNvSpPr txBox="1"/>
          <p:nvPr/>
        </p:nvSpPr>
        <p:spPr>
          <a:xfrm>
            <a:off x="7307262" y="-7432"/>
            <a:ext cx="5008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>
                  <a:solidFill>
                    <a:srgbClr val="8158A2"/>
                  </a:solidFill>
                </a:ln>
                <a:solidFill>
                  <a:schemeClr val="bg1"/>
                </a:solidFill>
              </a:rPr>
              <a:t>BROŞÜR</a:t>
            </a:r>
            <a:endParaRPr lang="en-GB" sz="3200" b="1" dirty="0">
              <a:ln>
                <a:solidFill>
                  <a:srgbClr val="8158A2"/>
                </a:solidFill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F211D5AB-A261-4176-AD58-A513599F5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631" y="1369984"/>
            <a:ext cx="7961419" cy="4478298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="" xmlns:a16="http://schemas.microsoft.com/office/drawing/2014/main" id="{AD853719-CBA6-4A2C-B18C-A63939D2F8F3}"/>
              </a:ext>
            </a:extLst>
          </p:cNvPr>
          <p:cNvSpPr txBox="1"/>
          <p:nvPr/>
        </p:nvSpPr>
        <p:spPr>
          <a:xfrm>
            <a:off x="220752" y="579943"/>
            <a:ext cx="683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Broşüre ait farklı bölümler şu şekildedir: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="" xmlns:a16="http://schemas.microsoft.com/office/drawing/2014/main" id="{576F671C-ACA0-42B2-B9DC-627CF960EFD9}"/>
              </a:ext>
            </a:extLst>
          </p:cNvPr>
          <p:cNvSpPr/>
          <p:nvPr/>
        </p:nvSpPr>
        <p:spPr>
          <a:xfrm>
            <a:off x="2243631" y="1337082"/>
            <a:ext cx="2604414" cy="194255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="" xmlns:a16="http://schemas.microsoft.com/office/drawing/2014/main" id="{AAB9EE5D-56AB-4F36-A9C1-0AB3BA1CED39}"/>
              </a:ext>
            </a:extLst>
          </p:cNvPr>
          <p:cNvCxnSpPr>
            <a:cxnSpLocks/>
          </p:cNvCxnSpPr>
          <p:nvPr/>
        </p:nvCxnSpPr>
        <p:spPr>
          <a:xfrm flipV="1">
            <a:off x="4848426" y="1369609"/>
            <a:ext cx="539091" cy="4632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="" xmlns:a16="http://schemas.microsoft.com/office/drawing/2014/main" id="{6AFF0CBA-5626-491D-B499-A40221C66561}"/>
              </a:ext>
            </a:extLst>
          </p:cNvPr>
          <p:cNvSpPr txBox="1"/>
          <p:nvPr/>
        </p:nvSpPr>
        <p:spPr>
          <a:xfrm>
            <a:off x="5234857" y="967375"/>
            <a:ext cx="4638675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Event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Type</a:t>
            </a:r>
            <a:r>
              <a:rPr lang="tr-TR" b="1" dirty="0">
                <a:solidFill>
                  <a:srgbClr val="FF0000"/>
                </a:solidFill>
              </a:rPr>
              <a:t>/</a:t>
            </a:r>
            <a:r>
              <a:rPr lang="tr-TR" b="1" dirty="0" err="1">
                <a:solidFill>
                  <a:srgbClr val="FF0000"/>
                </a:solidFill>
              </a:rPr>
              <a:t>Kind:</a:t>
            </a:r>
            <a:r>
              <a:rPr lang="tr-TR" b="1" dirty="0" err="1">
                <a:solidFill>
                  <a:schemeClr val="tx1"/>
                </a:solidFill>
              </a:rPr>
              <a:t>Etkinlik</a:t>
            </a:r>
            <a:r>
              <a:rPr lang="tr-TR" b="1" dirty="0">
                <a:solidFill>
                  <a:schemeClr val="tx1"/>
                </a:solidFill>
              </a:rPr>
              <a:t> Türü 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="" xmlns:a16="http://schemas.microsoft.com/office/drawing/2014/main" id="{3CEE3E79-051D-487D-B2C3-6FE34C9C6E97}"/>
              </a:ext>
            </a:extLst>
          </p:cNvPr>
          <p:cNvSpPr/>
          <p:nvPr/>
        </p:nvSpPr>
        <p:spPr>
          <a:xfrm>
            <a:off x="2243631" y="3279641"/>
            <a:ext cx="2604414" cy="2916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="" xmlns:a16="http://schemas.microsoft.com/office/drawing/2014/main" id="{CFFD64CF-10E8-43B5-8AA3-AF01AA67972F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1880559" y="2950237"/>
            <a:ext cx="363072" cy="4752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="" xmlns:a16="http://schemas.microsoft.com/office/drawing/2014/main" id="{B1256469-B905-41A5-946E-8B97ED5135A3}"/>
              </a:ext>
            </a:extLst>
          </p:cNvPr>
          <p:cNvSpPr txBox="1"/>
          <p:nvPr/>
        </p:nvSpPr>
        <p:spPr>
          <a:xfrm>
            <a:off x="362690" y="2590775"/>
            <a:ext cx="1699405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Date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Tarih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="" xmlns:a16="http://schemas.microsoft.com/office/drawing/2014/main" id="{56221069-9500-4136-A897-4C5C83560B99}"/>
              </a:ext>
            </a:extLst>
          </p:cNvPr>
          <p:cNvSpPr/>
          <p:nvPr/>
        </p:nvSpPr>
        <p:spPr>
          <a:xfrm>
            <a:off x="2226380" y="4052150"/>
            <a:ext cx="2604414" cy="2916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3" name="Düz Ok Bağlayıcısı 22">
            <a:extLst>
              <a:ext uri="{FF2B5EF4-FFF2-40B4-BE49-F238E27FC236}">
                <a16:creationId xmlns="" xmlns:a16="http://schemas.microsoft.com/office/drawing/2014/main" id="{CC85B8F3-F920-49A1-B65B-37CFC906DFA2}"/>
              </a:ext>
            </a:extLst>
          </p:cNvPr>
          <p:cNvCxnSpPr>
            <a:cxnSpLocks/>
          </p:cNvCxnSpPr>
          <p:nvPr/>
        </p:nvCxnSpPr>
        <p:spPr>
          <a:xfrm flipH="1" flipV="1">
            <a:off x="1863307" y="3793708"/>
            <a:ext cx="363073" cy="4054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>
            <a:extLst>
              <a:ext uri="{FF2B5EF4-FFF2-40B4-BE49-F238E27FC236}">
                <a16:creationId xmlns="" xmlns:a16="http://schemas.microsoft.com/office/drawing/2014/main" id="{86786589-D8A5-41AF-820F-AFA2CF234012}"/>
              </a:ext>
            </a:extLst>
          </p:cNvPr>
          <p:cNvSpPr txBox="1"/>
          <p:nvPr/>
        </p:nvSpPr>
        <p:spPr>
          <a:xfrm>
            <a:off x="472581" y="3432512"/>
            <a:ext cx="1479621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Time: </a:t>
            </a:r>
            <a:r>
              <a:rPr lang="tr-TR" b="1" dirty="0">
                <a:solidFill>
                  <a:schemeClr val="tx1"/>
                </a:solidFill>
              </a:rPr>
              <a:t>Saat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="" xmlns:a16="http://schemas.microsoft.com/office/drawing/2014/main" id="{9D5BF677-825A-48C7-9EB9-DFE5F80B1495}"/>
              </a:ext>
            </a:extLst>
          </p:cNvPr>
          <p:cNvSpPr/>
          <p:nvPr/>
        </p:nvSpPr>
        <p:spPr>
          <a:xfrm>
            <a:off x="2223833" y="4344497"/>
            <a:ext cx="2604414" cy="4904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9" name="Düz Ok Bağlayıcısı 28">
            <a:extLst>
              <a:ext uri="{FF2B5EF4-FFF2-40B4-BE49-F238E27FC236}">
                <a16:creationId xmlns="" xmlns:a16="http://schemas.microsoft.com/office/drawing/2014/main" id="{F47B11D1-EC03-44DF-A8A5-B30EDFE0546D}"/>
              </a:ext>
            </a:extLst>
          </p:cNvPr>
          <p:cNvCxnSpPr>
            <a:cxnSpLocks/>
          </p:cNvCxnSpPr>
          <p:nvPr/>
        </p:nvCxnSpPr>
        <p:spPr>
          <a:xfrm flipH="1" flipV="1">
            <a:off x="1986950" y="4495800"/>
            <a:ext cx="236886" cy="1944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="" xmlns:a16="http://schemas.microsoft.com/office/drawing/2014/main" id="{DDE9832A-DB63-4FF0-BBEE-915D131BD2B9}"/>
              </a:ext>
            </a:extLst>
          </p:cNvPr>
          <p:cNvSpPr txBox="1"/>
          <p:nvPr/>
        </p:nvSpPr>
        <p:spPr>
          <a:xfrm>
            <a:off x="186521" y="4043936"/>
            <a:ext cx="1750765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Location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Yer</a:t>
            </a:r>
          </a:p>
          <a:p>
            <a:pPr algn="ctr"/>
            <a:r>
              <a:rPr lang="tr-TR" b="1" dirty="0" err="1">
                <a:solidFill>
                  <a:srgbClr val="FF0000"/>
                </a:solidFill>
              </a:rPr>
              <a:t>Place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Yer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="" xmlns:a16="http://schemas.microsoft.com/office/drawing/2014/main" id="{9F3CA55C-8FEC-42A9-8DD2-F0EBBDE652CF}"/>
              </a:ext>
            </a:extLst>
          </p:cNvPr>
          <p:cNvSpPr/>
          <p:nvPr/>
        </p:nvSpPr>
        <p:spPr>
          <a:xfrm>
            <a:off x="2223833" y="5587772"/>
            <a:ext cx="2604414" cy="2577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36" name="Düz Ok Bağlayıcısı 35">
            <a:extLst>
              <a:ext uri="{FF2B5EF4-FFF2-40B4-BE49-F238E27FC236}">
                <a16:creationId xmlns="" xmlns:a16="http://schemas.microsoft.com/office/drawing/2014/main" id="{3CDA81F3-D3D2-49AB-911F-DFABCC5F379F}"/>
              </a:ext>
            </a:extLst>
          </p:cNvPr>
          <p:cNvCxnSpPr>
            <a:cxnSpLocks/>
          </p:cNvCxnSpPr>
          <p:nvPr/>
        </p:nvCxnSpPr>
        <p:spPr>
          <a:xfrm>
            <a:off x="3324254" y="5847844"/>
            <a:ext cx="352425" cy="2915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Metin kutusu 39">
            <a:extLst>
              <a:ext uri="{FF2B5EF4-FFF2-40B4-BE49-F238E27FC236}">
                <a16:creationId xmlns="" xmlns:a16="http://schemas.microsoft.com/office/drawing/2014/main" id="{8BB58A82-FB64-4990-8759-B7CF9A08565C}"/>
              </a:ext>
            </a:extLst>
          </p:cNvPr>
          <p:cNvSpPr txBox="1"/>
          <p:nvPr/>
        </p:nvSpPr>
        <p:spPr>
          <a:xfrm>
            <a:off x="2062095" y="6144899"/>
            <a:ext cx="3562365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Deadline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Başvuru için son tarih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="" xmlns:a16="http://schemas.microsoft.com/office/drawing/2014/main" id="{7E9CFE1E-0D28-4DD2-B513-2BE85F433069}"/>
              </a:ext>
            </a:extLst>
          </p:cNvPr>
          <p:cNvSpPr/>
          <p:nvPr/>
        </p:nvSpPr>
        <p:spPr>
          <a:xfrm>
            <a:off x="7363755" y="5571125"/>
            <a:ext cx="2604414" cy="2577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2" name="Düz Ok Bağlayıcısı 41">
            <a:extLst>
              <a:ext uri="{FF2B5EF4-FFF2-40B4-BE49-F238E27FC236}">
                <a16:creationId xmlns="" xmlns:a16="http://schemas.microsoft.com/office/drawing/2014/main" id="{6275581B-B0CD-4386-B7EA-F7CD5A121A48}"/>
              </a:ext>
            </a:extLst>
          </p:cNvPr>
          <p:cNvCxnSpPr>
            <a:cxnSpLocks/>
          </p:cNvCxnSpPr>
          <p:nvPr/>
        </p:nvCxnSpPr>
        <p:spPr>
          <a:xfrm>
            <a:off x="8464176" y="5831197"/>
            <a:ext cx="352425" cy="2915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kutusu 42">
            <a:extLst>
              <a:ext uri="{FF2B5EF4-FFF2-40B4-BE49-F238E27FC236}">
                <a16:creationId xmlns="" xmlns:a16="http://schemas.microsoft.com/office/drawing/2014/main" id="{D36C9D5B-BAFC-4976-86D3-D9431ECF50E5}"/>
              </a:ext>
            </a:extLst>
          </p:cNvPr>
          <p:cNvSpPr txBox="1"/>
          <p:nvPr/>
        </p:nvSpPr>
        <p:spPr>
          <a:xfrm>
            <a:off x="7035418" y="6122766"/>
            <a:ext cx="3562365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Contact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Person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İrtibat Kişisi</a:t>
            </a:r>
          </a:p>
        </p:txBody>
      </p:sp>
      <p:sp>
        <p:nvSpPr>
          <p:cNvPr id="47" name="Dikdörtgen: Köşeleri Yuvarlatılmış 46">
            <a:extLst>
              <a:ext uri="{FF2B5EF4-FFF2-40B4-BE49-F238E27FC236}">
                <a16:creationId xmlns="" xmlns:a16="http://schemas.microsoft.com/office/drawing/2014/main" id="{186AF707-1C36-423C-80E1-9EC56F49D6D9}"/>
              </a:ext>
            </a:extLst>
          </p:cNvPr>
          <p:cNvSpPr/>
          <p:nvPr/>
        </p:nvSpPr>
        <p:spPr>
          <a:xfrm>
            <a:off x="8793658" y="4346357"/>
            <a:ext cx="1154711" cy="434639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8" name="Düz Ok Bağlayıcısı 47">
            <a:extLst>
              <a:ext uri="{FF2B5EF4-FFF2-40B4-BE49-F238E27FC236}">
                <a16:creationId xmlns="" xmlns:a16="http://schemas.microsoft.com/office/drawing/2014/main" id="{034C5B66-D71B-42DD-9A0B-169C79057935}"/>
              </a:ext>
            </a:extLst>
          </p:cNvPr>
          <p:cNvCxnSpPr>
            <a:cxnSpLocks/>
          </p:cNvCxnSpPr>
          <p:nvPr/>
        </p:nvCxnSpPr>
        <p:spPr>
          <a:xfrm flipV="1">
            <a:off x="9948369" y="3150416"/>
            <a:ext cx="380324" cy="139906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Metin kutusu 55">
            <a:extLst>
              <a:ext uri="{FF2B5EF4-FFF2-40B4-BE49-F238E27FC236}">
                <a16:creationId xmlns="" xmlns:a16="http://schemas.microsoft.com/office/drawing/2014/main" id="{5154D9E8-C6C7-41AB-8B24-3DB53AE06755}"/>
              </a:ext>
            </a:extLst>
          </p:cNvPr>
          <p:cNvSpPr txBox="1"/>
          <p:nvPr/>
        </p:nvSpPr>
        <p:spPr>
          <a:xfrm>
            <a:off x="10257405" y="2765571"/>
            <a:ext cx="1750765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Fee</a:t>
            </a:r>
            <a:r>
              <a:rPr lang="tr-TR" b="1" dirty="0">
                <a:solidFill>
                  <a:srgbClr val="FF0000"/>
                </a:solidFill>
              </a:rPr>
              <a:t>/</a:t>
            </a:r>
            <a:r>
              <a:rPr lang="tr-TR" b="1" dirty="0" err="1">
                <a:solidFill>
                  <a:srgbClr val="FF0000"/>
                </a:solidFill>
              </a:rPr>
              <a:t>Price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>
                <a:solidFill>
                  <a:sysClr val="windowText" lastClr="000000"/>
                </a:solidFill>
              </a:rPr>
              <a:t>Ücret</a:t>
            </a:r>
          </a:p>
        </p:txBody>
      </p:sp>
      <p:sp>
        <p:nvSpPr>
          <p:cNvPr id="58" name="Dikdörtgen: Köşeleri Yuvarlatılmış 57">
            <a:extLst>
              <a:ext uri="{FF2B5EF4-FFF2-40B4-BE49-F238E27FC236}">
                <a16:creationId xmlns="" xmlns:a16="http://schemas.microsoft.com/office/drawing/2014/main" id="{A0F11DDD-B7EA-4F16-85A1-D1ED7BD9F423}"/>
              </a:ext>
            </a:extLst>
          </p:cNvPr>
          <p:cNvSpPr/>
          <p:nvPr/>
        </p:nvSpPr>
        <p:spPr>
          <a:xfrm>
            <a:off x="8679756" y="4970717"/>
            <a:ext cx="1378644" cy="434639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Metin kutusu 60">
            <a:extLst>
              <a:ext uri="{FF2B5EF4-FFF2-40B4-BE49-F238E27FC236}">
                <a16:creationId xmlns="" xmlns:a16="http://schemas.microsoft.com/office/drawing/2014/main" id="{6697B94A-8A33-45B7-A878-DAD769C5B6BF}"/>
              </a:ext>
            </a:extLst>
          </p:cNvPr>
          <p:cNvSpPr txBox="1"/>
          <p:nvPr/>
        </p:nvSpPr>
        <p:spPr>
          <a:xfrm>
            <a:off x="10222301" y="3505543"/>
            <a:ext cx="1969699" cy="1477328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Accomodation</a:t>
            </a:r>
            <a:r>
              <a:rPr lang="tr-TR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Kalınacak Yer</a:t>
            </a:r>
          </a:p>
          <a:p>
            <a:pPr algn="ctr"/>
            <a:endParaRPr lang="tr-TR" b="1" dirty="0">
              <a:solidFill>
                <a:sysClr val="windowText" lastClr="000000"/>
              </a:solidFill>
            </a:endParaRPr>
          </a:p>
          <a:p>
            <a:pPr algn="ctr"/>
            <a:r>
              <a:rPr lang="tr-TR" b="1" dirty="0" err="1">
                <a:solidFill>
                  <a:srgbClr val="FF0000"/>
                </a:solidFill>
              </a:rPr>
              <a:t>Catering</a:t>
            </a:r>
            <a:r>
              <a:rPr lang="tr-TR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Yemek Hizmeti</a:t>
            </a:r>
          </a:p>
        </p:txBody>
      </p:sp>
      <p:cxnSp>
        <p:nvCxnSpPr>
          <p:cNvPr id="59" name="Düz Ok Bağlayıcısı 58">
            <a:extLst>
              <a:ext uri="{FF2B5EF4-FFF2-40B4-BE49-F238E27FC236}">
                <a16:creationId xmlns="" xmlns:a16="http://schemas.microsoft.com/office/drawing/2014/main" id="{CD4CEF16-63A6-4928-A670-1599C3F47A06}"/>
              </a:ext>
            </a:extLst>
          </p:cNvPr>
          <p:cNvCxnSpPr>
            <a:cxnSpLocks/>
          </p:cNvCxnSpPr>
          <p:nvPr/>
        </p:nvCxnSpPr>
        <p:spPr>
          <a:xfrm flipV="1">
            <a:off x="10048508" y="4549479"/>
            <a:ext cx="417793" cy="59341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Dikdörtgen: Köşeleri Yuvarlatılmış 61">
            <a:extLst>
              <a:ext uri="{FF2B5EF4-FFF2-40B4-BE49-F238E27FC236}">
                <a16:creationId xmlns="" xmlns:a16="http://schemas.microsoft.com/office/drawing/2014/main" id="{62BD7A6E-558F-4B51-B933-ABEAAA822555}"/>
              </a:ext>
            </a:extLst>
          </p:cNvPr>
          <p:cNvSpPr/>
          <p:nvPr/>
        </p:nvSpPr>
        <p:spPr>
          <a:xfrm>
            <a:off x="2288143" y="4858461"/>
            <a:ext cx="2540104" cy="490465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3" name="Düz Ok Bağlayıcısı 62">
            <a:extLst>
              <a:ext uri="{FF2B5EF4-FFF2-40B4-BE49-F238E27FC236}">
                <a16:creationId xmlns="" xmlns:a16="http://schemas.microsoft.com/office/drawing/2014/main" id="{BC50503F-F037-4101-9DBD-399627919F80}"/>
              </a:ext>
            </a:extLst>
          </p:cNvPr>
          <p:cNvCxnSpPr>
            <a:cxnSpLocks/>
            <a:stCxn id="62" idx="1"/>
          </p:cNvCxnSpPr>
          <p:nvPr/>
        </p:nvCxnSpPr>
        <p:spPr>
          <a:xfrm flipH="1">
            <a:off x="1725699" y="5103694"/>
            <a:ext cx="562444" cy="26873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Metin kutusu 72">
            <a:extLst>
              <a:ext uri="{FF2B5EF4-FFF2-40B4-BE49-F238E27FC236}">
                <a16:creationId xmlns="" xmlns:a16="http://schemas.microsoft.com/office/drawing/2014/main" id="{F262A807-8069-4CDF-83BA-6175E78B0E65}"/>
              </a:ext>
            </a:extLst>
          </p:cNvPr>
          <p:cNvSpPr txBox="1"/>
          <p:nvPr/>
        </p:nvSpPr>
        <p:spPr>
          <a:xfrm>
            <a:off x="5750589" y="1394072"/>
            <a:ext cx="3190875" cy="646331"/>
          </a:xfrm>
          <a:prstGeom prst="rect">
            <a:avLst/>
          </a:prstGeom>
          <a:solidFill>
            <a:srgbClr val="0E16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 err="1">
                <a:solidFill>
                  <a:schemeClr val="bg1"/>
                </a:solidFill>
              </a:rPr>
              <a:t>You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should</a:t>
            </a:r>
            <a:r>
              <a:rPr lang="tr-TR" dirty="0">
                <a:solidFill>
                  <a:schemeClr val="bg1"/>
                </a:solidFill>
              </a:rPr>
              <a:t> be </a:t>
            </a:r>
            <a:r>
              <a:rPr lang="tr-TR" dirty="0" err="1">
                <a:solidFill>
                  <a:schemeClr val="bg1"/>
                </a:solidFill>
              </a:rPr>
              <a:t>between</a:t>
            </a:r>
            <a:r>
              <a:rPr lang="tr-TR" dirty="0">
                <a:solidFill>
                  <a:schemeClr val="bg1"/>
                </a:solidFill>
              </a:rPr>
              <a:t> 12-16 </a:t>
            </a:r>
          </a:p>
          <a:p>
            <a:pPr algn="ctr"/>
            <a:r>
              <a:rPr lang="tr-TR" dirty="0" err="1">
                <a:solidFill>
                  <a:schemeClr val="bg1"/>
                </a:solidFill>
              </a:rPr>
              <a:t>to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attend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this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activity</a:t>
            </a:r>
            <a:r>
              <a:rPr lang="tr-TR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4" name="Dikdörtgen: Köşeleri Yuvarlatılmış 73">
            <a:extLst>
              <a:ext uri="{FF2B5EF4-FFF2-40B4-BE49-F238E27FC236}">
                <a16:creationId xmlns="" xmlns:a16="http://schemas.microsoft.com/office/drawing/2014/main" id="{8001D5E9-144A-4B35-9409-C2C004B755D5}"/>
              </a:ext>
            </a:extLst>
          </p:cNvPr>
          <p:cNvSpPr/>
          <p:nvPr/>
        </p:nvSpPr>
        <p:spPr>
          <a:xfrm>
            <a:off x="5829300" y="1391774"/>
            <a:ext cx="3112164" cy="6486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5" name="Düz Ok Bağlayıcısı 74">
            <a:extLst>
              <a:ext uri="{FF2B5EF4-FFF2-40B4-BE49-F238E27FC236}">
                <a16:creationId xmlns="" xmlns:a16="http://schemas.microsoft.com/office/drawing/2014/main" id="{6E2D5FDF-2BC1-4A38-BD32-D13892628EB1}"/>
              </a:ext>
            </a:extLst>
          </p:cNvPr>
          <p:cNvCxnSpPr>
            <a:cxnSpLocks/>
            <a:stCxn id="74" idx="3"/>
            <a:endCxn id="77" idx="1"/>
          </p:cNvCxnSpPr>
          <p:nvPr/>
        </p:nvCxnSpPr>
        <p:spPr>
          <a:xfrm flipV="1">
            <a:off x="8941464" y="1659873"/>
            <a:ext cx="1445122" cy="562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Metin kutusu 76">
            <a:extLst>
              <a:ext uri="{FF2B5EF4-FFF2-40B4-BE49-F238E27FC236}">
                <a16:creationId xmlns="" xmlns:a16="http://schemas.microsoft.com/office/drawing/2014/main" id="{D7D7EDFD-6870-49D9-B1AC-94BE8C69A6E7}"/>
              </a:ext>
            </a:extLst>
          </p:cNvPr>
          <p:cNvSpPr txBox="1"/>
          <p:nvPr/>
        </p:nvSpPr>
        <p:spPr>
          <a:xfrm>
            <a:off x="10386586" y="1336707"/>
            <a:ext cx="1750765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Age </a:t>
            </a:r>
            <a:r>
              <a:rPr lang="tr-TR" b="1" dirty="0" err="1">
                <a:solidFill>
                  <a:srgbClr val="FF0000"/>
                </a:solidFill>
              </a:rPr>
              <a:t>Range</a:t>
            </a:r>
            <a:r>
              <a:rPr lang="tr-TR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tr-TR" b="1" dirty="0">
                <a:solidFill>
                  <a:schemeClr val="tx1"/>
                </a:solidFill>
              </a:rPr>
              <a:t>Yaş Aralığı</a:t>
            </a:r>
          </a:p>
        </p:txBody>
      </p:sp>
    </p:spTree>
    <p:extLst>
      <p:ext uri="{BB962C8B-B14F-4D97-AF65-F5344CB8AC3E}">
        <p14:creationId xmlns:p14="http://schemas.microsoft.com/office/powerpoint/2010/main" val="395967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9" grpId="0" animBg="1"/>
      <p:bldP spid="12" grpId="0" animBg="1"/>
      <p:bldP spid="15" grpId="0" animBg="1"/>
      <p:bldP spid="17" grpId="0" animBg="1"/>
      <p:bldP spid="22" grpId="0" animBg="1"/>
      <p:bldP spid="24" grpId="0" animBg="1"/>
      <p:bldP spid="28" grpId="0" animBg="1"/>
      <p:bldP spid="30" grpId="0" animBg="1"/>
      <p:bldP spid="35" grpId="0" animBg="1"/>
      <p:bldP spid="40" grpId="0" animBg="1"/>
      <p:bldP spid="41" grpId="0" animBg="1"/>
      <p:bldP spid="43" grpId="0" animBg="1"/>
      <p:bldP spid="47" grpId="0" animBg="1"/>
      <p:bldP spid="56" grpId="0" animBg="1"/>
      <p:bldP spid="58" grpId="0" animBg="1"/>
      <p:bldP spid="61" grpId="0" animBg="1"/>
      <p:bldP spid="62" grpId="0" animBg="1"/>
      <p:bldP spid="74" grpId="0" animBg="1"/>
      <p:bldP spid="7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19260C1C-7108-4DA8-A695-24AAB933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66" y="581024"/>
            <a:ext cx="8923867" cy="5019675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="" xmlns:a16="http://schemas.microsoft.com/office/drawing/2014/main" id="{5050C05A-E680-452D-8430-4D1AB04BB595}"/>
              </a:ext>
            </a:extLst>
          </p:cNvPr>
          <p:cNvSpPr txBox="1"/>
          <p:nvPr/>
        </p:nvSpPr>
        <p:spPr>
          <a:xfrm>
            <a:off x="325527" y="113218"/>
            <a:ext cx="683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answer</a:t>
            </a:r>
            <a:r>
              <a:rPr lang="tr-TR" dirty="0"/>
              <a:t> of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questions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brochure</a:t>
            </a:r>
            <a:r>
              <a:rPr lang="tr-TR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BE051628-6F5B-4E8C-B180-D1486CB765FD}"/>
              </a:ext>
            </a:extLst>
          </p:cNvPr>
          <p:cNvSpPr txBox="1"/>
          <p:nvPr/>
        </p:nvSpPr>
        <p:spPr>
          <a:xfrm>
            <a:off x="6793002" y="113218"/>
            <a:ext cx="683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Verilen soruların yanıtlarını broşür üzerinde bulunuz.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="" xmlns:a16="http://schemas.microsoft.com/office/drawing/2014/main" id="{C71AE29E-E31C-4DA5-B6BA-44CED81E24D4}"/>
              </a:ext>
            </a:extLst>
          </p:cNvPr>
          <p:cNvSpPr/>
          <p:nvPr/>
        </p:nvSpPr>
        <p:spPr>
          <a:xfrm>
            <a:off x="2743228" y="6029325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1) How </a:t>
            </a:r>
            <a:r>
              <a:rPr lang="tr-TR" sz="2000" b="1" dirty="0" err="1">
                <a:solidFill>
                  <a:schemeClr val="tx1"/>
                </a:solidFill>
              </a:rPr>
              <a:t>long</a:t>
            </a:r>
            <a:r>
              <a:rPr lang="tr-TR" sz="2000" b="1" dirty="0">
                <a:solidFill>
                  <a:schemeClr val="tx1"/>
                </a:solidFill>
              </a:rPr>
              <a:t> is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activity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="" xmlns:a16="http://schemas.microsoft.com/office/drawing/2014/main" id="{4A51DD89-8874-4F8A-B7D0-23FC3D9A7177}"/>
              </a:ext>
            </a:extLst>
          </p:cNvPr>
          <p:cNvSpPr/>
          <p:nvPr/>
        </p:nvSpPr>
        <p:spPr>
          <a:xfrm>
            <a:off x="1710266" y="2698616"/>
            <a:ext cx="2842684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="" xmlns:a16="http://schemas.microsoft.com/office/drawing/2014/main" id="{4C19A926-D99A-4898-9926-191962C13FA8}"/>
              </a:ext>
            </a:extLst>
          </p:cNvPr>
          <p:cNvSpPr/>
          <p:nvPr/>
        </p:nvSpPr>
        <p:spPr>
          <a:xfrm>
            <a:off x="2743228" y="6029324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2) </a:t>
            </a:r>
            <a:r>
              <a:rPr lang="tr-TR" sz="2000" b="1" dirty="0" err="1">
                <a:solidFill>
                  <a:schemeClr val="tx1"/>
                </a:solidFill>
              </a:rPr>
              <a:t>Where</a:t>
            </a:r>
            <a:r>
              <a:rPr lang="tr-TR" sz="2000" b="1" dirty="0">
                <a:solidFill>
                  <a:schemeClr val="tx1"/>
                </a:solidFill>
              </a:rPr>
              <a:t> is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camp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going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take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place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="" xmlns:a16="http://schemas.microsoft.com/office/drawing/2014/main" id="{900E96C0-793D-4E62-AC15-3CFD34642F78}"/>
              </a:ext>
            </a:extLst>
          </p:cNvPr>
          <p:cNvSpPr/>
          <p:nvPr/>
        </p:nvSpPr>
        <p:spPr>
          <a:xfrm>
            <a:off x="1710266" y="3936416"/>
            <a:ext cx="2842684" cy="5403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="" xmlns:a16="http://schemas.microsoft.com/office/drawing/2014/main" id="{71E5E44C-F36B-4358-BC25-D7DCCA217AE9}"/>
              </a:ext>
            </a:extLst>
          </p:cNvPr>
          <p:cNvSpPr/>
          <p:nvPr/>
        </p:nvSpPr>
        <p:spPr>
          <a:xfrm>
            <a:off x="2743228" y="6029324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3) How </a:t>
            </a:r>
            <a:r>
              <a:rPr lang="tr-TR" sz="2000" b="1" dirty="0" err="1">
                <a:solidFill>
                  <a:schemeClr val="tx1"/>
                </a:solidFill>
              </a:rPr>
              <a:t>much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does</a:t>
            </a:r>
            <a:r>
              <a:rPr lang="tr-TR" sz="2000" b="1" dirty="0">
                <a:solidFill>
                  <a:schemeClr val="tx1"/>
                </a:solidFill>
              </a:rPr>
              <a:t> it </a:t>
            </a:r>
            <a:r>
              <a:rPr lang="tr-TR" sz="2000" b="1" dirty="0" err="1">
                <a:solidFill>
                  <a:schemeClr val="tx1"/>
                </a:solidFill>
              </a:rPr>
              <a:t>cost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attend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this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event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="" xmlns:a16="http://schemas.microsoft.com/office/drawing/2014/main" id="{7DA730E0-3DA2-45BC-8277-30CBA49CE3E0}"/>
              </a:ext>
            </a:extLst>
          </p:cNvPr>
          <p:cNvSpPr/>
          <p:nvPr/>
        </p:nvSpPr>
        <p:spPr>
          <a:xfrm>
            <a:off x="9086850" y="3882490"/>
            <a:ext cx="1209675" cy="540334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="" xmlns:a16="http://schemas.microsoft.com/office/drawing/2014/main" id="{6E62EFDC-7498-4C2B-AEF9-7BE0EFF55B89}"/>
              </a:ext>
            </a:extLst>
          </p:cNvPr>
          <p:cNvSpPr/>
          <p:nvPr/>
        </p:nvSpPr>
        <p:spPr>
          <a:xfrm>
            <a:off x="2743228" y="6029323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4) </a:t>
            </a:r>
            <a:r>
              <a:rPr lang="tr-TR" sz="2000" b="1" dirty="0" err="1">
                <a:solidFill>
                  <a:schemeClr val="tx1"/>
                </a:solidFill>
              </a:rPr>
              <a:t>What</a:t>
            </a:r>
            <a:r>
              <a:rPr lang="tr-TR" sz="2000" b="1" dirty="0">
                <a:solidFill>
                  <a:schemeClr val="tx1"/>
                </a:solidFill>
              </a:rPr>
              <a:t> time do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activities</a:t>
            </a:r>
            <a:r>
              <a:rPr lang="tr-TR" sz="2000" b="1" dirty="0">
                <a:solidFill>
                  <a:schemeClr val="tx1"/>
                </a:solidFill>
              </a:rPr>
              <a:t> start/</a:t>
            </a:r>
            <a:r>
              <a:rPr lang="tr-TR" sz="2000" b="1" dirty="0" err="1">
                <a:solidFill>
                  <a:schemeClr val="tx1"/>
                </a:solidFill>
              </a:rPr>
              <a:t>finish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="" xmlns:a16="http://schemas.microsoft.com/office/drawing/2014/main" id="{47E23EA5-C5A8-472A-BD42-F66512915998}"/>
              </a:ext>
            </a:extLst>
          </p:cNvPr>
          <p:cNvSpPr/>
          <p:nvPr/>
        </p:nvSpPr>
        <p:spPr>
          <a:xfrm>
            <a:off x="1683809" y="3342156"/>
            <a:ext cx="2842684" cy="5403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="" xmlns:a16="http://schemas.microsoft.com/office/drawing/2014/main" id="{650BBDBB-0DBD-4F5F-8AF4-FDCDC0BB202F}"/>
              </a:ext>
            </a:extLst>
          </p:cNvPr>
          <p:cNvSpPr/>
          <p:nvPr/>
        </p:nvSpPr>
        <p:spPr>
          <a:xfrm>
            <a:off x="2743228" y="6029323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5) How can </a:t>
            </a:r>
            <a:r>
              <a:rPr lang="tr-TR" sz="2000" b="1" dirty="0" err="1">
                <a:solidFill>
                  <a:schemeClr val="tx1"/>
                </a:solidFill>
              </a:rPr>
              <a:t>we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more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information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about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camp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="" xmlns:a16="http://schemas.microsoft.com/office/drawing/2014/main" id="{BA07628D-1698-428C-A821-17AE256D95A8}"/>
              </a:ext>
            </a:extLst>
          </p:cNvPr>
          <p:cNvSpPr/>
          <p:nvPr/>
        </p:nvSpPr>
        <p:spPr>
          <a:xfrm>
            <a:off x="4552949" y="5291292"/>
            <a:ext cx="5743575" cy="3094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="" xmlns:a16="http://schemas.microsoft.com/office/drawing/2014/main" id="{A6A8B743-C593-4259-AFD0-F14EFAA5C941}"/>
              </a:ext>
            </a:extLst>
          </p:cNvPr>
          <p:cNvSpPr/>
          <p:nvPr/>
        </p:nvSpPr>
        <p:spPr>
          <a:xfrm>
            <a:off x="2743227" y="6036432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6) </a:t>
            </a:r>
            <a:r>
              <a:rPr lang="tr-TR" sz="2000" b="1" dirty="0" err="1">
                <a:solidFill>
                  <a:schemeClr val="tx1"/>
                </a:solidFill>
              </a:rPr>
              <a:t>What</a:t>
            </a:r>
            <a:r>
              <a:rPr lang="tr-TR" sz="2000" b="1" dirty="0">
                <a:solidFill>
                  <a:schemeClr val="tx1"/>
                </a:solidFill>
              </a:rPr>
              <a:t> is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last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date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apply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for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this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activity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="" xmlns:a16="http://schemas.microsoft.com/office/drawing/2014/main" id="{B730E97E-3FBD-4F89-9F03-0B2DC0DEF2CC}"/>
              </a:ext>
            </a:extLst>
          </p:cNvPr>
          <p:cNvSpPr txBox="1"/>
          <p:nvPr/>
        </p:nvSpPr>
        <p:spPr>
          <a:xfrm>
            <a:off x="5829298" y="621086"/>
            <a:ext cx="3190875" cy="646331"/>
          </a:xfrm>
          <a:prstGeom prst="rect">
            <a:avLst/>
          </a:prstGeom>
          <a:solidFill>
            <a:srgbClr val="0E16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 err="1">
                <a:solidFill>
                  <a:schemeClr val="bg1"/>
                </a:solidFill>
              </a:rPr>
              <a:t>You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should</a:t>
            </a:r>
            <a:r>
              <a:rPr lang="tr-TR" dirty="0">
                <a:solidFill>
                  <a:schemeClr val="bg1"/>
                </a:solidFill>
              </a:rPr>
              <a:t> be </a:t>
            </a:r>
            <a:r>
              <a:rPr lang="tr-TR" dirty="0" err="1">
                <a:solidFill>
                  <a:schemeClr val="bg1"/>
                </a:solidFill>
              </a:rPr>
              <a:t>between</a:t>
            </a:r>
            <a:r>
              <a:rPr lang="tr-TR" dirty="0">
                <a:solidFill>
                  <a:schemeClr val="bg1"/>
                </a:solidFill>
              </a:rPr>
              <a:t> 12-16 </a:t>
            </a:r>
          </a:p>
          <a:p>
            <a:pPr algn="ctr"/>
            <a:r>
              <a:rPr lang="tr-TR" dirty="0" err="1">
                <a:solidFill>
                  <a:schemeClr val="bg1"/>
                </a:solidFill>
              </a:rPr>
              <a:t>to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attend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this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activity</a:t>
            </a:r>
            <a:r>
              <a:rPr lang="tr-TR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="" xmlns:a16="http://schemas.microsoft.com/office/drawing/2014/main" id="{A7D5BC6D-E615-482A-AA6C-6A40AC69ECE5}"/>
              </a:ext>
            </a:extLst>
          </p:cNvPr>
          <p:cNvSpPr/>
          <p:nvPr/>
        </p:nvSpPr>
        <p:spPr>
          <a:xfrm>
            <a:off x="1683809" y="5273693"/>
            <a:ext cx="2531531" cy="3094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="" xmlns:a16="http://schemas.microsoft.com/office/drawing/2014/main" id="{64BC8F33-B5F4-4A50-8018-8E51DEF7F040}"/>
              </a:ext>
            </a:extLst>
          </p:cNvPr>
          <p:cNvSpPr/>
          <p:nvPr/>
        </p:nvSpPr>
        <p:spPr>
          <a:xfrm>
            <a:off x="2743227" y="6036432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7) How </a:t>
            </a:r>
            <a:r>
              <a:rPr lang="tr-TR" sz="2000" b="1" dirty="0" err="1">
                <a:solidFill>
                  <a:schemeClr val="tx1"/>
                </a:solidFill>
              </a:rPr>
              <a:t>old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should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person</a:t>
            </a:r>
            <a:r>
              <a:rPr lang="tr-TR" sz="2000" b="1" dirty="0">
                <a:solidFill>
                  <a:schemeClr val="tx1"/>
                </a:solidFill>
              </a:rPr>
              <a:t> be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attend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camp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="" xmlns:a16="http://schemas.microsoft.com/office/drawing/2014/main" id="{A116C84E-B4C7-4E7C-8C1D-D514C68C44D8}"/>
              </a:ext>
            </a:extLst>
          </p:cNvPr>
          <p:cNvSpPr/>
          <p:nvPr/>
        </p:nvSpPr>
        <p:spPr>
          <a:xfrm>
            <a:off x="5924550" y="634844"/>
            <a:ext cx="3000376" cy="6224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="" xmlns:a16="http://schemas.microsoft.com/office/drawing/2014/main" id="{7DF989D8-8548-4CD2-AD9B-27EB0049F4EF}"/>
              </a:ext>
            </a:extLst>
          </p:cNvPr>
          <p:cNvSpPr/>
          <p:nvPr/>
        </p:nvSpPr>
        <p:spPr>
          <a:xfrm>
            <a:off x="2743227" y="6036432"/>
            <a:ext cx="7143721" cy="495301"/>
          </a:xfrm>
          <a:prstGeom prst="roundRect">
            <a:avLst>
              <a:gd name="adj" fmla="val 358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8) How can </a:t>
            </a:r>
            <a:r>
              <a:rPr lang="tr-TR" sz="2000" b="1" dirty="0" err="1">
                <a:solidFill>
                  <a:schemeClr val="tx1"/>
                </a:solidFill>
              </a:rPr>
              <a:t>we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camping</a:t>
            </a:r>
            <a:r>
              <a:rPr lang="tr-TR" sz="2000" b="1" dirty="0">
                <a:solidFill>
                  <a:schemeClr val="tx1"/>
                </a:solidFill>
              </a:rPr>
              <a:t> site?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="" xmlns:a16="http://schemas.microsoft.com/office/drawing/2014/main" id="{8FF4300D-FF97-434B-BCE6-9AE1CE55435A}"/>
              </a:ext>
            </a:extLst>
          </p:cNvPr>
          <p:cNvSpPr/>
          <p:nvPr/>
        </p:nvSpPr>
        <p:spPr>
          <a:xfrm>
            <a:off x="1710266" y="4500783"/>
            <a:ext cx="2816227" cy="5403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27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B2E3BFA2-F174-4774-AA55-51FA9E0E5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87" y="1328468"/>
            <a:ext cx="8930419" cy="4918740"/>
          </a:xfrm>
          <a:prstGeom prst="rect">
            <a:avLst/>
          </a:prstGeom>
        </p:spPr>
      </p:pic>
      <p:sp>
        <p:nvSpPr>
          <p:cNvPr id="5" name="Bulut 4">
            <a:extLst>
              <a:ext uri="{FF2B5EF4-FFF2-40B4-BE49-F238E27FC236}">
                <a16:creationId xmlns="" xmlns:a16="http://schemas.microsoft.com/office/drawing/2014/main" id="{F84FC3D8-7829-4F4F-8E10-9523B29F3881}"/>
              </a:ext>
            </a:extLst>
          </p:cNvPr>
          <p:cNvSpPr/>
          <p:nvPr/>
        </p:nvSpPr>
        <p:spPr>
          <a:xfrm>
            <a:off x="570600" y="174068"/>
            <a:ext cx="2886076" cy="636587"/>
          </a:xfrm>
          <a:prstGeom prst="cloud">
            <a:avLst/>
          </a:prstGeom>
          <a:gradFill flip="none" rotWithShape="1">
            <a:gsLst>
              <a:gs pos="0">
                <a:srgbClr val="C59EE2">
                  <a:tint val="66000"/>
                  <a:satMod val="160000"/>
                </a:srgbClr>
              </a:gs>
              <a:gs pos="50000">
                <a:srgbClr val="C59EE2">
                  <a:tint val="44500"/>
                  <a:satMod val="160000"/>
                </a:srgbClr>
              </a:gs>
              <a:gs pos="100000">
                <a:srgbClr val="C59EE2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LGS 2021</a:t>
            </a:r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C618A5AC-11F5-4946-B7D9-D285A2914F60}"/>
              </a:ext>
            </a:extLst>
          </p:cNvPr>
          <p:cNvSpPr/>
          <p:nvPr/>
        </p:nvSpPr>
        <p:spPr>
          <a:xfrm>
            <a:off x="7286445" y="5914845"/>
            <a:ext cx="352425" cy="247649"/>
          </a:xfrm>
          <a:prstGeom prst="ellipse">
            <a:avLst/>
          </a:prstGeom>
          <a:noFill/>
          <a:ln w="57150">
            <a:solidFill>
              <a:srgbClr val="A34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610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7653793B-DE0B-4E2A-8B8B-6523BE35C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51"/>
          <a:stretch/>
        </p:blipFill>
        <p:spPr bwMode="auto">
          <a:xfrm>
            <a:off x="812800" y="866074"/>
            <a:ext cx="4864100" cy="512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ulut 5">
            <a:extLst>
              <a:ext uri="{FF2B5EF4-FFF2-40B4-BE49-F238E27FC236}">
                <a16:creationId xmlns="" xmlns:a16="http://schemas.microsoft.com/office/drawing/2014/main" id="{F299AA19-2414-4248-B741-0E944E78B9B3}"/>
              </a:ext>
            </a:extLst>
          </p:cNvPr>
          <p:cNvSpPr/>
          <p:nvPr/>
        </p:nvSpPr>
        <p:spPr>
          <a:xfrm>
            <a:off x="561974" y="70551"/>
            <a:ext cx="2886076" cy="636587"/>
          </a:xfrm>
          <a:prstGeom prst="cloud">
            <a:avLst/>
          </a:prstGeom>
          <a:gradFill flip="none" rotWithShape="1">
            <a:gsLst>
              <a:gs pos="0">
                <a:srgbClr val="C59EE2">
                  <a:tint val="66000"/>
                  <a:satMod val="160000"/>
                </a:srgbClr>
              </a:gs>
              <a:gs pos="50000">
                <a:srgbClr val="C59EE2">
                  <a:tint val="44500"/>
                  <a:satMod val="160000"/>
                </a:srgbClr>
              </a:gs>
              <a:gs pos="100000">
                <a:srgbClr val="C59EE2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LGS 2019</a:t>
            </a:r>
            <a:endParaRPr lang="en-GB" dirty="0"/>
          </a:p>
        </p:txBody>
      </p:sp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8C000947-356A-414E-81D3-BC64F9E6A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96"/>
          <a:stretch/>
        </p:blipFill>
        <p:spPr bwMode="auto">
          <a:xfrm>
            <a:off x="5921221" y="2476498"/>
            <a:ext cx="6299354" cy="230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3E44ED16-1613-472B-ACB9-CAADACE33D02}"/>
              </a:ext>
            </a:extLst>
          </p:cNvPr>
          <p:cNvSpPr/>
          <p:nvPr/>
        </p:nvSpPr>
        <p:spPr>
          <a:xfrm>
            <a:off x="6096000" y="4267199"/>
            <a:ext cx="352425" cy="247649"/>
          </a:xfrm>
          <a:prstGeom prst="ellipse">
            <a:avLst/>
          </a:prstGeom>
          <a:noFill/>
          <a:ln w="57150">
            <a:solidFill>
              <a:srgbClr val="A34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210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ut 3">
            <a:extLst>
              <a:ext uri="{FF2B5EF4-FFF2-40B4-BE49-F238E27FC236}">
                <a16:creationId xmlns="" xmlns:a16="http://schemas.microsoft.com/office/drawing/2014/main" id="{4D9011FC-2A1C-4D70-85F8-2DE996BB6289}"/>
              </a:ext>
            </a:extLst>
          </p:cNvPr>
          <p:cNvSpPr/>
          <p:nvPr/>
        </p:nvSpPr>
        <p:spPr>
          <a:xfrm>
            <a:off x="561973" y="70551"/>
            <a:ext cx="3143251" cy="777174"/>
          </a:xfrm>
          <a:prstGeom prst="cloud">
            <a:avLst/>
          </a:prstGeom>
          <a:gradFill flip="none" rotWithShape="1">
            <a:gsLst>
              <a:gs pos="0">
                <a:srgbClr val="C59EE2">
                  <a:tint val="66000"/>
                  <a:satMod val="160000"/>
                </a:srgbClr>
              </a:gs>
              <a:gs pos="50000">
                <a:srgbClr val="C59EE2">
                  <a:tint val="44500"/>
                  <a:satMod val="160000"/>
                </a:srgbClr>
              </a:gs>
              <a:gs pos="100000">
                <a:srgbClr val="C59EE2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ŞUBAT 2020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ÖRNEK SORULAR</a:t>
            </a:r>
            <a:endParaRPr lang="en-GB" dirty="0"/>
          </a:p>
        </p:txBody>
      </p:sp>
      <p:pic>
        <p:nvPicPr>
          <p:cNvPr id="5" name="Resim 5">
            <a:extLst>
              <a:ext uri="{FF2B5EF4-FFF2-40B4-BE49-F238E27FC236}">
                <a16:creationId xmlns="" xmlns:a16="http://schemas.microsoft.com/office/drawing/2014/main" id="{27FD9EF5-E05A-414E-89E9-44C3F25D2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8" t="12427" r="6854" b="14161"/>
          <a:stretch/>
        </p:blipFill>
        <p:spPr bwMode="auto">
          <a:xfrm>
            <a:off x="1438275" y="2009775"/>
            <a:ext cx="5953124" cy="431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="" xmlns:a16="http://schemas.microsoft.com/office/drawing/2014/main" id="{DA3D3CAE-9886-41A7-8855-4C75F2522888}"/>
              </a:ext>
            </a:extLst>
          </p:cNvPr>
          <p:cNvSpPr txBox="1"/>
          <p:nvPr/>
        </p:nvSpPr>
        <p:spPr>
          <a:xfrm>
            <a:off x="7953375" y="2009775"/>
            <a:ext cx="3857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According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information</a:t>
            </a:r>
            <a:r>
              <a:rPr lang="tr-TR" b="1" dirty="0"/>
              <a:t> </a:t>
            </a:r>
            <a:r>
              <a:rPr lang="tr-TR" b="1" dirty="0" err="1"/>
              <a:t>above</a:t>
            </a:r>
            <a:r>
              <a:rPr lang="tr-TR" b="1" dirty="0"/>
              <a:t>, </a:t>
            </a:r>
            <a:r>
              <a:rPr lang="tr-TR" b="1" dirty="0" err="1"/>
              <a:t>which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following</a:t>
            </a:r>
            <a:r>
              <a:rPr lang="tr-TR" b="1" dirty="0"/>
              <a:t> is a </a:t>
            </a:r>
            <a:r>
              <a:rPr lang="tr-TR" b="1" dirty="0" err="1"/>
              <a:t>suitable</a:t>
            </a:r>
            <a:r>
              <a:rPr lang="tr-TR" b="1" dirty="0"/>
              <a:t> </a:t>
            </a:r>
            <a:r>
              <a:rPr lang="tr-TR" b="1" dirty="0" err="1"/>
              <a:t>day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all</a:t>
            </a:r>
            <a:r>
              <a:rPr lang="tr-TR" b="1" dirty="0"/>
              <a:t> of </a:t>
            </a:r>
            <a:r>
              <a:rPr lang="tr-TR" b="1" dirty="0" err="1"/>
              <a:t>them</a:t>
            </a:r>
            <a:r>
              <a:rPr lang="tr-TR" b="1" dirty="0"/>
              <a:t>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="" xmlns:a16="http://schemas.microsoft.com/office/drawing/2014/main" id="{40CA6ECF-E1CE-4C05-BA65-676C66AE9A6D}"/>
              </a:ext>
            </a:extLst>
          </p:cNvPr>
          <p:cNvSpPr txBox="1"/>
          <p:nvPr/>
        </p:nvSpPr>
        <p:spPr>
          <a:xfrm>
            <a:off x="8496300" y="3133725"/>
            <a:ext cx="3162300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lphaUcParenR"/>
            </a:pPr>
            <a:r>
              <a:rPr lang="tr-TR" dirty="0" err="1"/>
              <a:t>Monday</a:t>
            </a:r>
            <a:endParaRPr lang="tr-TR" dirty="0"/>
          </a:p>
          <a:p>
            <a:pPr marL="342900" indent="-342900">
              <a:lnSpc>
                <a:spcPct val="200000"/>
              </a:lnSpc>
              <a:buAutoNum type="alphaUcParenR"/>
            </a:pPr>
            <a:r>
              <a:rPr lang="tr-TR" dirty="0" err="1"/>
              <a:t>Tuesday</a:t>
            </a:r>
            <a:endParaRPr lang="tr-TR" dirty="0"/>
          </a:p>
          <a:p>
            <a:pPr marL="342900" indent="-342900">
              <a:lnSpc>
                <a:spcPct val="200000"/>
              </a:lnSpc>
              <a:buAutoNum type="alphaUcParenR"/>
            </a:pPr>
            <a:r>
              <a:rPr lang="tr-TR" dirty="0" err="1"/>
              <a:t>Wednesday</a:t>
            </a:r>
            <a:endParaRPr lang="tr-TR" dirty="0"/>
          </a:p>
          <a:p>
            <a:pPr marL="342900" indent="-342900">
              <a:lnSpc>
                <a:spcPct val="200000"/>
              </a:lnSpc>
              <a:buAutoNum type="alphaUcParenR"/>
            </a:pPr>
            <a:r>
              <a:rPr lang="tr-TR" dirty="0" err="1"/>
              <a:t>Thursday</a:t>
            </a:r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="" xmlns:a16="http://schemas.microsoft.com/office/drawing/2014/main" id="{0BD25DF1-F090-4ED9-803F-DC17FCC9D78A}"/>
              </a:ext>
            </a:extLst>
          </p:cNvPr>
          <p:cNvSpPr txBox="1"/>
          <p:nvPr/>
        </p:nvSpPr>
        <p:spPr>
          <a:xfrm>
            <a:off x="295274" y="1263134"/>
            <a:ext cx="1090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Emily</a:t>
            </a:r>
            <a:r>
              <a:rPr lang="tr-TR" dirty="0"/>
              <a:t>, </a:t>
            </a:r>
            <a:r>
              <a:rPr lang="tr-TR" dirty="0" err="1"/>
              <a:t>Sandra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Sally</a:t>
            </a:r>
            <a:r>
              <a:rPr lang="tr-TR" dirty="0"/>
              <a:t> </a:t>
            </a:r>
            <a:r>
              <a:rPr lang="tr-TR" dirty="0" err="1"/>
              <a:t>want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try</a:t>
            </a:r>
            <a:r>
              <a:rPr lang="tr-TR" dirty="0"/>
              <a:t> </a:t>
            </a:r>
            <a:r>
              <a:rPr lang="tr-TR" dirty="0" err="1"/>
              <a:t>extereme</a:t>
            </a:r>
            <a:r>
              <a:rPr lang="tr-TR" dirty="0"/>
              <a:t> </a:t>
            </a:r>
            <a:r>
              <a:rPr lang="tr-TR" dirty="0" err="1"/>
              <a:t>sports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kinds</a:t>
            </a:r>
            <a:r>
              <a:rPr lang="tr-TR" dirty="0"/>
              <a:t> of </a:t>
            </a:r>
            <a:r>
              <a:rPr lang="tr-TR" dirty="0" err="1"/>
              <a:t>activities</a:t>
            </a:r>
            <a:r>
              <a:rPr lang="tr-TR" dirty="0"/>
              <a:t>. </a:t>
            </a:r>
            <a:r>
              <a:rPr lang="tr-TR" dirty="0" err="1"/>
              <a:t>Emily</a:t>
            </a:r>
            <a:r>
              <a:rPr lang="tr-TR" dirty="0"/>
              <a:t> </a:t>
            </a:r>
            <a:r>
              <a:rPr lang="tr-TR" dirty="0" err="1"/>
              <a:t>enjoys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air</a:t>
            </a:r>
            <a:r>
              <a:rPr lang="tr-TR" dirty="0"/>
              <a:t>. </a:t>
            </a:r>
            <a:r>
              <a:rPr lang="tr-TR" dirty="0" err="1"/>
              <a:t>Sandra</a:t>
            </a:r>
            <a:r>
              <a:rPr lang="tr-TR" dirty="0"/>
              <a:t> is </a:t>
            </a:r>
            <a:r>
              <a:rPr lang="tr-TR" dirty="0" err="1"/>
              <a:t>interested</a:t>
            </a:r>
            <a:r>
              <a:rPr lang="tr-TR" dirty="0"/>
              <a:t> in </a:t>
            </a:r>
            <a:r>
              <a:rPr lang="tr-TR" dirty="0" err="1"/>
              <a:t>underwater</a:t>
            </a:r>
            <a:r>
              <a:rPr lang="tr-TR" dirty="0"/>
              <a:t> </a:t>
            </a:r>
            <a:r>
              <a:rPr lang="tr-TR" dirty="0" err="1"/>
              <a:t>sports</a:t>
            </a:r>
            <a:r>
              <a:rPr lang="tr-TR" dirty="0"/>
              <a:t>. </a:t>
            </a:r>
            <a:r>
              <a:rPr lang="tr-TR" dirty="0" err="1"/>
              <a:t>Sally</a:t>
            </a:r>
            <a:r>
              <a:rPr lang="tr-TR" dirty="0"/>
              <a:t> is </a:t>
            </a:r>
            <a:r>
              <a:rPr lang="tr-TR" dirty="0" err="1"/>
              <a:t>keen</a:t>
            </a:r>
            <a:r>
              <a:rPr lang="tr-TR" dirty="0"/>
              <a:t> on </a:t>
            </a:r>
            <a:r>
              <a:rPr lang="tr-TR" dirty="0" err="1"/>
              <a:t>speed</a:t>
            </a:r>
            <a:r>
              <a:rPr lang="tr-TR" dirty="0"/>
              <a:t>.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04CA87E-5BA5-4EEC-B1F6-4D48EDD92059}"/>
              </a:ext>
            </a:extLst>
          </p:cNvPr>
          <p:cNvSpPr/>
          <p:nvPr/>
        </p:nvSpPr>
        <p:spPr>
          <a:xfrm>
            <a:off x="8496300" y="4449120"/>
            <a:ext cx="352425" cy="351480"/>
          </a:xfrm>
          <a:prstGeom prst="ellipse">
            <a:avLst/>
          </a:prstGeom>
          <a:noFill/>
          <a:ln w="57150">
            <a:solidFill>
              <a:srgbClr val="A34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527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ut 3">
            <a:extLst>
              <a:ext uri="{FF2B5EF4-FFF2-40B4-BE49-F238E27FC236}">
                <a16:creationId xmlns="" xmlns:a16="http://schemas.microsoft.com/office/drawing/2014/main" id="{E32D8075-84CE-4A1D-8015-920BC51D4C3A}"/>
              </a:ext>
            </a:extLst>
          </p:cNvPr>
          <p:cNvSpPr/>
          <p:nvPr/>
        </p:nvSpPr>
        <p:spPr>
          <a:xfrm>
            <a:off x="561973" y="70551"/>
            <a:ext cx="3143251" cy="777174"/>
          </a:xfrm>
          <a:prstGeom prst="cloud">
            <a:avLst/>
          </a:prstGeom>
          <a:gradFill flip="none" rotWithShape="1">
            <a:gsLst>
              <a:gs pos="0">
                <a:srgbClr val="C59EE2">
                  <a:tint val="66000"/>
                  <a:satMod val="160000"/>
                </a:srgbClr>
              </a:gs>
              <a:gs pos="50000">
                <a:srgbClr val="C59EE2">
                  <a:tint val="44500"/>
                  <a:satMod val="160000"/>
                </a:srgbClr>
              </a:gs>
              <a:gs pos="100000">
                <a:srgbClr val="C59EE2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MART 2020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ÖRNEK SORULAR</a:t>
            </a:r>
            <a:endParaRPr lang="en-GB" dirty="0"/>
          </a:p>
        </p:txBody>
      </p:sp>
      <p:pic>
        <p:nvPicPr>
          <p:cNvPr id="5" name="Resim 5">
            <a:extLst>
              <a:ext uri="{FF2B5EF4-FFF2-40B4-BE49-F238E27FC236}">
                <a16:creationId xmlns="" xmlns:a16="http://schemas.microsoft.com/office/drawing/2014/main" id="{26BF0B3F-FDB2-4523-929A-D53FFDC5AF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47948"/>
          <a:stretch/>
        </p:blipFill>
        <p:spPr bwMode="auto">
          <a:xfrm>
            <a:off x="1025790" y="1210561"/>
            <a:ext cx="1039759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D90ACA2C-92AD-43CA-B189-7F4863F7A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804" y="3716522"/>
            <a:ext cx="6405563" cy="276708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BCC7CBC9-2150-44E6-A46A-CB95EA6344DB}"/>
              </a:ext>
            </a:extLst>
          </p:cNvPr>
          <p:cNvSpPr/>
          <p:nvPr/>
        </p:nvSpPr>
        <p:spPr>
          <a:xfrm>
            <a:off x="3352799" y="4924322"/>
            <a:ext cx="352425" cy="351480"/>
          </a:xfrm>
          <a:prstGeom prst="ellipse">
            <a:avLst/>
          </a:prstGeom>
          <a:noFill/>
          <a:ln w="57150">
            <a:solidFill>
              <a:srgbClr val="A34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57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ownloads\Prepared By Ege Tolgay ALTIN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2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70B918A7-B67C-48DD-914C-AE9552F4D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4" y="1047748"/>
            <a:ext cx="5095876" cy="5031777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="" xmlns:a16="http://schemas.microsoft.com/office/drawing/2014/main" id="{C4F88E0F-D1F7-4E9E-A704-A9E9A650BA93}"/>
              </a:ext>
            </a:extLst>
          </p:cNvPr>
          <p:cNvSpPr txBox="1"/>
          <p:nvPr/>
        </p:nvSpPr>
        <p:spPr>
          <a:xfrm>
            <a:off x="6651077" y="145670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tr-TR" sz="2800" b="1" i="1" u="sng" dirty="0">
                <a:solidFill>
                  <a:srgbClr val="A349A4"/>
                </a:solidFill>
              </a:rPr>
              <a:t/>
            </a:r>
            <a:br>
              <a:rPr lang="tr-TR" sz="2800" b="1" i="1" u="sng" dirty="0">
                <a:solidFill>
                  <a:srgbClr val="A349A4"/>
                </a:solidFill>
              </a:rPr>
            </a:br>
            <a:r>
              <a:rPr lang="tr-TR" sz="3600" b="1" dirty="0">
                <a:solidFill>
                  <a:srgbClr val="A349A4"/>
                </a:solidFill>
              </a:rPr>
              <a:t>Ege </a:t>
            </a:r>
            <a:r>
              <a:rPr lang="tr-TR" sz="3600" b="1" dirty="0" err="1">
                <a:solidFill>
                  <a:srgbClr val="A349A4"/>
                </a:solidFill>
              </a:rPr>
              <a:t>Tolgay</a:t>
            </a:r>
            <a:r>
              <a:rPr lang="tr-TR" sz="3600" b="1" dirty="0">
                <a:solidFill>
                  <a:srgbClr val="A349A4"/>
                </a:solidFill>
              </a:rPr>
              <a:t> Altınay</a:t>
            </a:r>
            <a:r>
              <a:rPr lang="tr-TR" sz="2800" b="1" dirty="0">
                <a:solidFill>
                  <a:srgbClr val="A349A4"/>
                </a:solidFill>
              </a:rPr>
              <a:t/>
            </a:r>
            <a:br>
              <a:rPr lang="tr-TR" sz="2800" b="1" dirty="0">
                <a:solidFill>
                  <a:srgbClr val="A349A4"/>
                </a:solidFill>
              </a:rPr>
            </a:br>
            <a:endParaRPr lang="tr-TR" sz="2800" b="1" dirty="0">
              <a:solidFill>
                <a:srgbClr val="A349A4"/>
              </a:solidFill>
            </a:endParaRPr>
          </a:p>
          <a:p>
            <a:pPr algn="r"/>
            <a:r>
              <a:rPr lang="tr-TR" sz="2400" b="1" dirty="0" err="1">
                <a:solidFill>
                  <a:srgbClr val="A349A4"/>
                </a:solidFill>
              </a:rPr>
              <a:t>Akköprü</a:t>
            </a:r>
            <a:r>
              <a:rPr lang="tr-TR" sz="2400" b="1" dirty="0">
                <a:solidFill>
                  <a:srgbClr val="A349A4"/>
                </a:solidFill>
              </a:rPr>
              <a:t> Ortaokulu  </a:t>
            </a:r>
            <a:r>
              <a:rPr lang="tr-TR" sz="2400" b="1" dirty="0" err="1">
                <a:solidFill>
                  <a:srgbClr val="A349A4"/>
                </a:solidFill>
              </a:rPr>
              <a:t>Tuşba</a:t>
            </a:r>
            <a:r>
              <a:rPr lang="tr-TR" sz="2400" b="1" dirty="0">
                <a:solidFill>
                  <a:srgbClr val="A349A4"/>
                </a:solidFill>
              </a:rPr>
              <a:t>/VAN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="" xmlns:a16="http://schemas.microsoft.com/office/drawing/2014/main" id="{85617E08-F112-41B7-BEA3-D1E33B4D1828}"/>
              </a:ext>
            </a:extLst>
          </p:cNvPr>
          <p:cNvSpPr txBox="1"/>
          <p:nvPr/>
        </p:nvSpPr>
        <p:spPr>
          <a:xfrm>
            <a:off x="6651077" y="5336870"/>
            <a:ext cx="4616999" cy="923330"/>
          </a:xfrm>
          <a:prstGeom prst="rect">
            <a:avLst/>
          </a:prstGeom>
          <a:noFill/>
          <a:ln>
            <a:solidFill>
              <a:srgbClr val="A349A4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A349A4"/>
                </a:solidFill>
              </a:rPr>
              <a:t>Slaytların bazı içerikleri </a:t>
            </a:r>
            <a:r>
              <a:rPr lang="tr-TR" b="1" dirty="0">
                <a:solidFill>
                  <a:srgbClr val="A349A4"/>
                </a:solidFill>
              </a:rPr>
              <a:t>Gökhan Karakaya</a:t>
            </a:r>
            <a:r>
              <a:rPr lang="tr-TR" dirty="0">
                <a:solidFill>
                  <a:srgbClr val="A349A4"/>
                </a:solidFill>
              </a:rPr>
              <a:t>’nın «10 Soruda – </a:t>
            </a:r>
            <a:r>
              <a:rPr lang="tr-TR" dirty="0" err="1">
                <a:solidFill>
                  <a:srgbClr val="A349A4"/>
                </a:solidFill>
              </a:rPr>
              <a:t>The</a:t>
            </a:r>
            <a:r>
              <a:rPr lang="tr-TR" dirty="0">
                <a:solidFill>
                  <a:srgbClr val="A349A4"/>
                </a:solidFill>
              </a:rPr>
              <a:t> Adventures» </a:t>
            </a:r>
            <a:r>
              <a:rPr lang="tr-TR" dirty="0" err="1">
                <a:solidFill>
                  <a:srgbClr val="A349A4"/>
                </a:solidFill>
              </a:rPr>
              <a:t>slaytından</a:t>
            </a:r>
            <a:r>
              <a:rPr lang="tr-TR" dirty="0">
                <a:solidFill>
                  <a:srgbClr val="A349A4"/>
                </a:solidFill>
              </a:rPr>
              <a:t> alıntıdır. Kendisine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2060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1">
  <a:themeElements>
    <a:clrScheme name="Sabu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bu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bu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ema1" id="{BBCB283F-A7E6-4C99-A43F-C0389D3C74B3}" vid="{BF0BA565-E803-45CE-93EE-00EF8F6604E2}"/>
    </a:ext>
  </a:extLst>
</a:theme>
</file>

<file path=ppt/theme/theme3.xml><?xml version="1.0" encoding="utf-8"?>
<a:theme xmlns:a="http://schemas.openxmlformats.org/drawingml/2006/main" name="Rozet">
  <a:themeElements>
    <a:clrScheme name="Rozet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Rozet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oze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1436</Words>
  <Application>Microsoft Office PowerPoint</Application>
  <PresentationFormat>Özel</PresentationFormat>
  <Paragraphs>434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Slayt Başlıkları</vt:lpstr>
      </vt:variant>
      <vt:variant>
        <vt:i4>24</vt:i4>
      </vt:variant>
    </vt:vector>
  </HeadingPairs>
  <TitlesOfParts>
    <vt:vector size="27" baseType="lpstr">
      <vt:lpstr>Office Teması</vt:lpstr>
      <vt:lpstr>Tema1</vt:lpstr>
      <vt:lpstr>Rozet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Comparatives (Karşılaştırma)</vt:lpstr>
      <vt:lpstr>Some Rules of Comparatives</vt:lpstr>
      <vt:lpstr>Some Rules of Comparatives</vt:lpstr>
      <vt:lpstr>Prefer (tercih etmek)</vt:lpstr>
      <vt:lpstr>Prefer (Tercih etmek)</vt:lpstr>
      <vt:lpstr>Would rather (tercih etmek)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LENOVO</cp:lastModifiedBy>
  <cp:revision>28</cp:revision>
  <dcterms:created xsi:type="dcterms:W3CDTF">2021-12-18T17:19:05Z</dcterms:created>
  <dcterms:modified xsi:type="dcterms:W3CDTF">2022-02-03T12:42:02Z</dcterms:modified>
</cp:coreProperties>
</file>