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5" r:id="rId4"/>
    <p:sldId id="296" r:id="rId5"/>
    <p:sldId id="316" r:id="rId6"/>
    <p:sldId id="318" r:id="rId7"/>
    <p:sldId id="315" r:id="rId8"/>
    <p:sldId id="258" r:id="rId9"/>
    <p:sldId id="257" r:id="rId10"/>
    <p:sldId id="319" r:id="rId11"/>
    <p:sldId id="320" r:id="rId12"/>
    <p:sldId id="321" r:id="rId13"/>
    <p:sldId id="322" r:id="rId14"/>
    <p:sldId id="323" r:id="rId15"/>
    <p:sldId id="297" r:id="rId16"/>
    <p:sldId id="324" r:id="rId17"/>
    <p:sldId id="294" r:id="rId18"/>
    <p:sldId id="264" r:id="rId19"/>
    <p:sldId id="263" r:id="rId20"/>
    <p:sldId id="299" r:id="rId21"/>
    <p:sldId id="300" r:id="rId22"/>
    <p:sldId id="301" r:id="rId23"/>
    <p:sldId id="266" r:id="rId24"/>
    <p:sldId id="265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302" r:id="rId53"/>
    <p:sldId id="303" r:id="rId54"/>
    <p:sldId id="304" r:id="rId55"/>
    <p:sldId id="305" r:id="rId56"/>
    <p:sldId id="298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D5E71292-6D27-4560-BC72-0D57D3A69348}">
          <p14:sldIdLst>
            <p14:sldId id="256"/>
          </p14:sldIdLst>
        </p14:section>
        <p14:section name="Vocabulary #1" id="{0222E753-0075-4E6A-99FE-F6A0F33216E9}">
          <p14:sldIdLst>
            <p14:sldId id="259"/>
            <p14:sldId id="295"/>
          </p14:sldIdLst>
        </p14:section>
        <p14:section name="Internet Habıts" id="{941E3697-FD21-466D-B7FF-D216A82DB821}">
          <p14:sldIdLst>
            <p14:sldId id="296"/>
          </p14:sldIdLst>
        </p14:section>
        <p14:section name="Internet Safety Rules" id="{D459E918-AC3D-4B9B-8DFA-6298B8606C2A}">
          <p14:sldIdLst>
            <p14:sldId id="316"/>
            <p14:sldId id="318"/>
          </p14:sldIdLst>
        </p14:section>
        <p14:section name="Vocabulary #2" id="{67F879B7-D3B3-4183-AD95-A528DAA992DC}">
          <p14:sldIdLst>
            <p14:sldId id="315"/>
            <p14:sldId id="258"/>
            <p14:sldId id="257"/>
          </p14:sldIdLst>
        </p14:section>
        <p14:section name="Clarification" id="{44F2A5B0-65D1-4CC6-A094-2D92831F14A5}">
          <p14:sldIdLst>
            <p14:sldId id="319"/>
            <p14:sldId id="320"/>
            <p14:sldId id="321"/>
          </p14:sldIdLst>
        </p14:section>
        <p14:section name="Common Questions" id="{F6444E06-00EA-464D-9BE0-45A62E90970A}">
          <p14:sldIdLst>
            <p14:sldId id="322"/>
            <p14:sldId id="323"/>
          </p14:sldIdLst>
        </p14:section>
        <p14:section name="Other Words" id="{0EACBF06-6791-4297-B702-BDE0B9AB198A}">
          <p14:sldIdLst>
            <p14:sldId id="297"/>
            <p14:sldId id="324"/>
          </p14:sldIdLst>
        </p14:section>
        <p14:section name="Frequency Adverbs" id="{2EED3BC2-4C94-4523-BCC8-DF6F1A4C2477}">
          <p14:sldIdLst>
            <p14:sldId id="294"/>
          </p14:sldIdLst>
        </p14:section>
        <p14:section name="Linking Words (Bağlaçlar)" id="{793CB4CE-F9B6-4B45-9C15-19F58E609E71}">
          <p14:sldIdLst>
            <p14:sldId id="264"/>
            <p14:sldId id="263"/>
            <p14:sldId id="299"/>
          </p14:sldIdLst>
        </p14:section>
        <p14:section name="Who wants to be a millionaire?" id="{3A1BFFD8-1474-4876-9263-A69051906E33}">
          <p14:sldIdLst/>
        </p14:section>
        <p14:section name="Intro" id="{998FE7C4-4244-4827-80FD-14ED3A7FFE39}">
          <p14:sldIdLst>
            <p14:sldId id="300"/>
          </p14:sldIdLst>
        </p14:section>
        <p14:section name="Question 1" id="{0C2AD059-8FD0-444E-9A76-743293FB6357}">
          <p14:sldIdLst>
            <p14:sldId id="301"/>
            <p14:sldId id="266"/>
            <p14:sldId id="265"/>
          </p14:sldIdLst>
        </p14:section>
        <p14:section name="Question 2" id="{F94C211B-F952-4378-80A7-4AE06B71B36D}">
          <p14:sldIdLst>
            <p14:sldId id="267"/>
            <p14:sldId id="268"/>
            <p14:sldId id="269"/>
          </p14:sldIdLst>
        </p14:section>
        <p14:section name="Question 3" id="{11555149-3731-4EC6-94D4-9A9D7B58E4D1}">
          <p14:sldIdLst>
            <p14:sldId id="270"/>
            <p14:sldId id="271"/>
            <p14:sldId id="272"/>
          </p14:sldIdLst>
        </p14:section>
        <p14:section name="Question 4" id="{8BEBECA6-727E-4580-8617-2413B74FC396}">
          <p14:sldIdLst>
            <p14:sldId id="273"/>
            <p14:sldId id="274"/>
            <p14:sldId id="275"/>
          </p14:sldIdLst>
        </p14:section>
        <p14:section name="Question 5" id="{53CBBEB1-45B2-4961-BD7C-6726A4E30DC0}">
          <p14:sldIdLst>
            <p14:sldId id="276"/>
            <p14:sldId id="277"/>
            <p14:sldId id="278"/>
          </p14:sldIdLst>
        </p14:section>
        <p14:section name="Question 6" id="{194A2F3A-854B-4678-A12C-25D93C1D400A}">
          <p14:sldIdLst>
            <p14:sldId id="279"/>
            <p14:sldId id="280"/>
            <p14:sldId id="281"/>
          </p14:sldIdLst>
        </p14:section>
        <p14:section name="Question 7" id="{DA2C8177-AA9A-48CF-8633-1D1FA59D3741}">
          <p14:sldIdLst>
            <p14:sldId id="282"/>
            <p14:sldId id="283"/>
            <p14:sldId id="284"/>
          </p14:sldIdLst>
        </p14:section>
        <p14:section name="Question 8" id="{CE35DB9C-CC45-4C4C-8D0B-C2E6435FE9E8}">
          <p14:sldIdLst>
            <p14:sldId id="285"/>
            <p14:sldId id="286"/>
            <p14:sldId id="287"/>
          </p14:sldIdLst>
        </p14:section>
        <p14:section name="Question 9" id="{A944923D-42D8-4691-A1D6-AF7E7EBE7B58}">
          <p14:sldIdLst>
            <p14:sldId id="288"/>
            <p14:sldId id="289"/>
            <p14:sldId id="290"/>
          </p14:sldIdLst>
        </p14:section>
        <p14:section name="Question 10" id="{7B7E7B87-1D2A-4E32-9251-08C52209F17A}">
          <p14:sldIdLst>
            <p14:sldId id="291"/>
            <p14:sldId id="292"/>
            <p14:sldId id="293"/>
          </p14:sldIdLst>
        </p14:section>
        <p14:section name="Question 11" id="{7B485E14-B764-48EE-AD11-FA313A0F9BFC}">
          <p14:sldIdLst>
            <p14:sldId id="302"/>
            <p14:sldId id="303"/>
            <p14:sldId id="304"/>
          </p14:sldIdLst>
        </p14:section>
        <p14:section name="Question 12" id="{506158D8-BE8A-49BB-B0BE-28B925B1192C}">
          <p14:sldIdLst>
            <p14:sldId id="305"/>
            <p14:sldId id="298"/>
            <p14:sldId id="306"/>
          </p14:sldIdLst>
        </p14:section>
        <p14:section name="Question 13" id="{6B380445-9425-420B-96E0-ACD2CC33EF86}">
          <p14:sldIdLst>
            <p14:sldId id="307"/>
            <p14:sldId id="308"/>
            <p14:sldId id="309"/>
          </p14:sldIdLst>
        </p14:section>
        <p14:section name="Question 14" id="{881FA485-B048-4732-9D9A-6F04F5046E4D}">
          <p14:sldIdLst>
            <p14:sldId id="310"/>
            <p14:sldId id="311"/>
            <p14:sldId id="312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F3F8"/>
    <a:srgbClr val="10E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59-4CCC-A1F6-9BB75BD44F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59-4CCC-A1F6-9BB75BD44F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59-4CCC-A1F6-9BB75BD44F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59-4CCC-A1F6-9BB75BD44FA5}"/>
              </c:ext>
            </c:extLst>
          </c:dPt>
          <c:cat>
            <c:strRef>
              <c:f>Sayfa1!$A$2:$A$5</c:f>
              <c:strCache>
                <c:ptCount val="4"/>
                <c:pt idx="0">
                  <c:v>do homework</c:v>
                </c:pt>
                <c:pt idx="1">
                  <c:v>play games</c:v>
                </c:pt>
                <c:pt idx="2">
                  <c:v>listen to music</c:v>
                </c:pt>
                <c:pt idx="3">
                  <c:v>use social media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25</c:v>
                </c:pt>
                <c:pt idx="1">
                  <c:v>30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4D-4516-AD51-54A71DE48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5D-4DCF-90BE-79DA3E0912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5D-4DCF-90BE-79DA3E0912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5D-4DCF-90BE-79DA3E0912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5D-4DCF-90BE-79DA3E091222}"/>
              </c:ext>
            </c:extLst>
          </c:dPt>
          <c:cat>
            <c:strRef>
              <c:f>Sayfa1!$A$2:$A$5</c:f>
              <c:strCache>
                <c:ptCount val="4"/>
                <c:pt idx="0">
                  <c:v>do homework</c:v>
                </c:pt>
                <c:pt idx="1">
                  <c:v>play games</c:v>
                </c:pt>
                <c:pt idx="2">
                  <c:v>listen to music</c:v>
                </c:pt>
                <c:pt idx="3">
                  <c:v>use social media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25</c:v>
                </c:pt>
                <c:pt idx="1">
                  <c:v>30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5D-4DCF-90BE-79DA3E091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2068B1-CD74-4EB4-839F-AB6085A07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B6C0BC4-C2AA-4463-BFBE-4AFEB85C94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5AB53D-E482-4D1C-8A40-156D7082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86EE32F-1469-4E5D-B231-649157925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783973-6660-425F-9255-052348E2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574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40239A-4C69-4C07-BCCB-E34FBEF9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3BCC86-DE17-4A4F-B3E7-8C316352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58E3CE-67AD-4654-A765-874D699E2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CF93F1-C72E-4E52-B443-14F6F59F0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84BA234-307F-4466-B7E0-6FB0910B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954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4AFA1F-0A59-4ACD-98B7-FC1136FD2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43796B9-4189-424F-ADB3-90E8B49DD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BAFA594-8CC6-4CFD-AD3B-477335470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A31F9B-A700-427D-95A0-AF716CEC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19523C9-128B-4176-9C02-05C05C8A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703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8530BD-CCAC-4213-92D3-6DAD07CDA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5A2485-0A97-42FE-951D-4E3E4B9F2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A790F94-7840-4B63-83A9-5C9FFC2C0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485678C-3CE6-453B-8F58-056BBE08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4DF2F6-FBDD-4640-B8C5-942CF3007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B877DA0-16DB-4C5E-8659-2DC5783B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577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D277BD-1E53-4371-AB9A-53172B3E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BD6CEE7-8C47-43EB-A88A-D00C2DBE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34F0B8-BAFC-4F99-8F20-D26D2E5AF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65BE160-F232-473B-9BE5-7C59A3B05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78284F2-DACB-4169-8765-CD6575AFC9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95A73F3-44E1-4E63-A586-7E967CCF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BA1B94C-907C-41BF-B76B-BC05A2CF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6163CA1-C2B6-461F-94C2-D774CF9F0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50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5DC485-885C-44B6-A1A2-0F03FE21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FC250A9-CF28-4588-9128-361DDD879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8160110-7F0E-475C-B77E-86B9E199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6647198-78BF-4E57-8756-3C9962E1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534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C482698-E4C2-4426-B367-5382566C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7417570-5AB1-4BAB-B049-AF0E82C8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46009E2-45FE-475F-9084-0CA799D2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439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6E0D7-1B72-4BF3-8BDD-5166E6133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A7300C-53B6-4EDD-8ECA-D35072EAD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E46ED18-D8DA-4B0E-A32A-8333A882A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AA42DE3-9680-480F-A029-997D4733A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F37CBB7-C5C5-4EA5-A407-A7A956D0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E6A32E7-7FC1-455F-87F2-A6CA6913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32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8C1749-0E6F-4BA7-8134-F710B666E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A1071FF-CAE3-4B23-995C-95858F42F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9DC3878-3A0A-48D7-B398-3C2C148A3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42F008A-1154-4134-B8F6-D621768BA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CEAEB8B-73FD-4BDD-A296-0BDF73A77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96C03B2-CCA0-4F83-8940-2004EF6D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558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EEE74E-10DA-400C-87D1-BCA562858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18195F6-F200-4EA6-B06B-582AE481E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95DB6F-13DF-4DDC-9134-8A02D4AA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55265E4-51ED-4B4A-A643-2A4AEC4E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F18FA4-365F-4332-8AA0-3714D5E9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860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C110668-E998-4238-AC83-E20339224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D17A4B9-5F7A-460F-859E-3873D234E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98DE2B2-B49D-4669-BEA0-AE1DF24B7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8DA4301-CC1C-4A98-ACBA-70F520D9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14C084-99E2-4933-A1F6-55B7238DA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331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81ADA31-8694-4957-9288-8A56D49CF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CDF4001-A1C5-4B84-9AF8-52E2F5820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54843D-AEF6-4256-81F3-D288848022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78803-2144-4427-8D91-6946E7A00619}" type="datetimeFigureOut">
              <a:rPr lang="tr-TR" smtClean="0"/>
              <a:t>8.12.2021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9B8592D-A40C-4C00-A72D-9CBF223F6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A106BF9-546D-4FF4-BF23-E8160ABEF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A67B5-3CF9-43F2-A7FE-8916FACFE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20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png"/><Relationship Id="rId9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jpg"/><Relationship Id="rId7" Type="http://schemas.openxmlformats.org/officeDocument/2006/relationships/image" Target="../media/image24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52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.xml"/><Relationship Id="rId6" Type="http://schemas.microsoft.com/office/2007/relationships/media" Target="../media/media4.mp3"/><Relationship Id="rId11" Type="http://schemas.openxmlformats.org/officeDocument/2006/relationships/image" Target="../media/image5.jpg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.jpg"/><Relationship Id="rId2" Type="http://schemas.microsoft.com/office/2007/relationships/media" Target="../media/media5.mp3"/><Relationship Id="rId1" Type="http://schemas.openxmlformats.org/officeDocument/2006/relationships/tags" Target="../tags/tag3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4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5.xml"/><Relationship Id="rId6" Type="http://schemas.microsoft.com/office/2007/relationships/media" Target="../media/media4.mp3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2" Type="http://schemas.microsoft.com/office/2007/relationships/media" Target="../media/media5.mp3"/><Relationship Id="rId1" Type="http://schemas.openxmlformats.org/officeDocument/2006/relationships/tags" Target="../tags/tag6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7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8.xml"/><Relationship Id="rId6" Type="http://schemas.microsoft.com/office/2007/relationships/media" Target="../media/media4.mp3"/><Relationship Id="rId11" Type="http://schemas.openxmlformats.org/officeDocument/2006/relationships/image" Target="../media/image53.png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3.png"/><Relationship Id="rId2" Type="http://schemas.microsoft.com/office/2007/relationships/media" Target="../media/media5.mp3"/><Relationship Id="rId1" Type="http://schemas.openxmlformats.org/officeDocument/2006/relationships/tags" Target="../tags/tag9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10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11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12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13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14.xml"/><Relationship Id="rId6" Type="http://schemas.microsoft.com/office/2007/relationships/media" Target="../media/media4.mp3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2" Type="http://schemas.microsoft.com/office/2007/relationships/media" Target="../media/media5.mp3"/><Relationship Id="rId1" Type="http://schemas.openxmlformats.org/officeDocument/2006/relationships/tags" Target="../tags/tag15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16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17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18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19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0.xml"/><Relationship Id="rId6" Type="http://schemas.microsoft.com/office/2007/relationships/media" Target="../media/media4.mp3"/><Relationship Id="rId11" Type="http://schemas.openxmlformats.org/officeDocument/2006/relationships/image" Target="../media/image54.png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4.png"/><Relationship Id="rId2" Type="http://schemas.microsoft.com/office/2007/relationships/media" Target="../media/media5.mp3"/><Relationship Id="rId1" Type="http://schemas.openxmlformats.org/officeDocument/2006/relationships/tags" Target="../tags/tag21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22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3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24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25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6.xml"/><Relationship Id="rId6" Type="http://schemas.microsoft.com/office/2007/relationships/media" Target="../media/media4.mp3"/><Relationship Id="rId11" Type="http://schemas.openxmlformats.org/officeDocument/2006/relationships/image" Target="../media/image55.png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5.png"/><Relationship Id="rId2" Type="http://schemas.microsoft.com/office/2007/relationships/media" Target="../media/media5.mp3"/><Relationship Id="rId1" Type="http://schemas.openxmlformats.org/officeDocument/2006/relationships/tags" Target="../tags/tag27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28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29.xml"/><Relationship Id="rId6" Type="http://schemas.microsoft.com/office/2007/relationships/media" Target="../media/media4.mp3"/><Relationship Id="rId11" Type="http://schemas.openxmlformats.org/officeDocument/2006/relationships/chart" Target="../charts/chart1.xml"/><Relationship Id="rId5" Type="http://schemas.microsoft.com/office/2007/relationships/media" Target="../media/media3.wav"/><Relationship Id="rId10" Type="http://schemas.openxmlformats.org/officeDocument/2006/relationships/image" Target="../media/image52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chart" Target="../charts/chart2.xml"/><Relationship Id="rId2" Type="http://schemas.microsoft.com/office/2007/relationships/media" Target="../media/media5.mp3"/><Relationship Id="rId1" Type="http://schemas.openxmlformats.org/officeDocument/2006/relationships/tags" Target="../tags/tag30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31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32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33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34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35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36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37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38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39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40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audio" Target="../media/media2.mp3"/><Relationship Id="rId7" Type="http://schemas.openxmlformats.org/officeDocument/2006/relationships/audio" Target="../media/media4.mp3"/><Relationship Id="rId2" Type="http://schemas.microsoft.com/office/2007/relationships/media" Target="../media/media2.mp3"/><Relationship Id="rId1" Type="http://schemas.openxmlformats.org/officeDocument/2006/relationships/tags" Target="../tags/tag41.xml"/><Relationship Id="rId6" Type="http://schemas.microsoft.com/office/2007/relationships/media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3.wav"/><Relationship Id="rId10" Type="http://schemas.openxmlformats.org/officeDocument/2006/relationships/image" Target="../media/image51.png"/><Relationship Id="rId4" Type="http://schemas.openxmlformats.org/officeDocument/2006/relationships/audio" Target="NULL" TargetMode="External"/><Relationship Id="rId9" Type="http://schemas.openxmlformats.org/officeDocument/2006/relationships/image" Target="../media/image5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p3"/><Relationship Id="rId7" Type="http://schemas.openxmlformats.org/officeDocument/2006/relationships/image" Target="../media/image52.png"/><Relationship Id="rId2" Type="http://schemas.microsoft.com/office/2007/relationships/media" Target="../media/media5.mp3"/><Relationship Id="rId1" Type="http://schemas.openxmlformats.org/officeDocument/2006/relationships/tags" Target="../tags/tag42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p3"/><Relationship Id="rId2" Type="http://schemas.microsoft.com/office/2007/relationships/media" Target="../media/media6.mp3"/><Relationship Id="rId1" Type="http://schemas.openxmlformats.org/officeDocument/2006/relationships/tags" Target="../tags/tag43.xml"/><Relationship Id="rId6" Type="http://schemas.openxmlformats.org/officeDocument/2006/relationships/image" Target="../media/image52.png"/><Relationship Id="rId5" Type="http://schemas.openxmlformats.org/officeDocument/2006/relationships/image" Target="../media/image50.jpg"/><Relationship Id="rId4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98E08896-B9E3-4BCB-8634-4E729E02B7EA}"/>
              </a:ext>
            </a:extLst>
          </p:cNvPr>
          <p:cNvSpPr txBox="1">
            <a:spLocks/>
          </p:cNvSpPr>
          <p:nvPr/>
        </p:nvSpPr>
        <p:spPr>
          <a:xfrm>
            <a:off x="2920331" y="69189"/>
            <a:ext cx="6871369" cy="91509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latin typeface="+mn-lt"/>
                <a:cs typeface="Aharoni" panose="02010803020104030203" pitchFamily="2" charset="-79"/>
              </a:rPr>
              <a:t>UNIT 5: THE INTERNET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5AF3398-BC02-476E-A870-5948B97A0F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13"/>
          <a:stretch/>
        </p:blipFill>
        <p:spPr>
          <a:xfrm>
            <a:off x="6299753" y="1489105"/>
            <a:ext cx="5762793" cy="38564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71BCB840-5707-4865-A641-47D169D7B5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" r="16000"/>
          <a:stretch/>
        </p:blipFill>
        <p:spPr>
          <a:xfrm>
            <a:off x="129455" y="1489105"/>
            <a:ext cx="6036910" cy="38564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99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1A6B7757-67F4-4B2D-98FB-ABA4FD552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36" y="1319213"/>
            <a:ext cx="1328380" cy="16287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8713DB64-C267-4ED7-BC46-484DECC3A993}"/>
              </a:ext>
            </a:extLst>
          </p:cNvPr>
          <p:cNvSpPr/>
          <p:nvPr/>
        </p:nvSpPr>
        <p:spPr>
          <a:xfrm>
            <a:off x="229502" y="2929235"/>
            <a:ext cx="16960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Copy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92EECACC-2930-451F-8C4A-CE2B2AD52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60" y="1319213"/>
            <a:ext cx="1696047" cy="16287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CFFAF09C-234A-4D66-AD81-E364AFF5D107}"/>
              </a:ext>
            </a:extLst>
          </p:cNvPr>
          <p:cNvSpPr/>
          <p:nvPr/>
        </p:nvSpPr>
        <p:spPr>
          <a:xfrm>
            <a:off x="2302921" y="2910483"/>
            <a:ext cx="22641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Attach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AA9339F-A191-47AE-85BF-66FABF4EF11D}"/>
              </a:ext>
            </a:extLst>
          </p:cNvPr>
          <p:cNvSpPr txBox="1"/>
          <p:nvPr/>
        </p:nvSpPr>
        <p:spPr>
          <a:xfrm>
            <a:off x="94642" y="3602979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(Kopyalamak)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5838FC4-8F3E-48E3-9719-42B94B3720F2}"/>
              </a:ext>
            </a:extLst>
          </p:cNvPr>
          <p:cNvSpPr txBox="1"/>
          <p:nvPr/>
        </p:nvSpPr>
        <p:spPr>
          <a:xfrm>
            <a:off x="2791982" y="3602980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(Eklemek)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0FF55545-1EE5-40F0-B3AF-DE1280D92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58" y="1376101"/>
            <a:ext cx="1470121" cy="15531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" name="Dikdörtgen 18">
            <a:extLst>
              <a:ext uri="{FF2B5EF4-FFF2-40B4-BE49-F238E27FC236}">
                <a16:creationId xmlns:a16="http://schemas.microsoft.com/office/drawing/2014/main" id="{56509626-AD95-482D-80A6-A398B7585939}"/>
              </a:ext>
            </a:extLst>
          </p:cNvPr>
          <p:cNvSpPr/>
          <p:nvPr/>
        </p:nvSpPr>
        <p:spPr>
          <a:xfrm>
            <a:off x="4283007" y="2910481"/>
            <a:ext cx="30720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Confirm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CE18661-757C-4E18-9DAE-C725E2AF7A19}"/>
              </a:ext>
            </a:extLst>
          </p:cNvPr>
          <p:cNvSpPr txBox="1"/>
          <p:nvPr/>
        </p:nvSpPr>
        <p:spPr>
          <a:xfrm>
            <a:off x="4823271" y="3614018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(Onaylamak)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8C480282-8D73-4B4C-8CAB-93D439DB5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64" y="1226939"/>
            <a:ext cx="2014117" cy="169857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" name="Dikdörtgen 22">
            <a:extLst>
              <a:ext uri="{FF2B5EF4-FFF2-40B4-BE49-F238E27FC236}">
                <a16:creationId xmlns:a16="http://schemas.microsoft.com/office/drawing/2014/main" id="{D12DAE3A-8F2B-4EAE-BF85-16407073557A}"/>
              </a:ext>
            </a:extLst>
          </p:cNvPr>
          <p:cNvSpPr/>
          <p:nvPr/>
        </p:nvSpPr>
        <p:spPr>
          <a:xfrm>
            <a:off x="6736205" y="2843446"/>
            <a:ext cx="30720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Delete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215F560-CB02-4CB7-80DF-7655EA636F96}"/>
              </a:ext>
            </a:extLst>
          </p:cNvPr>
          <p:cNvSpPr txBox="1"/>
          <p:nvPr/>
        </p:nvSpPr>
        <p:spPr>
          <a:xfrm>
            <a:off x="7635432" y="3535943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(Silmek)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9124A883-35F6-4D27-9298-9ED2C48565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56" y="1274237"/>
            <a:ext cx="1756862" cy="175686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Dikdörtgen 26">
            <a:extLst>
              <a:ext uri="{FF2B5EF4-FFF2-40B4-BE49-F238E27FC236}">
                <a16:creationId xmlns:a16="http://schemas.microsoft.com/office/drawing/2014/main" id="{4A9B4658-5B10-47AD-9C00-560B6B3AE01B}"/>
              </a:ext>
            </a:extLst>
          </p:cNvPr>
          <p:cNvSpPr/>
          <p:nvPr/>
        </p:nvSpPr>
        <p:spPr>
          <a:xfrm>
            <a:off x="9241970" y="3004756"/>
            <a:ext cx="307203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Download</a:t>
            </a:r>
            <a:endParaRPr lang="tr-TR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7BE2459-0276-47C2-9D87-8EBE5061CC6D}"/>
              </a:ext>
            </a:extLst>
          </p:cNvPr>
          <p:cNvSpPr txBox="1"/>
          <p:nvPr/>
        </p:nvSpPr>
        <p:spPr>
          <a:xfrm>
            <a:off x="10049879" y="3481809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(İndirmek)</a:t>
            </a:r>
          </a:p>
        </p:txBody>
      </p:sp>
      <p:pic>
        <p:nvPicPr>
          <p:cNvPr id="30" name="Resim 29">
            <a:extLst>
              <a:ext uri="{FF2B5EF4-FFF2-40B4-BE49-F238E27FC236}">
                <a16:creationId xmlns:a16="http://schemas.microsoft.com/office/drawing/2014/main" id="{E0F4C7A6-4AEC-49EA-98E2-37B8CCC93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36" y="4336734"/>
            <a:ext cx="1380896" cy="13808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" name="Dikdörtgen 30">
            <a:extLst>
              <a:ext uri="{FF2B5EF4-FFF2-40B4-BE49-F238E27FC236}">
                <a16:creationId xmlns:a16="http://schemas.microsoft.com/office/drawing/2014/main" id="{B4F9BDEF-2697-4151-A1C8-C156096DFE75}"/>
              </a:ext>
            </a:extLst>
          </p:cNvPr>
          <p:cNvSpPr/>
          <p:nvPr/>
        </p:nvSpPr>
        <p:spPr>
          <a:xfrm>
            <a:off x="-367205" y="5717630"/>
            <a:ext cx="29541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Upload</a:t>
            </a:r>
            <a:endParaRPr lang="tr-TR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ED57D61D-7138-4C31-B49F-66E007334273}"/>
              </a:ext>
            </a:extLst>
          </p:cNvPr>
          <p:cNvSpPr txBox="1"/>
          <p:nvPr/>
        </p:nvSpPr>
        <p:spPr>
          <a:xfrm>
            <a:off x="94642" y="6310310"/>
            <a:ext cx="329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(İnternete Yüklemek)</a:t>
            </a: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BEF1807E-E1B5-4031-8370-77889C26E6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t="23885" r="5018" b="19986"/>
          <a:stretch/>
        </p:blipFill>
        <p:spPr>
          <a:xfrm>
            <a:off x="2574774" y="4258073"/>
            <a:ext cx="1778152" cy="15097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Dikdörtgen 34">
            <a:extLst>
              <a:ext uri="{FF2B5EF4-FFF2-40B4-BE49-F238E27FC236}">
                <a16:creationId xmlns:a16="http://schemas.microsoft.com/office/drawing/2014/main" id="{98CA2632-5CB2-432E-B619-0C09DAAC9B8B}"/>
              </a:ext>
            </a:extLst>
          </p:cNvPr>
          <p:cNvSpPr/>
          <p:nvPr/>
        </p:nvSpPr>
        <p:spPr>
          <a:xfrm>
            <a:off x="1925549" y="5855793"/>
            <a:ext cx="295416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</a:t>
            </a:r>
            <a:r>
              <a:rPr lang="tr-T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in/</a:t>
            </a:r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Sign</a:t>
            </a:r>
            <a:r>
              <a:rPr lang="tr-T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302B7DC5-CEDD-48EE-9A58-3CC252926EF9}"/>
              </a:ext>
            </a:extLst>
          </p:cNvPr>
          <p:cNvSpPr txBox="1"/>
          <p:nvPr/>
        </p:nvSpPr>
        <p:spPr>
          <a:xfrm>
            <a:off x="2612010" y="6292333"/>
            <a:ext cx="1949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(Giriş yapmak)</a:t>
            </a:r>
          </a:p>
        </p:txBody>
      </p:sp>
      <p:pic>
        <p:nvPicPr>
          <p:cNvPr id="38" name="Resim 37">
            <a:extLst>
              <a:ext uri="{FF2B5EF4-FFF2-40B4-BE49-F238E27FC236}">
                <a16:creationId xmlns:a16="http://schemas.microsoft.com/office/drawing/2014/main" id="{435C6131-EA5D-4F76-B69F-BD933B3FDC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006" y="4272313"/>
            <a:ext cx="1476484" cy="15097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9" name="Dikdörtgen 38">
            <a:extLst>
              <a:ext uri="{FF2B5EF4-FFF2-40B4-BE49-F238E27FC236}">
                <a16:creationId xmlns:a16="http://schemas.microsoft.com/office/drawing/2014/main" id="{4C40C6D6-3E0E-474F-A3C5-DD6ACC9982CA}"/>
              </a:ext>
            </a:extLst>
          </p:cNvPr>
          <p:cNvSpPr/>
          <p:nvPr/>
        </p:nvSpPr>
        <p:spPr>
          <a:xfrm>
            <a:off x="3722965" y="5844755"/>
            <a:ext cx="419211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</a:t>
            </a:r>
            <a:r>
              <a:rPr lang="tr-T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</a:t>
            </a:r>
            <a:r>
              <a:rPr lang="tr-T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</a:t>
            </a:r>
            <a:r>
              <a:rPr lang="tr-T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</a:t>
            </a:r>
            <a:endParaRPr lang="tr-TR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6A88C70E-BA50-4CE7-95E6-CA2BFCEAC51A}"/>
              </a:ext>
            </a:extLst>
          </p:cNvPr>
          <p:cNvSpPr txBox="1"/>
          <p:nvPr/>
        </p:nvSpPr>
        <p:spPr>
          <a:xfrm>
            <a:off x="5129376" y="6314186"/>
            <a:ext cx="257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(Çıkış yapmak)</a:t>
            </a:r>
          </a:p>
        </p:txBody>
      </p:sp>
      <p:pic>
        <p:nvPicPr>
          <p:cNvPr id="42" name="Resim 41">
            <a:extLst>
              <a:ext uri="{FF2B5EF4-FFF2-40B4-BE49-F238E27FC236}">
                <a16:creationId xmlns:a16="http://schemas.microsoft.com/office/drawing/2014/main" id="{82A75079-619E-4A5C-90A9-04895E2AB1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71" y="4297963"/>
            <a:ext cx="1476484" cy="147648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3" name="Dikdörtgen 42">
            <a:extLst>
              <a:ext uri="{FF2B5EF4-FFF2-40B4-BE49-F238E27FC236}">
                <a16:creationId xmlns:a16="http://schemas.microsoft.com/office/drawing/2014/main" id="{39B89E27-AEA6-4F24-BBD4-96398D8C4FD1}"/>
              </a:ext>
            </a:extLst>
          </p:cNvPr>
          <p:cNvSpPr/>
          <p:nvPr/>
        </p:nvSpPr>
        <p:spPr>
          <a:xfrm>
            <a:off x="6854073" y="5861626"/>
            <a:ext cx="295416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Register</a:t>
            </a:r>
            <a:r>
              <a:rPr lang="tr-T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tr-TR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Sign</a:t>
            </a:r>
            <a:r>
              <a:rPr lang="tr-TR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</a:t>
            </a:r>
            <a:endParaRPr lang="tr-T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05EDFC8C-93E4-4E9F-B00A-634EDF64FBE4}"/>
              </a:ext>
            </a:extLst>
          </p:cNvPr>
          <p:cNvSpPr txBox="1"/>
          <p:nvPr/>
        </p:nvSpPr>
        <p:spPr>
          <a:xfrm>
            <a:off x="7573485" y="6270488"/>
            <a:ext cx="185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(Kayıt olmak)</a:t>
            </a:r>
          </a:p>
        </p:txBody>
      </p:sp>
      <p:pic>
        <p:nvPicPr>
          <p:cNvPr id="47" name="Resim 46">
            <a:extLst>
              <a:ext uri="{FF2B5EF4-FFF2-40B4-BE49-F238E27FC236}">
                <a16:creationId xmlns:a16="http://schemas.microsoft.com/office/drawing/2014/main" id="{A043BD04-786C-413B-BEF3-F029D24022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2" t="14027" r="30642" b="14397"/>
          <a:stretch/>
        </p:blipFill>
        <p:spPr>
          <a:xfrm>
            <a:off x="10049879" y="4258073"/>
            <a:ext cx="1476483" cy="146904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" name="Dikdörtgen 47">
            <a:extLst>
              <a:ext uri="{FF2B5EF4-FFF2-40B4-BE49-F238E27FC236}">
                <a16:creationId xmlns:a16="http://schemas.microsoft.com/office/drawing/2014/main" id="{ED4D7A4C-984C-401E-AAA4-2727E3F69DAF}"/>
              </a:ext>
            </a:extLst>
          </p:cNvPr>
          <p:cNvSpPr/>
          <p:nvPr/>
        </p:nvSpPr>
        <p:spPr>
          <a:xfrm>
            <a:off x="9311037" y="5843676"/>
            <a:ext cx="295416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Search</a:t>
            </a:r>
            <a:endParaRPr lang="tr-TR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70829F32-6139-49D1-AFD5-2CD3EBC3DC88}"/>
              </a:ext>
            </a:extLst>
          </p:cNvPr>
          <p:cNvSpPr txBox="1"/>
          <p:nvPr/>
        </p:nvSpPr>
        <p:spPr>
          <a:xfrm>
            <a:off x="10264682" y="6240850"/>
            <a:ext cx="185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(Aramak)</a:t>
            </a:r>
          </a:p>
        </p:txBody>
      </p:sp>
      <p:sp>
        <p:nvSpPr>
          <p:cNvPr id="33" name="Başlık 1">
            <a:extLst>
              <a:ext uri="{FF2B5EF4-FFF2-40B4-BE49-F238E27FC236}">
                <a16:creationId xmlns:a16="http://schemas.microsoft.com/office/drawing/2014/main" id="{DE16BBEA-1DD2-445E-A8D0-8BDFD5E00202}"/>
              </a:ext>
            </a:extLst>
          </p:cNvPr>
          <p:cNvSpPr txBox="1">
            <a:spLocks/>
          </p:cNvSpPr>
          <p:nvPr/>
        </p:nvSpPr>
        <p:spPr>
          <a:xfrm>
            <a:off x="2895600" y="-6534"/>
            <a:ext cx="6346370" cy="77200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 err="1">
                <a:latin typeface="+mn-lt"/>
                <a:cs typeface="Aharoni" panose="02010803020104030203" pitchFamily="2" charset="-79"/>
              </a:rPr>
              <a:t>Verbs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about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Internet</a:t>
            </a:r>
          </a:p>
        </p:txBody>
      </p:sp>
    </p:spTree>
    <p:extLst>
      <p:ext uri="{BB962C8B-B14F-4D97-AF65-F5344CB8AC3E}">
        <p14:creationId xmlns:p14="http://schemas.microsoft.com/office/powerpoint/2010/main" val="328855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9" grpId="0"/>
      <p:bldP spid="20" grpId="0"/>
      <p:bldP spid="23" grpId="0"/>
      <p:bldP spid="24" grpId="0"/>
      <p:bldP spid="27" grpId="0"/>
      <p:bldP spid="28" grpId="0"/>
      <p:bldP spid="31" grpId="0"/>
      <p:bldP spid="32" grpId="0"/>
      <p:bldP spid="35" grpId="0"/>
      <p:bldP spid="36" grpId="0"/>
      <p:bldP spid="39" grpId="0"/>
      <p:bldP spid="40" grpId="0"/>
      <p:bldP spid="43" grpId="0"/>
      <p:bldP spid="44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AFD0B7F-66BB-44FF-8DD6-89C66DD96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3" y="842963"/>
            <a:ext cx="1443038" cy="14430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4126BCE2-BB52-4A45-970C-ADA4A8545EB2}"/>
              </a:ext>
            </a:extLst>
          </p:cNvPr>
          <p:cNvSpPr/>
          <p:nvPr/>
        </p:nvSpPr>
        <p:spPr>
          <a:xfrm>
            <a:off x="260970" y="2286001"/>
            <a:ext cx="22641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Reply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68D63D7-3AF1-40C6-8785-D7BE824AF7AB}"/>
              </a:ext>
            </a:extLst>
          </p:cNvPr>
          <p:cNvSpPr txBox="1"/>
          <p:nvPr/>
        </p:nvSpPr>
        <p:spPr>
          <a:xfrm>
            <a:off x="376238" y="2967335"/>
            <a:ext cx="226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(Cevap vermek)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6614B91-6D56-4BC4-BA2D-B306606B27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r="10150"/>
          <a:stretch/>
        </p:blipFill>
        <p:spPr>
          <a:xfrm>
            <a:off x="2935636" y="923925"/>
            <a:ext cx="1769713" cy="136207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817680C0-DF98-4B3A-A7ED-37A79213DF33}"/>
              </a:ext>
            </a:extLst>
          </p:cNvPr>
          <p:cNvSpPr/>
          <p:nvPr/>
        </p:nvSpPr>
        <p:spPr>
          <a:xfrm>
            <a:off x="2755630" y="2286001"/>
            <a:ext cx="22641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Install</a:t>
            </a:r>
            <a:endParaRPr lang="tr-T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7010D81-5CEE-464F-8B4F-32408BC33FE8}"/>
              </a:ext>
            </a:extLst>
          </p:cNvPr>
          <p:cNvSpPr txBox="1"/>
          <p:nvPr/>
        </p:nvSpPr>
        <p:spPr>
          <a:xfrm>
            <a:off x="2640361" y="2967334"/>
            <a:ext cx="322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(Program kurmak)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A3D5F7C2-711C-410F-9282-05EAF4656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434" y="990600"/>
            <a:ext cx="1395940" cy="136207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Dikdörtgen 12">
            <a:extLst>
              <a:ext uri="{FF2B5EF4-FFF2-40B4-BE49-F238E27FC236}">
                <a16:creationId xmlns:a16="http://schemas.microsoft.com/office/drawing/2014/main" id="{028F8628-E9AD-4E8A-94A4-AC0F5DDF5993}"/>
              </a:ext>
            </a:extLst>
          </p:cNvPr>
          <p:cNvSpPr/>
          <p:nvPr/>
        </p:nvSpPr>
        <p:spPr>
          <a:xfrm>
            <a:off x="4908821" y="2352677"/>
            <a:ext cx="26311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Update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EF5FBA9-9464-418D-8003-07726DC4CC15}"/>
              </a:ext>
            </a:extLst>
          </p:cNvPr>
          <p:cNvSpPr txBox="1"/>
          <p:nvPr/>
        </p:nvSpPr>
        <p:spPr>
          <a:xfrm>
            <a:off x="5318774" y="2896406"/>
            <a:ext cx="2449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(Güncellemek)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2D9A4381-3A63-4D51-ACDB-BE614F796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662" y="1047751"/>
            <a:ext cx="1816103" cy="136207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" name="Dikdörtgen 16">
            <a:extLst>
              <a:ext uri="{FF2B5EF4-FFF2-40B4-BE49-F238E27FC236}">
                <a16:creationId xmlns:a16="http://schemas.microsoft.com/office/drawing/2014/main" id="{4257F007-E0A1-4F38-A9D5-75C33DF26DDC}"/>
              </a:ext>
            </a:extLst>
          </p:cNvPr>
          <p:cNvSpPr/>
          <p:nvPr/>
        </p:nvSpPr>
        <p:spPr>
          <a:xfrm>
            <a:off x="7989650" y="2409828"/>
            <a:ext cx="26311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</a:t>
            </a:r>
            <a:endParaRPr lang="tr-TR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D35A13-C90A-4175-B108-69FA3FAF5147}"/>
              </a:ext>
            </a:extLst>
          </p:cNvPr>
          <p:cNvSpPr txBox="1"/>
          <p:nvPr/>
        </p:nvSpPr>
        <p:spPr>
          <a:xfrm>
            <a:off x="7996699" y="2953555"/>
            <a:ext cx="3935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(Tuşlara basarak yazmak)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C3549DD1-A55D-478B-8762-AEC233FD97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3" t="4811" r="25027" b="3350"/>
          <a:stretch/>
        </p:blipFill>
        <p:spPr>
          <a:xfrm>
            <a:off x="671513" y="4030484"/>
            <a:ext cx="1566862" cy="162809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1" name="Dikdörtgen 20">
            <a:extLst>
              <a:ext uri="{FF2B5EF4-FFF2-40B4-BE49-F238E27FC236}">
                <a16:creationId xmlns:a16="http://schemas.microsoft.com/office/drawing/2014/main" id="{91A3802B-F778-48B7-8281-85AB2263FFE8}"/>
              </a:ext>
            </a:extLst>
          </p:cNvPr>
          <p:cNvSpPr/>
          <p:nvPr/>
        </p:nvSpPr>
        <p:spPr>
          <a:xfrm>
            <a:off x="58390" y="5691871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Comment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41E4415A-5C8D-43BE-8951-CC8F40D177C8}"/>
              </a:ext>
            </a:extLst>
          </p:cNvPr>
          <p:cNvSpPr txBox="1"/>
          <p:nvPr/>
        </p:nvSpPr>
        <p:spPr>
          <a:xfrm>
            <a:off x="528638" y="6138147"/>
            <a:ext cx="247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(yorum yapmak)</a:t>
            </a:r>
          </a:p>
        </p:txBody>
      </p:sp>
      <p:pic>
        <p:nvPicPr>
          <p:cNvPr id="24" name="Resim 23">
            <a:extLst>
              <a:ext uri="{FF2B5EF4-FFF2-40B4-BE49-F238E27FC236}">
                <a16:creationId xmlns:a16="http://schemas.microsoft.com/office/drawing/2014/main" id="{BBAD3E80-6B1E-49D2-A190-5D03C1EE48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3"/>
          <a:stretch/>
        </p:blipFill>
        <p:spPr>
          <a:xfrm>
            <a:off x="3104260" y="4043656"/>
            <a:ext cx="1566862" cy="155441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Dikdörtgen 24">
            <a:extLst>
              <a:ext uri="{FF2B5EF4-FFF2-40B4-BE49-F238E27FC236}">
                <a16:creationId xmlns:a16="http://schemas.microsoft.com/office/drawing/2014/main" id="{F9EECCD6-EFD8-463F-8E91-517508A8E249}"/>
              </a:ext>
            </a:extLst>
          </p:cNvPr>
          <p:cNvSpPr/>
          <p:nvPr/>
        </p:nvSpPr>
        <p:spPr>
          <a:xfrm>
            <a:off x="2533650" y="5658582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Check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79E7E401-AFFD-4A3B-9C44-CB833DF7E8ED}"/>
              </a:ext>
            </a:extLst>
          </p:cNvPr>
          <p:cNvSpPr txBox="1"/>
          <p:nvPr/>
        </p:nvSpPr>
        <p:spPr>
          <a:xfrm>
            <a:off x="3015282" y="6121503"/>
            <a:ext cx="247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(kontrol etmek)</a:t>
            </a:r>
          </a:p>
        </p:txBody>
      </p:sp>
      <p:pic>
        <p:nvPicPr>
          <p:cNvPr id="28" name="Resim 27">
            <a:extLst>
              <a:ext uri="{FF2B5EF4-FFF2-40B4-BE49-F238E27FC236}">
                <a16:creationId xmlns:a16="http://schemas.microsoft.com/office/drawing/2014/main" id="{BDB89EC7-72B1-4F01-A58B-EA60AE3F4A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05" y="4176441"/>
            <a:ext cx="1376119" cy="137611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" name="Dikdörtgen 30">
            <a:extLst>
              <a:ext uri="{FF2B5EF4-FFF2-40B4-BE49-F238E27FC236}">
                <a16:creationId xmlns:a16="http://schemas.microsoft.com/office/drawing/2014/main" id="{25EB0B22-4341-42C2-B3DB-FD9ABE2CA5F8}"/>
              </a:ext>
            </a:extLst>
          </p:cNvPr>
          <p:cNvSpPr/>
          <p:nvPr/>
        </p:nvSpPr>
        <p:spPr>
          <a:xfrm>
            <a:off x="5047310" y="5624334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971CFCAD-447A-4004-97AE-2895828B89E9}"/>
              </a:ext>
            </a:extLst>
          </p:cNvPr>
          <p:cNvSpPr txBox="1"/>
          <p:nvPr/>
        </p:nvSpPr>
        <p:spPr>
          <a:xfrm>
            <a:off x="5285147" y="6155751"/>
            <a:ext cx="3121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</a:t>
            </a:r>
            <a:r>
              <a:rPr lang="tr-TR" sz="2000" b="1" dirty="0" err="1"/>
              <a:t>oluşturmak,yaratmak</a:t>
            </a:r>
            <a:r>
              <a:rPr lang="tr-TR" sz="2000" b="1" dirty="0"/>
              <a:t>)</a:t>
            </a: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BB4420F1-3709-45F5-A125-8BFA86381C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93" y="4102310"/>
            <a:ext cx="1376120" cy="143710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Dikdörtgen 34">
            <a:extLst>
              <a:ext uri="{FF2B5EF4-FFF2-40B4-BE49-F238E27FC236}">
                <a16:creationId xmlns:a16="http://schemas.microsoft.com/office/drawing/2014/main" id="{9BCD0ADF-0012-4F3E-9137-C1BF2A653069}"/>
              </a:ext>
            </a:extLst>
          </p:cNvPr>
          <p:cNvSpPr/>
          <p:nvPr/>
        </p:nvSpPr>
        <p:spPr>
          <a:xfrm>
            <a:off x="7369966" y="5566877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Connect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DD9C3F21-1AE6-4D39-AE46-348CCFB2A68B}"/>
              </a:ext>
            </a:extLst>
          </p:cNvPr>
          <p:cNvSpPr txBox="1"/>
          <p:nvPr/>
        </p:nvSpPr>
        <p:spPr>
          <a:xfrm>
            <a:off x="8135489" y="6026452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(bağlanmak)</a:t>
            </a:r>
          </a:p>
        </p:txBody>
      </p:sp>
      <p:pic>
        <p:nvPicPr>
          <p:cNvPr id="38" name="Resim 37">
            <a:extLst>
              <a:ext uri="{FF2B5EF4-FFF2-40B4-BE49-F238E27FC236}">
                <a16:creationId xmlns:a16="http://schemas.microsoft.com/office/drawing/2014/main" id="{20D2BDC7-9716-46EA-A673-4C20F20BE1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765" y="4091804"/>
            <a:ext cx="1483222" cy="147507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9" name="Dikdörtgen 38">
            <a:extLst>
              <a:ext uri="{FF2B5EF4-FFF2-40B4-BE49-F238E27FC236}">
                <a16:creationId xmlns:a16="http://schemas.microsoft.com/office/drawing/2014/main" id="{22C16F29-3731-4F5F-919D-1DA0CFEA3710}"/>
              </a:ext>
            </a:extLst>
          </p:cNvPr>
          <p:cNvSpPr/>
          <p:nvPr/>
        </p:nvSpPr>
        <p:spPr>
          <a:xfrm>
            <a:off x="9579896" y="5645283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FF7906C8-F1BF-4D35-9EB2-F1258D570C36}"/>
              </a:ext>
            </a:extLst>
          </p:cNvPr>
          <p:cNvSpPr txBox="1"/>
          <p:nvPr/>
        </p:nvSpPr>
        <p:spPr>
          <a:xfrm>
            <a:off x="10345419" y="6104858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(tıklamak)</a:t>
            </a:r>
          </a:p>
        </p:txBody>
      </p:sp>
    </p:spTree>
    <p:extLst>
      <p:ext uri="{BB962C8B-B14F-4D97-AF65-F5344CB8AC3E}">
        <p14:creationId xmlns:p14="http://schemas.microsoft.com/office/powerpoint/2010/main" val="28404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7" grpId="0"/>
      <p:bldP spid="18" grpId="0"/>
      <p:bldP spid="21" grpId="0"/>
      <p:bldP spid="22" grpId="0"/>
      <p:bldP spid="25" grpId="0"/>
      <p:bldP spid="26" grpId="0"/>
      <p:bldP spid="31" grpId="0"/>
      <p:bldP spid="32" grpId="0"/>
      <p:bldP spid="35" grpId="0"/>
      <p:bldP spid="36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aşlık 1">
            <a:extLst>
              <a:ext uri="{FF2B5EF4-FFF2-40B4-BE49-F238E27FC236}">
                <a16:creationId xmlns:a16="http://schemas.microsoft.com/office/drawing/2014/main" id="{8EB656A5-0A23-45AA-81BE-9DA3BB3447C0}"/>
              </a:ext>
            </a:extLst>
          </p:cNvPr>
          <p:cNvSpPr txBox="1">
            <a:spLocks/>
          </p:cNvSpPr>
          <p:nvPr/>
        </p:nvSpPr>
        <p:spPr>
          <a:xfrm>
            <a:off x="2863281" y="-104009"/>
            <a:ext cx="6519413" cy="78441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b="1" dirty="0">
                <a:latin typeface="+mn-lt"/>
                <a:cs typeface="Aharoni" panose="02010803020104030203" pitchFamily="2" charset="-79"/>
              </a:rPr>
              <a:t>INTERNET HABITS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6D9E68CD-77D9-40CC-A2A5-DE78C0EB52AA}"/>
              </a:ext>
            </a:extLst>
          </p:cNvPr>
          <p:cNvSpPr/>
          <p:nvPr/>
        </p:nvSpPr>
        <p:spPr>
          <a:xfrm>
            <a:off x="214312" y="572593"/>
            <a:ext cx="11954312" cy="1436979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numCol="2" anchor="ctr"/>
          <a:lstStyle/>
          <a:p>
            <a:pPr marL="457200" indent="-45720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9000"/>
              <a:buFont typeface="+mj-lt"/>
              <a:buAutoNum type="arabicPeriod"/>
              <a:defRPr/>
            </a:pPr>
            <a:r>
              <a:rPr lang="en-US" sz="2200" b="1" dirty="0">
                <a:solidFill>
                  <a:schemeClr val="tx1"/>
                </a:solidFill>
              </a:rPr>
              <a:t>For what purpose do you use the Internet?</a:t>
            </a:r>
            <a:endParaRPr lang="tr-TR" sz="2200" b="1" dirty="0">
              <a:solidFill>
                <a:schemeClr val="tx1"/>
              </a:solidFill>
            </a:endParaRPr>
          </a:p>
          <a:p>
            <a:pPr marL="457200" indent="-45720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9000"/>
              <a:buFont typeface="+mj-lt"/>
              <a:buAutoNum type="arabicPeriod"/>
              <a:defRPr/>
            </a:pPr>
            <a:r>
              <a:rPr lang="en-US" sz="2200" b="1" dirty="0">
                <a:solidFill>
                  <a:schemeClr val="tx1"/>
                </a:solidFill>
              </a:rPr>
              <a:t>Why do you use the Internet?</a:t>
            </a:r>
          </a:p>
          <a:p>
            <a:pPr marL="457200" indent="-45720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9000"/>
              <a:buFont typeface="+mj-lt"/>
              <a:buAutoNum type="arabicPeriod"/>
              <a:defRPr/>
            </a:pPr>
            <a:r>
              <a:rPr lang="en-US" sz="2200" b="1" dirty="0">
                <a:solidFill>
                  <a:schemeClr val="tx1"/>
                </a:solidFill>
              </a:rPr>
              <a:t>What do you use the Internet for?</a:t>
            </a:r>
            <a:endParaRPr lang="tr-TR" sz="2200" b="1" dirty="0">
              <a:solidFill>
                <a:schemeClr val="tx1"/>
              </a:solidFill>
            </a:endParaRPr>
          </a:p>
          <a:p>
            <a:pPr marL="457200" indent="-457200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9000"/>
              <a:buFont typeface="+mj-lt"/>
              <a:buAutoNum type="arabicPeriod"/>
              <a:defRPr/>
            </a:pPr>
            <a:r>
              <a:rPr lang="en-US" sz="2200" b="1" dirty="0">
                <a:solidFill>
                  <a:schemeClr val="tx1"/>
                </a:solidFill>
              </a:rPr>
              <a:t>What do you usually do on the Internet?</a:t>
            </a:r>
          </a:p>
        </p:txBody>
      </p:sp>
      <p:sp>
        <p:nvSpPr>
          <p:cNvPr id="35" name="Akış Çizelgesi: Sonlandırıcı 34">
            <a:extLst>
              <a:ext uri="{FF2B5EF4-FFF2-40B4-BE49-F238E27FC236}">
                <a16:creationId xmlns:a16="http://schemas.microsoft.com/office/drawing/2014/main" id="{4AD0856F-A376-4A1E-B0E6-1FE0075AB518}"/>
              </a:ext>
            </a:extLst>
          </p:cNvPr>
          <p:cNvSpPr/>
          <p:nvPr/>
        </p:nvSpPr>
        <p:spPr>
          <a:xfrm>
            <a:off x="242888" y="2244725"/>
            <a:ext cx="3533775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Play online games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Akış Çizelgesi: Sonlandırıcı 38">
            <a:extLst>
              <a:ext uri="{FF2B5EF4-FFF2-40B4-BE49-F238E27FC236}">
                <a16:creationId xmlns:a16="http://schemas.microsoft.com/office/drawing/2014/main" id="{669315F8-24B7-4410-B625-64943A88846C}"/>
              </a:ext>
            </a:extLst>
          </p:cNvPr>
          <p:cNvSpPr/>
          <p:nvPr/>
        </p:nvSpPr>
        <p:spPr>
          <a:xfrm>
            <a:off x="8428038" y="2244725"/>
            <a:ext cx="3535362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Chat online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Akış Çizelgesi: Sonlandırıcı 42">
            <a:extLst>
              <a:ext uri="{FF2B5EF4-FFF2-40B4-BE49-F238E27FC236}">
                <a16:creationId xmlns:a16="http://schemas.microsoft.com/office/drawing/2014/main" id="{4611CAAA-274C-4828-A652-0A83D7D93B83}"/>
              </a:ext>
            </a:extLst>
          </p:cNvPr>
          <p:cNvSpPr/>
          <p:nvPr/>
        </p:nvSpPr>
        <p:spPr>
          <a:xfrm>
            <a:off x="4326731" y="4663625"/>
            <a:ext cx="3535362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Watch videos/movies/series 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Akış Çizelgesi: Sonlandırıcı 43">
            <a:extLst>
              <a:ext uri="{FF2B5EF4-FFF2-40B4-BE49-F238E27FC236}">
                <a16:creationId xmlns:a16="http://schemas.microsoft.com/office/drawing/2014/main" id="{FC95B998-DA63-4B63-8C09-00AA962849E7}"/>
              </a:ext>
            </a:extLst>
          </p:cNvPr>
          <p:cNvSpPr/>
          <p:nvPr/>
        </p:nvSpPr>
        <p:spPr>
          <a:xfrm>
            <a:off x="4335463" y="2255256"/>
            <a:ext cx="3533775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Search for information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Akış Çizelgesi: Sonlandırıcı 44">
            <a:extLst>
              <a:ext uri="{FF2B5EF4-FFF2-40B4-BE49-F238E27FC236}">
                <a16:creationId xmlns:a16="http://schemas.microsoft.com/office/drawing/2014/main" id="{DF16A4D2-483E-45EC-B0E1-872B9C82DFD6}"/>
              </a:ext>
            </a:extLst>
          </p:cNvPr>
          <p:cNvSpPr/>
          <p:nvPr/>
        </p:nvSpPr>
        <p:spPr>
          <a:xfrm>
            <a:off x="8442326" y="5792442"/>
            <a:ext cx="3535362" cy="481013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Read articles / news / books 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Akış Çizelgesi: Sonlandırıcı 45">
            <a:extLst>
              <a:ext uri="{FF2B5EF4-FFF2-40B4-BE49-F238E27FC236}">
                <a16:creationId xmlns:a16="http://schemas.microsoft.com/office/drawing/2014/main" id="{E7C20936-549D-4FA5-893B-6CB9F3CA73DB}"/>
              </a:ext>
            </a:extLst>
          </p:cNvPr>
          <p:cNvSpPr/>
          <p:nvPr/>
        </p:nvSpPr>
        <p:spPr>
          <a:xfrm>
            <a:off x="8428038" y="3486282"/>
            <a:ext cx="3535362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Check sport results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Akış Çizelgesi: Sonlandırıcı 46">
            <a:extLst>
              <a:ext uri="{FF2B5EF4-FFF2-40B4-BE49-F238E27FC236}">
                <a16:creationId xmlns:a16="http://schemas.microsoft.com/office/drawing/2014/main" id="{24DB3872-56BE-4AA7-95C2-C728720F883A}"/>
              </a:ext>
            </a:extLst>
          </p:cNvPr>
          <p:cNvSpPr/>
          <p:nvPr/>
        </p:nvSpPr>
        <p:spPr>
          <a:xfrm>
            <a:off x="8442326" y="4663625"/>
            <a:ext cx="3535362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Pay the bills 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Akış Çizelgesi: Sonlandırıcı 47">
            <a:extLst>
              <a:ext uri="{FF2B5EF4-FFF2-40B4-BE49-F238E27FC236}">
                <a16:creationId xmlns:a16="http://schemas.microsoft.com/office/drawing/2014/main" id="{03A2C728-FBBC-44FD-B413-9AE4DD89FAC8}"/>
              </a:ext>
            </a:extLst>
          </p:cNvPr>
          <p:cNvSpPr/>
          <p:nvPr/>
        </p:nvSpPr>
        <p:spPr>
          <a:xfrm>
            <a:off x="4335463" y="3486282"/>
            <a:ext cx="3533775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Check online banking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Akış Çizelgesi: Sonlandırıcı 48">
            <a:extLst>
              <a:ext uri="{FF2B5EF4-FFF2-40B4-BE49-F238E27FC236}">
                <a16:creationId xmlns:a16="http://schemas.microsoft.com/office/drawing/2014/main" id="{21E5090D-B8AE-4FD2-B1DA-5DD6F889A4AA}"/>
              </a:ext>
            </a:extLst>
          </p:cNvPr>
          <p:cNvSpPr/>
          <p:nvPr/>
        </p:nvSpPr>
        <p:spPr>
          <a:xfrm>
            <a:off x="228599" y="5804394"/>
            <a:ext cx="3533775" cy="481013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 shopping online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Akış Çizelgesi: Sonlandırıcı 49">
            <a:extLst>
              <a:ext uri="{FF2B5EF4-FFF2-40B4-BE49-F238E27FC236}">
                <a16:creationId xmlns:a16="http://schemas.microsoft.com/office/drawing/2014/main" id="{C01642CF-A069-45CB-ACB2-14E4FF85E836}"/>
              </a:ext>
            </a:extLst>
          </p:cNvPr>
          <p:cNvSpPr/>
          <p:nvPr/>
        </p:nvSpPr>
        <p:spPr>
          <a:xfrm>
            <a:off x="214312" y="3448561"/>
            <a:ext cx="3533775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Follow online courses</a:t>
            </a:r>
          </a:p>
        </p:txBody>
      </p:sp>
      <p:sp>
        <p:nvSpPr>
          <p:cNvPr id="51" name="Akış Çizelgesi: Sonlandırıcı 50">
            <a:extLst>
              <a:ext uri="{FF2B5EF4-FFF2-40B4-BE49-F238E27FC236}">
                <a16:creationId xmlns:a16="http://schemas.microsoft.com/office/drawing/2014/main" id="{8729C642-5481-415C-B261-31F99D4A0C8D}"/>
              </a:ext>
            </a:extLst>
          </p:cNvPr>
          <p:cNvSpPr/>
          <p:nvPr/>
        </p:nvSpPr>
        <p:spPr>
          <a:xfrm>
            <a:off x="228598" y="4663625"/>
            <a:ext cx="3533775" cy="479425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Practice language 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Akış Çizelgesi: Sonlandırıcı 51">
            <a:extLst>
              <a:ext uri="{FF2B5EF4-FFF2-40B4-BE49-F238E27FC236}">
                <a16:creationId xmlns:a16="http://schemas.microsoft.com/office/drawing/2014/main" id="{23B56210-B2DF-4AC4-A86E-BF74CF6D1B94}"/>
              </a:ext>
            </a:extLst>
          </p:cNvPr>
          <p:cNvSpPr/>
          <p:nvPr/>
        </p:nvSpPr>
        <p:spPr>
          <a:xfrm>
            <a:off x="4328318" y="5804394"/>
            <a:ext cx="3533775" cy="481013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Make new friends</a:t>
            </a:r>
            <a:endParaRPr lang="en-US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Akış Çizelgesi: Sonlandırıcı 52">
            <a:extLst>
              <a:ext uri="{FF2B5EF4-FFF2-40B4-BE49-F238E27FC236}">
                <a16:creationId xmlns:a16="http://schemas.microsoft.com/office/drawing/2014/main" id="{4F6C5913-EB16-4208-A50F-4C214BFBDC23}"/>
              </a:ext>
            </a:extLst>
          </p:cNvPr>
          <p:cNvSpPr/>
          <p:nvPr/>
        </p:nvSpPr>
        <p:spPr>
          <a:xfrm>
            <a:off x="271464" y="2734681"/>
            <a:ext cx="3533775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Çevirimiçi</a:t>
            </a: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oyunlar oynamak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Akış Çizelgesi: Sonlandırıcı 53">
            <a:extLst>
              <a:ext uri="{FF2B5EF4-FFF2-40B4-BE49-F238E27FC236}">
                <a16:creationId xmlns:a16="http://schemas.microsoft.com/office/drawing/2014/main" id="{CB58F3BE-D69E-42A7-8DD3-CD8561A1881B}"/>
              </a:ext>
            </a:extLst>
          </p:cNvPr>
          <p:cNvSpPr/>
          <p:nvPr/>
        </p:nvSpPr>
        <p:spPr>
          <a:xfrm>
            <a:off x="8456614" y="2734681"/>
            <a:ext cx="3535362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 err="1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Çevirimiçi</a:t>
            </a: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sohbet etmek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Akış Çizelgesi: Sonlandırıcı 54">
            <a:extLst>
              <a:ext uri="{FF2B5EF4-FFF2-40B4-BE49-F238E27FC236}">
                <a16:creationId xmlns:a16="http://schemas.microsoft.com/office/drawing/2014/main" id="{869AF666-F714-4B9A-B828-14B915766C15}"/>
              </a:ext>
            </a:extLst>
          </p:cNvPr>
          <p:cNvSpPr/>
          <p:nvPr/>
        </p:nvSpPr>
        <p:spPr>
          <a:xfrm>
            <a:off x="4355307" y="5153581"/>
            <a:ext cx="3535362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Video/Film/Dizi izlemek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Akış Çizelgesi: Sonlandırıcı 55">
            <a:extLst>
              <a:ext uri="{FF2B5EF4-FFF2-40B4-BE49-F238E27FC236}">
                <a16:creationId xmlns:a16="http://schemas.microsoft.com/office/drawing/2014/main" id="{14F86D08-CB1C-475B-955D-DE0AD40E856B}"/>
              </a:ext>
            </a:extLst>
          </p:cNvPr>
          <p:cNvSpPr/>
          <p:nvPr/>
        </p:nvSpPr>
        <p:spPr>
          <a:xfrm>
            <a:off x="4364039" y="2745212"/>
            <a:ext cx="3533775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Bilgi araştırmak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7" name="Akış Çizelgesi: Sonlandırıcı 56">
            <a:extLst>
              <a:ext uri="{FF2B5EF4-FFF2-40B4-BE49-F238E27FC236}">
                <a16:creationId xmlns:a16="http://schemas.microsoft.com/office/drawing/2014/main" id="{699E973B-265C-41C9-AF50-1BCDF45831D9}"/>
              </a:ext>
            </a:extLst>
          </p:cNvPr>
          <p:cNvSpPr/>
          <p:nvPr/>
        </p:nvSpPr>
        <p:spPr>
          <a:xfrm>
            <a:off x="8470902" y="6282398"/>
            <a:ext cx="3535362" cy="48101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Makale/Haber/Kitap okumak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Akış Çizelgesi: Sonlandırıcı 57">
            <a:extLst>
              <a:ext uri="{FF2B5EF4-FFF2-40B4-BE49-F238E27FC236}">
                <a16:creationId xmlns:a16="http://schemas.microsoft.com/office/drawing/2014/main" id="{4E7AC9D8-FACE-4338-8D30-A90A9948F63C}"/>
              </a:ext>
            </a:extLst>
          </p:cNvPr>
          <p:cNvSpPr/>
          <p:nvPr/>
        </p:nvSpPr>
        <p:spPr>
          <a:xfrm>
            <a:off x="8456614" y="3976238"/>
            <a:ext cx="3535362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Maç sonuçlarını kontrol etme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Akış Çizelgesi: Sonlandırıcı 58">
            <a:extLst>
              <a:ext uri="{FF2B5EF4-FFF2-40B4-BE49-F238E27FC236}">
                <a16:creationId xmlns:a16="http://schemas.microsoft.com/office/drawing/2014/main" id="{0413912F-206E-4B4F-BC4F-69F23C445124}"/>
              </a:ext>
            </a:extLst>
          </p:cNvPr>
          <p:cNvSpPr/>
          <p:nvPr/>
        </p:nvSpPr>
        <p:spPr>
          <a:xfrm>
            <a:off x="8470902" y="5153581"/>
            <a:ext cx="3535362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Faturaları ödemek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Akış Çizelgesi: Sonlandırıcı 59">
            <a:extLst>
              <a:ext uri="{FF2B5EF4-FFF2-40B4-BE49-F238E27FC236}">
                <a16:creationId xmlns:a16="http://schemas.microsoft.com/office/drawing/2014/main" id="{A8B6C906-5FD8-4ACF-8AC3-078A18FBAB30}"/>
              </a:ext>
            </a:extLst>
          </p:cNvPr>
          <p:cNvSpPr/>
          <p:nvPr/>
        </p:nvSpPr>
        <p:spPr>
          <a:xfrm>
            <a:off x="4364039" y="3976238"/>
            <a:ext cx="3533775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İnternet bankacılığını kullanma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Akış Çizelgesi: Sonlandırıcı 60">
            <a:extLst>
              <a:ext uri="{FF2B5EF4-FFF2-40B4-BE49-F238E27FC236}">
                <a16:creationId xmlns:a16="http://schemas.microsoft.com/office/drawing/2014/main" id="{3096DE51-3363-4C45-9351-11E46C9441E2}"/>
              </a:ext>
            </a:extLst>
          </p:cNvPr>
          <p:cNvSpPr/>
          <p:nvPr/>
        </p:nvSpPr>
        <p:spPr>
          <a:xfrm>
            <a:off x="257175" y="6294350"/>
            <a:ext cx="3533775" cy="48101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 err="1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Çevirimiçi</a:t>
            </a:r>
            <a:r>
              <a:rPr lang="tr-TR" sz="16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alışveriş yapmak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Akış Çizelgesi: Sonlandırıcı 61">
            <a:extLst>
              <a:ext uri="{FF2B5EF4-FFF2-40B4-BE49-F238E27FC236}">
                <a16:creationId xmlns:a16="http://schemas.microsoft.com/office/drawing/2014/main" id="{7425ECB1-22C8-4B31-82DC-CE8340CB5F22}"/>
              </a:ext>
            </a:extLst>
          </p:cNvPr>
          <p:cNvSpPr/>
          <p:nvPr/>
        </p:nvSpPr>
        <p:spPr>
          <a:xfrm>
            <a:off x="242888" y="3938517"/>
            <a:ext cx="3533775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</a:rPr>
              <a:t>Canlı dersleri takip etmek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3" name="Akış Çizelgesi: Sonlandırıcı 62">
            <a:extLst>
              <a:ext uri="{FF2B5EF4-FFF2-40B4-BE49-F238E27FC236}">
                <a16:creationId xmlns:a16="http://schemas.microsoft.com/office/drawing/2014/main" id="{819F61A7-AE0A-454D-B356-FD8C0EE9E85C}"/>
              </a:ext>
            </a:extLst>
          </p:cNvPr>
          <p:cNvSpPr/>
          <p:nvPr/>
        </p:nvSpPr>
        <p:spPr>
          <a:xfrm>
            <a:off x="257174" y="5153581"/>
            <a:ext cx="3533775" cy="479425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Dil öğrenmek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Akış Çizelgesi: Sonlandırıcı 63">
            <a:extLst>
              <a:ext uri="{FF2B5EF4-FFF2-40B4-BE49-F238E27FC236}">
                <a16:creationId xmlns:a16="http://schemas.microsoft.com/office/drawing/2014/main" id="{3E053C47-9819-4ADF-B470-0A239A6C63A8}"/>
              </a:ext>
            </a:extLst>
          </p:cNvPr>
          <p:cNvSpPr/>
          <p:nvPr/>
        </p:nvSpPr>
        <p:spPr>
          <a:xfrm>
            <a:off x="4356894" y="6294350"/>
            <a:ext cx="3533775" cy="481013"/>
          </a:xfrm>
          <a:prstGeom prst="flowChartTerminator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Yeni arkadaşlar edinmek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DFCC7CCB-1530-46CB-B5C4-69BA71E40080}"/>
              </a:ext>
            </a:extLst>
          </p:cNvPr>
          <p:cNvSpPr/>
          <p:nvPr/>
        </p:nvSpPr>
        <p:spPr>
          <a:xfrm>
            <a:off x="1009424" y="641578"/>
            <a:ext cx="4684010" cy="3160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1)Hangi amaçlarla interneti kullanırsın?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600090C0-C67B-4F22-A094-3582DB1C5618}"/>
              </a:ext>
            </a:extLst>
          </p:cNvPr>
          <p:cNvSpPr/>
          <p:nvPr/>
        </p:nvSpPr>
        <p:spPr>
          <a:xfrm>
            <a:off x="859899" y="1314792"/>
            <a:ext cx="4684010" cy="3160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2) Neden interneti kullanırsın?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CF5B4938-54CD-4BA8-9E40-6B4F39B932DB}"/>
              </a:ext>
            </a:extLst>
          </p:cNvPr>
          <p:cNvSpPr/>
          <p:nvPr/>
        </p:nvSpPr>
        <p:spPr>
          <a:xfrm>
            <a:off x="6589024" y="644025"/>
            <a:ext cx="4684010" cy="3160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3) Ne için interneti kullanırsın?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480D478A-77ED-4AF3-A699-0205B9DDDD83}"/>
              </a:ext>
            </a:extLst>
          </p:cNvPr>
          <p:cNvSpPr/>
          <p:nvPr/>
        </p:nvSpPr>
        <p:spPr>
          <a:xfrm>
            <a:off x="6732798" y="1289801"/>
            <a:ext cx="4684010" cy="3160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4) İnternette genellikle ne yaparsın?</a:t>
            </a:r>
            <a:endParaRPr lang="en-US" sz="16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1922C1EC-4985-421A-8AA8-4AA301E9D8FD}"/>
              </a:ext>
            </a:extLst>
          </p:cNvPr>
          <p:cNvSpPr/>
          <p:nvPr/>
        </p:nvSpPr>
        <p:spPr>
          <a:xfrm>
            <a:off x="214312" y="582696"/>
            <a:ext cx="11954312" cy="1436979"/>
          </a:xfrm>
          <a:prstGeom prst="roundRect">
            <a:avLst/>
          </a:prstGeom>
          <a:solidFill>
            <a:schemeClr val="tx1"/>
          </a:solidFill>
          <a:ln w="76200"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numCol="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9000"/>
              <a:defRPr/>
            </a:pPr>
            <a:r>
              <a:rPr lang="tr-TR" b="1" dirty="0">
                <a:solidFill>
                  <a:srgbClr val="FFC000"/>
                </a:solidFill>
              </a:rPr>
              <a:t>Tıpkı akıllı telefon uygulamalarında olduğu gibi, interneti de </a:t>
            </a:r>
            <a:r>
              <a:rPr lang="tr-TR" b="1" dirty="0" err="1">
                <a:solidFill>
                  <a:srgbClr val="FFC000"/>
                </a:solidFill>
              </a:rPr>
              <a:t>pekçok</a:t>
            </a:r>
            <a:r>
              <a:rPr lang="tr-TR" b="1" dirty="0">
                <a:solidFill>
                  <a:srgbClr val="FFC000"/>
                </a:solidFill>
              </a:rPr>
              <a:t> farklı amaç doğrultusunda kullanabiliriz. 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4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28" grpId="0" animBg="1"/>
      <p:bldP spid="29" grpId="0" animBg="1"/>
      <p:bldP spid="30" grpId="0" animBg="1"/>
      <p:bldP spid="3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1FB44E-0D4B-44DA-B36B-1B4BB12415C9}"/>
              </a:ext>
            </a:extLst>
          </p:cNvPr>
          <p:cNvSpPr txBox="1">
            <a:spLocks/>
          </p:cNvSpPr>
          <p:nvPr/>
        </p:nvSpPr>
        <p:spPr>
          <a:xfrm>
            <a:off x="2834606" y="-16536"/>
            <a:ext cx="6519413" cy="78441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latin typeface="+mn-lt"/>
                <a:cs typeface="Aharoni" panose="02010803020104030203" pitchFamily="2" charset="-79"/>
              </a:rPr>
              <a:t>INTERNET SAFETY RULES</a:t>
            </a:r>
          </a:p>
        </p:txBody>
      </p:sp>
      <p:sp>
        <p:nvSpPr>
          <p:cNvPr id="8" name="Kaydırma: Dikey 7">
            <a:extLst>
              <a:ext uri="{FF2B5EF4-FFF2-40B4-BE49-F238E27FC236}">
                <a16:creationId xmlns:a16="http://schemas.microsoft.com/office/drawing/2014/main" id="{56BB2122-D92E-47DB-BEA0-81A9E7CDE051}"/>
              </a:ext>
            </a:extLst>
          </p:cNvPr>
          <p:cNvSpPr/>
          <p:nvPr/>
        </p:nvSpPr>
        <p:spPr>
          <a:xfrm>
            <a:off x="23762" y="2234907"/>
            <a:ext cx="5662355" cy="521615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Create a strong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password</a:t>
            </a:r>
          </a:p>
        </p:txBody>
      </p:sp>
      <p:sp>
        <p:nvSpPr>
          <p:cNvPr id="10" name="Kaydırma: Dikey 9">
            <a:extLst>
              <a:ext uri="{FF2B5EF4-FFF2-40B4-BE49-F238E27FC236}">
                <a16:creationId xmlns:a16="http://schemas.microsoft.com/office/drawing/2014/main" id="{B3F11C0C-7286-409C-8658-1D28452A4204}"/>
              </a:ext>
            </a:extLst>
          </p:cNvPr>
          <p:cNvSpPr/>
          <p:nvPr/>
        </p:nvSpPr>
        <p:spPr>
          <a:xfrm>
            <a:off x="23762" y="2796148"/>
            <a:ext cx="5662355" cy="521615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Visit only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safe sites</a:t>
            </a:r>
          </a:p>
        </p:txBody>
      </p:sp>
      <p:sp>
        <p:nvSpPr>
          <p:cNvPr id="11" name="Kaydırma: Dikey 10">
            <a:extLst>
              <a:ext uri="{FF2B5EF4-FFF2-40B4-BE49-F238E27FC236}">
                <a16:creationId xmlns:a16="http://schemas.microsoft.com/office/drawing/2014/main" id="{E762C369-4443-4FB6-B46F-FE92AC53C552}"/>
              </a:ext>
            </a:extLst>
          </p:cNvPr>
          <p:cNvSpPr/>
          <p:nvPr/>
        </p:nvSpPr>
        <p:spPr>
          <a:xfrm>
            <a:off x="0" y="4054161"/>
            <a:ext cx="5669212" cy="521616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Pay attention to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etiquette</a:t>
            </a:r>
          </a:p>
        </p:txBody>
      </p:sp>
      <p:sp>
        <p:nvSpPr>
          <p:cNvPr id="12" name="Kaydırma: Dikey 11">
            <a:extLst>
              <a:ext uri="{FF2B5EF4-FFF2-40B4-BE49-F238E27FC236}">
                <a16:creationId xmlns:a16="http://schemas.microsoft.com/office/drawing/2014/main" id="{B07E839C-8594-4228-9BF9-BD38927E9BDE}"/>
              </a:ext>
            </a:extLst>
          </p:cNvPr>
          <p:cNvSpPr/>
          <p:nvPr/>
        </p:nvSpPr>
        <p:spPr>
          <a:xfrm>
            <a:off x="17007" y="3388554"/>
            <a:ext cx="5667667" cy="521615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respectful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to other people</a:t>
            </a:r>
          </a:p>
        </p:txBody>
      </p:sp>
      <p:sp>
        <p:nvSpPr>
          <p:cNvPr id="14" name="Kaydırma: Dikey 13">
            <a:extLst>
              <a:ext uri="{FF2B5EF4-FFF2-40B4-BE49-F238E27FC236}">
                <a16:creationId xmlns:a16="http://schemas.microsoft.com/office/drawing/2014/main" id="{0DE3E680-4BDC-4466-A843-D032C7224503}"/>
              </a:ext>
            </a:extLst>
          </p:cNvPr>
          <p:cNvSpPr/>
          <p:nvPr/>
        </p:nvSpPr>
        <p:spPr>
          <a:xfrm>
            <a:off x="6856" y="4648196"/>
            <a:ext cx="5669215" cy="908347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your parents know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when you see something wrong on the Net</a:t>
            </a:r>
          </a:p>
        </p:txBody>
      </p:sp>
      <p:sp>
        <p:nvSpPr>
          <p:cNvPr id="15" name="Kaydırma: Dikey 14">
            <a:extLst>
              <a:ext uri="{FF2B5EF4-FFF2-40B4-BE49-F238E27FC236}">
                <a16:creationId xmlns:a16="http://schemas.microsoft.com/office/drawing/2014/main" id="{CDFD3B67-5618-4CB3-B15E-93EDED57E33A}"/>
              </a:ext>
            </a:extLst>
          </p:cNvPr>
          <p:cNvSpPr/>
          <p:nvPr/>
        </p:nvSpPr>
        <p:spPr>
          <a:xfrm>
            <a:off x="0" y="5596377"/>
            <a:ext cx="5669212" cy="521616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Pay attention 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the rights of others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D63D08B3-1783-436B-9BDD-3C368CC95F94}"/>
              </a:ext>
            </a:extLst>
          </p:cNvPr>
          <p:cNvSpPr/>
          <p:nvPr/>
        </p:nvSpPr>
        <p:spPr>
          <a:xfrm>
            <a:off x="74865" y="813488"/>
            <a:ext cx="12042269" cy="614126"/>
          </a:xfrm>
          <a:prstGeom prst="roundRect">
            <a:avLst/>
          </a:prstGeom>
          <a:solidFill>
            <a:schemeClr val="tx1"/>
          </a:solidFill>
          <a:ln w="76200"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numCol="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9000"/>
              <a:defRPr/>
            </a:pPr>
            <a:r>
              <a:rPr lang="tr-TR" sz="1600" b="1" dirty="0">
                <a:solidFill>
                  <a:srgbClr val="FFC000"/>
                </a:solidFill>
              </a:rPr>
              <a:t>İnternette güvenliğimizi ve bilgilerimizi tehdit eden tehlikeler mevcuttur. Kendimizi bu tehlikeden korumak için yapmamız gerekenler: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3" name="Kaydırma: Dikey 2">
            <a:extLst>
              <a:ext uri="{FF2B5EF4-FFF2-40B4-BE49-F238E27FC236}">
                <a16:creationId xmlns:a16="http://schemas.microsoft.com/office/drawing/2014/main" id="{C38E2658-C508-4F40-ACFF-33B57387EF69}"/>
              </a:ext>
            </a:extLst>
          </p:cNvPr>
          <p:cNvSpPr/>
          <p:nvPr/>
        </p:nvSpPr>
        <p:spPr>
          <a:xfrm>
            <a:off x="630815" y="1524577"/>
            <a:ext cx="4821345" cy="614125"/>
          </a:xfrm>
          <a:prstGeom prst="vertic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Things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u="sng" dirty="0">
                <a:solidFill>
                  <a:schemeClr val="tx1"/>
                </a:solidFill>
              </a:rPr>
              <a:t>SHOULD</a:t>
            </a:r>
            <a:r>
              <a:rPr lang="tr-TR" sz="2800" b="1" dirty="0">
                <a:solidFill>
                  <a:schemeClr val="tx1"/>
                </a:solidFill>
              </a:rPr>
              <a:t> do: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65CB47A0-7711-45C9-8DF4-385F38D81531}"/>
              </a:ext>
            </a:extLst>
          </p:cNvPr>
          <p:cNvSpPr/>
          <p:nvPr/>
        </p:nvSpPr>
        <p:spPr>
          <a:xfrm>
            <a:off x="6123903" y="2234907"/>
            <a:ext cx="5865222" cy="521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Güçlü bir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şifre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oluşturmak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2461BD93-3D85-47DC-B0CE-49423B25EA35}"/>
              </a:ext>
            </a:extLst>
          </p:cNvPr>
          <p:cNvSpPr/>
          <p:nvPr/>
        </p:nvSpPr>
        <p:spPr>
          <a:xfrm>
            <a:off x="6123903" y="2823886"/>
            <a:ext cx="5865222" cy="521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Sadece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güvenli siteler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 girmek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0F2B8A37-36B6-4636-A0EB-42CDCA622018}"/>
              </a:ext>
            </a:extLst>
          </p:cNvPr>
          <p:cNvSpPr/>
          <p:nvPr/>
        </p:nvSpPr>
        <p:spPr>
          <a:xfrm>
            <a:off x="6100599" y="4081899"/>
            <a:ext cx="5870721" cy="5216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Görgü kuralları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 dikkat etmek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FB544D6B-5C5D-4D05-828F-AD12BC226E7A}"/>
              </a:ext>
            </a:extLst>
          </p:cNvPr>
          <p:cNvSpPr/>
          <p:nvPr/>
        </p:nvSpPr>
        <p:spPr>
          <a:xfrm>
            <a:off x="6117503" y="3416292"/>
            <a:ext cx="5870724" cy="52161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Diğer insanlara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saygılı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olmak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CA435280-4AE0-49FE-A3F2-F717D31676BC}"/>
              </a:ext>
            </a:extLst>
          </p:cNvPr>
          <p:cNvSpPr/>
          <p:nvPr/>
        </p:nvSpPr>
        <p:spPr>
          <a:xfrm>
            <a:off x="6096000" y="4648196"/>
            <a:ext cx="5872327" cy="90834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İnternette kötü bir şey gördüğünde bunu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anne-babanın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bilmesini sağlamak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3CD87BFB-D864-4A6D-9CE9-2C08BBC1C5FA}"/>
              </a:ext>
            </a:extLst>
          </p:cNvPr>
          <p:cNvSpPr/>
          <p:nvPr/>
        </p:nvSpPr>
        <p:spPr>
          <a:xfrm>
            <a:off x="6100597" y="5596377"/>
            <a:ext cx="5872324" cy="5216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Başkalarının haklarına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dikkat etmek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Ok: Sağ 31">
            <a:extLst>
              <a:ext uri="{FF2B5EF4-FFF2-40B4-BE49-F238E27FC236}">
                <a16:creationId xmlns:a16="http://schemas.microsoft.com/office/drawing/2014/main" id="{0F19BC80-F754-4A0D-AE14-008706849227}"/>
              </a:ext>
            </a:extLst>
          </p:cNvPr>
          <p:cNvSpPr/>
          <p:nvPr/>
        </p:nvSpPr>
        <p:spPr>
          <a:xfrm>
            <a:off x="5612477" y="2396487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44B4FA9-059A-40C2-A30B-7C058E9CF68C}"/>
              </a:ext>
            </a:extLst>
          </p:cNvPr>
          <p:cNvSpPr/>
          <p:nvPr/>
        </p:nvSpPr>
        <p:spPr>
          <a:xfrm>
            <a:off x="5612476" y="2960061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Ok: Sağ 33">
            <a:extLst>
              <a:ext uri="{FF2B5EF4-FFF2-40B4-BE49-F238E27FC236}">
                <a16:creationId xmlns:a16="http://schemas.microsoft.com/office/drawing/2014/main" id="{73BD90B1-DBDE-4560-848D-0AAD26EC92E5}"/>
              </a:ext>
            </a:extLst>
          </p:cNvPr>
          <p:cNvSpPr/>
          <p:nvPr/>
        </p:nvSpPr>
        <p:spPr>
          <a:xfrm>
            <a:off x="5589631" y="3588263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926FE4B-1DFB-4429-81C4-36034E82BB17}"/>
              </a:ext>
            </a:extLst>
          </p:cNvPr>
          <p:cNvSpPr/>
          <p:nvPr/>
        </p:nvSpPr>
        <p:spPr>
          <a:xfrm>
            <a:off x="5564138" y="4224961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Ok: Sağ 36">
            <a:extLst>
              <a:ext uri="{FF2B5EF4-FFF2-40B4-BE49-F238E27FC236}">
                <a16:creationId xmlns:a16="http://schemas.microsoft.com/office/drawing/2014/main" id="{DE81807C-49C2-4E03-AD59-A943E2802E74}"/>
              </a:ext>
            </a:extLst>
          </p:cNvPr>
          <p:cNvSpPr/>
          <p:nvPr/>
        </p:nvSpPr>
        <p:spPr>
          <a:xfrm>
            <a:off x="5572724" y="5022175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Ok: Sağ 39">
            <a:extLst>
              <a:ext uri="{FF2B5EF4-FFF2-40B4-BE49-F238E27FC236}">
                <a16:creationId xmlns:a16="http://schemas.microsoft.com/office/drawing/2014/main" id="{2487623A-C94E-4774-985B-0005545521B6}"/>
              </a:ext>
            </a:extLst>
          </p:cNvPr>
          <p:cNvSpPr/>
          <p:nvPr/>
        </p:nvSpPr>
        <p:spPr>
          <a:xfrm>
            <a:off x="5581374" y="5760640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Kaydırma: Dikey 40">
            <a:extLst>
              <a:ext uri="{FF2B5EF4-FFF2-40B4-BE49-F238E27FC236}">
                <a16:creationId xmlns:a16="http://schemas.microsoft.com/office/drawing/2014/main" id="{01A07B5E-2D77-4060-9068-76448516FCFF}"/>
              </a:ext>
            </a:extLst>
          </p:cNvPr>
          <p:cNvSpPr/>
          <p:nvPr/>
        </p:nvSpPr>
        <p:spPr>
          <a:xfrm>
            <a:off x="7103486" y="1495114"/>
            <a:ext cx="4524374" cy="614125"/>
          </a:xfrm>
          <a:prstGeom prst="vertic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schemeClr val="tx1"/>
                </a:solidFill>
              </a:rPr>
              <a:t>Yapmamız gerekenler: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2" name="Kaydırma: Dikey 41">
            <a:extLst>
              <a:ext uri="{FF2B5EF4-FFF2-40B4-BE49-F238E27FC236}">
                <a16:creationId xmlns:a16="http://schemas.microsoft.com/office/drawing/2014/main" id="{1E0689D6-B4BC-48D1-911A-7ABD87F09466}"/>
              </a:ext>
            </a:extLst>
          </p:cNvPr>
          <p:cNvSpPr/>
          <p:nvPr/>
        </p:nvSpPr>
        <p:spPr>
          <a:xfrm>
            <a:off x="0" y="6130089"/>
            <a:ext cx="5669212" cy="521616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Obey</a:t>
            </a:r>
            <a:r>
              <a:rPr lang="tr-TR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internet </a:t>
            </a:r>
            <a:r>
              <a:rPr lang="tr-TR" sz="20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safety</a:t>
            </a:r>
            <a:r>
              <a:rPr lang="tr-TR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rules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8D470FAB-FBEA-45CE-A75E-1E38883924F6}"/>
              </a:ext>
            </a:extLst>
          </p:cNvPr>
          <p:cNvSpPr/>
          <p:nvPr/>
        </p:nvSpPr>
        <p:spPr>
          <a:xfrm>
            <a:off x="6100597" y="6130089"/>
            <a:ext cx="5872324" cy="5216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İnternet güvenlik kurallarına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uymak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Ok: Sağ 43">
            <a:extLst>
              <a:ext uri="{FF2B5EF4-FFF2-40B4-BE49-F238E27FC236}">
                <a16:creationId xmlns:a16="http://schemas.microsoft.com/office/drawing/2014/main" id="{AC263889-068E-479A-B958-D49C993B10A1}"/>
              </a:ext>
            </a:extLst>
          </p:cNvPr>
          <p:cNvSpPr/>
          <p:nvPr/>
        </p:nvSpPr>
        <p:spPr>
          <a:xfrm>
            <a:off x="5581374" y="6294352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5" name="Resim 44">
            <a:extLst>
              <a:ext uri="{FF2B5EF4-FFF2-40B4-BE49-F238E27FC236}">
                <a16:creationId xmlns:a16="http://schemas.microsoft.com/office/drawing/2014/main" id="{8016E252-3A58-4B4C-9BD0-B28F2B45B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100" y="-16794"/>
            <a:ext cx="732506" cy="732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527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aydırma: Dikey 6">
            <a:extLst>
              <a:ext uri="{FF2B5EF4-FFF2-40B4-BE49-F238E27FC236}">
                <a16:creationId xmlns:a16="http://schemas.microsoft.com/office/drawing/2014/main" id="{44DA4BBE-9BBD-42DC-87D3-2ADA7A9C8A27}"/>
              </a:ext>
            </a:extLst>
          </p:cNvPr>
          <p:cNvSpPr/>
          <p:nvPr/>
        </p:nvSpPr>
        <p:spPr>
          <a:xfrm>
            <a:off x="104775" y="4491305"/>
            <a:ext cx="5669212" cy="643444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believe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 all the news on the Net</a:t>
            </a:r>
          </a:p>
        </p:txBody>
      </p:sp>
      <p:sp>
        <p:nvSpPr>
          <p:cNvPr id="8" name="Kaydırma: Dikey 7">
            <a:extLst>
              <a:ext uri="{FF2B5EF4-FFF2-40B4-BE49-F238E27FC236}">
                <a16:creationId xmlns:a16="http://schemas.microsoft.com/office/drawing/2014/main" id="{56BB2122-D92E-47DB-BEA0-81A9E7CDE051}"/>
              </a:ext>
            </a:extLst>
          </p:cNvPr>
          <p:cNvSpPr/>
          <p:nvPr/>
        </p:nvSpPr>
        <p:spPr>
          <a:xfrm>
            <a:off x="103171" y="2138392"/>
            <a:ext cx="5662355" cy="715272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agree 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meet online friends</a:t>
            </a:r>
          </a:p>
        </p:txBody>
      </p:sp>
      <p:sp>
        <p:nvSpPr>
          <p:cNvPr id="10" name="Kaydırma: Dikey 9">
            <a:extLst>
              <a:ext uri="{FF2B5EF4-FFF2-40B4-BE49-F238E27FC236}">
                <a16:creationId xmlns:a16="http://schemas.microsoft.com/office/drawing/2014/main" id="{B3F11C0C-7286-409C-8658-1D28452A4204}"/>
              </a:ext>
            </a:extLst>
          </p:cNvPr>
          <p:cNvSpPr/>
          <p:nvPr/>
        </p:nvSpPr>
        <p:spPr>
          <a:xfrm>
            <a:off x="88947" y="2876045"/>
            <a:ext cx="5662355" cy="762908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share your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personal information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with strangers</a:t>
            </a:r>
          </a:p>
        </p:txBody>
      </p:sp>
      <p:sp>
        <p:nvSpPr>
          <p:cNvPr id="11" name="Kaydırma: Dikey 10">
            <a:extLst>
              <a:ext uri="{FF2B5EF4-FFF2-40B4-BE49-F238E27FC236}">
                <a16:creationId xmlns:a16="http://schemas.microsoft.com/office/drawing/2014/main" id="{E762C369-4443-4FB6-B46F-FE92AC53C552}"/>
              </a:ext>
            </a:extLst>
          </p:cNvPr>
          <p:cNvSpPr/>
          <p:nvPr/>
        </p:nvSpPr>
        <p:spPr>
          <a:xfrm>
            <a:off x="104775" y="5222262"/>
            <a:ext cx="5669212" cy="521616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download anything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without confirming</a:t>
            </a:r>
          </a:p>
        </p:txBody>
      </p:sp>
      <p:sp>
        <p:nvSpPr>
          <p:cNvPr id="12" name="Kaydırma: Dikey 11">
            <a:extLst>
              <a:ext uri="{FF2B5EF4-FFF2-40B4-BE49-F238E27FC236}">
                <a16:creationId xmlns:a16="http://schemas.microsoft.com/office/drawing/2014/main" id="{B07E839C-8594-4228-9BF9-BD38927E9BDE}"/>
              </a:ext>
            </a:extLst>
          </p:cNvPr>
          <p:cNvSpPr/>
          <p:nvPr/>
        </p:nvSpPr>
        <p:spPr>
          <a:xfrm>
            <a:off x="83090" y="3689073"/>
            <a:ext cx="5667667" cy="727088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accept unknown people’s 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friend requests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D63D08B3-1783-436B-9BDD-3C368CC95F94}"/>
              </a:ext>
            </a:extLst>
          </p:cNvPr>
          <p:cNvSpPr/>
          <p:nvPr/>
        </p:nvSpPr>
        <p:spPr>
          <a:xfrm>
            <a:off x="104774" y="783039"/>
            <a:ext cx="11972925" cy="614126"/>
          </a:xfrm>
          <a:prstGeom prst="roundRect">
            <a:avLst/>
          </a:prstGeom>
          <a:solidFill>
            <a:schemeClr val="tx1"/>
          </a:solidFill>
          <a:ln w="76200"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numCol="1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9000"/>
              <a:defRPr/>
            </a:pPr>
            <a:r>
              <a:rPr lang="tr-TR" sz="1600" b="1" dirty="0">
                <a:solidFill>
                  <a:srgbClr val="FFC000"/>
                </a:solidFill>
              </a:rPr>
              <a:t>Kendimizi tehlikelerden korumak için yapmamamız gerekenler ise: 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3" name="Kaydırma: Dikey 2">
            <a:extLst>
              <a:ext uri="{FF2B5EF4-FFF2-40B4-BE49-F238E27FC236}">
                <a16:creationId xmlns:a16="http://schemas.microsoft.com/office/drawing/2014/main" id="{C38E2658-C508-4F40-ACFF-33B57387EF69}"/>
              </a:ext>
            </a:extLst>
          </p:cNvPr>
          <p:cNvSpPr/>
          <p:nvPr/>
        </p:nvSpPr>
        <p:spPr>
          <a:xfrm>
            <a:off x="491185" y="1447285"/>
            <a:ext cx="4886325" cy="614125"/>
          </a:xfrm>
          <a:prstGeom prst="vertic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 err="1">
                <a:solidFill>
                  <a:schemeClr val="tx1"/>
                </a:solidFill>
              </a:rPr>
              <a:t>Things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we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u="sng" dirty="0">
                <a:solidFill>
                  <a:schemeClr val="tx1"/>
                </a:solidFill>
              </a:rPr>
              <a:t>SHOULDN’T</a:t>
            </a:r>
            <a:r>
              <a:rPr lang="tr-TR" sz="2800" b="1" dirty="0">
                <a:solidFill>
                  <a:schemeClr val="tx1"/>
                </a:solidFill>
              </a:rPr>
              <a:t> do: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C0F1C4B5-3C5E-483F-994A-CBBD4175F86F}"/>
              </a:ext>
            </a:extLst>
          </p:cNvPr>
          <p:cNvSpPr/>
          <p:nvPr/>
        </p:nvSpPr>
        <p:spPr>
          <a:xfrm>
            <a:off x="6205375" y="4519043"/>
            <a:ext cx="5872324" cy="64344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İnternetti her habere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inanmamak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65CB47A0-7711-45C9-8DF4-385F38D81531}"/>
              </a:ext>
            </a:extLst>
          </p:cNvPr>
          <p:cNvSpPr/>
          <p:nvPr/>
        </p:nvSpPr>
        <p:spPr>
          <a:xfrm>
            <a:off x="6203312" y="2138392"/>
            <a:ext cx="5865222" cy="7152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İnternetten edindiğimiz arkadaşlarla gerçek hayatta buluşmayı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kabul etmemek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2461BD93-3D85-47DC-B0CE-49423B25EA35}"/>
              </a:ext>
            </a:extLst>
          </p:cNvPr>
          <p:cNvSpPr/>
          <p:nvPr/>
        </p:nvSpPr>
        <p:spPr>
          <a:xfrm>
            <a:off x="6189088" y="2903783"/>
            <a:ext cx="5865222" cy="76290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Kişisel bilgilerini 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yabancılar ile paylaşmamak.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0F2B8A37-36B6-4636-A0EB-42CDCA622018}"/>
              </a:ext>
            </a:extLst>
          </p:cNvPr>
          <p:cNvSpPr/>
          <p:nvPr/>
        </p:nvSpPr>
        <p:spPr>
          <a:xfrm>
            <a:off x="6205374" y="5250000"/>
            <a:ext cx="5870721" cy="5216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Kontrol etmeden 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herhangi bir şeyi indirmemek.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FB544D6B-5C5D-4D05-828F-AD12BC226E7A}"/>
              </a:ext>
            </a:extLst>
          </p:cNvPr>
          <p:cNvSpPr/>
          <p:nvPr/>
        </p:nvSpPr>
        <p:spPr>
          <a:xfrm>
            <a:off x="6183586" y="3716811"/>
            <a:ext cx="5870724" cy="7270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Tanımadığın insanların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arkadaşlık istekleri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ni kabul etmemek.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Ok: Sağ 31">
            <a:extLst>
              <a:ext uri="{FF2B5EF4-FFF2-40B4-BE49-F238E27FC236}">
                <a16:creationId xmlns:a16="http://schemas.microsoft.com/office/drawing/2014/main" id="{0F19BC80-F754-4A0D-AE14-008706849227}"/>
              </a:ext>
            </a:extLst>
          </p:cNvPr>
          <p:cNvSpPr/>
          <p:nvPr/>
        </p:nvSpPr>
        <p:spPr>
          <a:xfrm>
            <a:off x="5691886" y="2362965"/>
            <a:ext cx="559765" cy="332258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44B4FA9-059A-40C2-A30B-7C058E9CF68C}"/>
              </a:ext>
            </a:extLst>
          </p:cNvPr>
          <p:cNvSpPr/>
          <p:nvPr/>
        </p:nvSpPr>
        <p:spPr>
          <a:xfrm>
            <a:off x="5668913" y="3128942"/>
            <a:ext cx="559765" cy="354387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Ok: Sağ 33">
            <a:extLst>
              <a:ext uri="{FF2B5EF4-FFF2-40B4-BE49-F238E27FC236}">
                <a16:creationId xmlns:a16="http://schemas.microsoft.com/office/drawing/2014/main" id="{73BD90B1-DBDE-4560-848D-0AAD26EC92E5}"/>
              </a:ext>
            </a:extLst>
          </p:cNvPr>
          <p:cNvSpPr/>
          <p:nvPr/>
        </p:nvSpPr>
        <p:spPr>
          <a:xfrm>
            <a:off x="5655714" y="3998808"/>
            <a:ext cx="559765" cy="337747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Ok: Sağ 34">
            <a:extLst>
              <a:ext uri="{FF2B5EF4-FFF2-40B4-BE49-F238E27FC236}">
                <a16:creationId xmlns:a16="http://schemas.microsoft.com/office/drawing/2014/main" id="{CE885086-2B11-4E90-9002-88715502D6BD}"/>
              </a:ext>
            </a:extLst>
          </p:cNvPr>
          <p:cNvSpPr/>
          <p:nvPr/>
        </p:nvSpPr>
        <p:spPr>
          <a:xfrm>
            <a:off x="5677499" y="4704982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926FE4B-1DFB-4429-81C4-36034E82BB17}"/>
              </a:ext>
            </a:extLst>
          </p:cNvPr>
          <p:cNvSpPr/>
          <p:nvPr/>
        </p:nvSpPr>
        <p:spPr>
          <a:xfrm>
            <a:off x="5668913" y="5393062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Kaydırma: Dikey 40">
            <a:extLst>
              <a:ext uri="{FF2B5EF4-FFF2-40B4-BE49-F238E27FC236}">
                <a16:creationId xmlns:a16="http://schemas.microsoft.com/office/drawing/2014/main" id="{01A07B5E-2D77-4060-9068-76448516FCFF}"/>
              </a:ext>
            </a:extLst>
          </p:cNvPr>
          <p:cNvSpPr/>
          <p:nvPr/>
        </p:nvSpPr>
        <p:spPr>
          <a:xfrm>
            <a:off x="6657976" y="1449122"/>
            <a:ext cx="4524374" cy="614125"/>
          </a:xfrm>
          <a:prstGeom prst="vertic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schemeClr val="tx1"/>
                </a:solidFill>
              </a:rPr>
              <a:t>Yapmamamız gerekenler: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1" name="Kaydırma: Dikey 30">
            <a:extLst>
              <a:ext uri="{FF2B5EF4-FFF2-40B4-BE49-F238E27FC236}">
                <a16:creationId xmlns:a16="http://schemas.microsoft.com/office/drawing/2014/main" id="{6B8513C9-31AD-4064-B649-867E17225A26}"/>
              </a:ext>
            </a:extLst>
          </p:cNvPr>
          <p:cNvSpPr/>
          <p:nvPr/>
        </p:nvSpPr>
        <p:spPr>
          <a:xfrm>
            <a:off x="103171" y="5878532"/>
            <a:ext cx="5669212" cy="643444"/>
          </a:xfrm>
          <a:prstGeom prst="verticalScroll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Never share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your password except your parents</a:t>
            </a:r>
          </a:p>
        </p:txBody>
      </p:sp>
      <p:sp>
        <p:nvSpPr>
          <p:cNvPr id="38" name="Dikdörtgen 37">
            <a:extLst>
              <a:ext uri="{FF2B5EF4-FFF2-40B4-BE49-F238E27FC236}">
                <a16:creationId xmlns:a16="http://schemas.microsoft.com/office/drawing/2014/main" id="{1C1D5743-0B7B-4683-976A-09B4BD2F9999}"/>
              </a:ext>
            </a:extLst>
          </p:cNvPr>
          <p:cNvSpPr/>
          <p:nvPr/>
        </p:nvSpPr>
        <p:spPr>
          <a:xfrm>
            <a:off x="6203771" y="5906270"/>
            <a:ext cx="5872324" cy="64344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Anne-Baban hariç kimseyle şifreni </a:t>
            </a:r>
            <a:r>
              <a:rPr lang="tr-TR" sz="20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asla paylaşma</a:t>
            </a:r>
            <a:r>
              <a:rPr lang="tr-TR" sz="2000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mak</a:t>
            </a:r>
            <a:endParaRPr lang="en-US" sz="20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Ok: Sağ 38">
            <a:extLst>
              <a:ext uri="{FF2B5EF4-FFF2-40B4-BE49-F238E27FC236}">
                <a16:creationId xmlns:a16="http://schemas.microsoft.com/office/drawing/2014/main" id="{64933AC3-B492-4D10-840F-0FEBDAA763C8}"/>
              </a:ext>
            </a:extLst>
          </p:cNvPr>
          <p:cNvSpPr/>
          <p:nvPr/>
        </p:nvSpPr>
        <p:spPr>
          <a:xfrm>
            <a:off x="5675895" y="6092209"/>
            <a:ext cx="559765" cy="242301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Başlık 1">
            <a:extLst>
              <a:ext uri="{FF2B5EF4-FFF2-40B4-BE49-F238E27FC236}">
                <a16:creationId xmlns:a16="http://schemas.microsoft.com/office/drawing/2014/main" id="{F215BFDE-2E9F-42AA-B499-090ABE3C54D7}"/>
              </a:ext>
            </a:extLst>
          </p:cNvPr>
          <p:cNvSpPr txBox="1">
            <a:spLocks/>
          </p:cNvSpPr>
          <p:nvPr/>
        </p:nvSpPr>
        <p:spPr>
          <a:xfrm>
            <a:off x="2834606" y="-16536"/>
            <a:ext cx="6519413" cy="78441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>
                <a:latin typeface="+mn-lt"/>
                <a:cs typeface="Aharoni" panose="02010803020104030203" pitchFamily="2" charset="-79"/>
              </a:rPr>
              <a:t>INTERNET SAFETY RULES</a:t>
            </a:r>
          </a:p>
        </p:txBody>
      </p:sp>
      <p:pic>
        <p:nvPicPr>
          <p:cNvPr id="43" name="Resim 42">
            <a:extLst>
              <a:ext uri="{FF2B5EF4-FFF2-40B4-BE49-F238E27FC236}">
                <a16:creationId xmlns:a16="http://schemas.microsoft.com/office/drawing/2014/main" id="{27FC28A9-B9F0-40EC-8DE8-935E743F7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100" y="-16794"/>
            <a:ext cx="732506" cy="732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34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DE9902F-8C5F-49A2-8516-CEE11BC27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5556" r="2638" b="15139"/>
          <a:stretch/>
        </p:blipFill>
        <p:spPr>
          <a:xfrm>
            <a:off x="329706" y="1457951"/>
            <a:ext cx="1849645" cy="13573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424AC823-A457-47C6-82C5-D058FBC8FEE0}"/>
              </a:ext>
            </a:extLst>
          </p:cNvPr>
          <p:cNvSpPr/>
          <p:nvPr/>
        </p:nvSpPr>
        <p:spPr>
          <a:xfrm>
            <a:off x="-63967" y="2815264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Account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7F276B-6DCD-4247-B04D-C7E4679894D1}"/>
              </a:ext>
            </a:extLst>
          </p:cNvPr>
          <p:cNvSpPr txBox="1"/>
          <p:nvPr/>
        </p:nvSpPr>
        <p:spPr>
          <a:xfrm>
            <a:off x="805955" y="3261540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(Hesap)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E25F01BB-C6BD-4FAE-8AEF-DA7DED9DB6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3" r="39667"/>
          <a:stretch/>
        </p:blipFill>
        <p:spPr>
          <a:xfrm>
            <a:off x="2977655" y="1362701"/>
            <a:ext cx="1726406" cy="140931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26F3BB3A-3070-4F73-A92B-B7561D2509A7}"/>
              </a:ext>
            </a:extLst>
          </p:cNvPr>
          <p:cNvSpPr/>
          <p:nvPr/>
        </p:nvSpPr>
        <p:spPr>
          <a:xfrm>
            <a:off x="2447224" y="2738661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Browser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38E36F7-F883-4BC5-A598-C05B8A53EFE6}"/>
              </a:ext>
            </a:extLst>
          </p:cNvPr>
          <p:cNvSpPr txBox="1"/>
          <p:nvPr/>
        </p:nvSpPr>
        <p:spPr>
          <a:xfrm>
            <a:off x="2997014" y="3218288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(Web Tarayıcısı)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9DC2CE7B-11BA-46A4-936E-CD814B591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24" y="1308988"/>
            <a:ext cx="1797394" cy="151673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0A08CC9F-B922-41BA-833F-7D5B850B87F7}"/>
              </a:ext>
            </a:extLst>
          </p:cNvPr>
          <p:cNvSpPr/>
          <p:nvPr/>
        </p:nvSpPr>
        <p:spPr>
          <a:xfrm>
            <a:off x="4839180" y="2804103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Chat </a:t>
            </a:r>
            <a:r>
              <a:rPr lang="tr-TR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Room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6C07FDB-6061-4479-904F-1CAD945333CE}"/>
              </a:ext>
            </a:extLst>
          </p:cNvPr>
          <p:cNvSpPr txBox="1"/>
          <p:nvPr/>
        </p:nvSpPr>
        <p:spPr>
          <a:xfrm>
            <a:off x="5388970" y="3283730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(Sohbet Odası)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907AE773-3504-4FC3-930B-AE8E0D7665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3" t="-1" r="21667" b="-850"/>
          <a:stretch/>
        </p:blipFill>
        <p:spPr>
          <a:xfrm>
            <a:off x="7751523" y="1296984"/>
            <a:ext cx="1529520" cy="151673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" name="Dikdörtgen 17">
            <a:extLst>
              <a:ext uri="{FF2B5EF4-FFF2-40B4-BE49-F238E27FC236}">
                <a16:creationId xmlns:a16="http://schemas.microsoft.com/office/drawing/2014/main" id="{34E444E4-2F0C-4151-8518-1EA07122ADA6}"/>
              </a:ext>
            </a:extLst>
          </p:cNvPr>
          <p:cNvSpPr/>
          <p:nvPr/>
        </p:nvSpPr>
        <p:spPr>
          <a:xfrm>
            <a:off x="7178877" y="2862832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Online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751329E-8351-4F67-8672-67BA03CE5342}"/>
              </a:ext>
            </a:extLst>
          </p:cNvPr>
          <p:cNvSpPr txBox="1"/>
          <p:nvPr/>
        </p:nvSpPr>
        <p:spPr>
          <a:xfrm>
            <a:off x="7904890" y="3288178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</a:t>
            </a:r>
            <a:r>
              <a:rPr lang="tr-TR" sz="2000" b="1" dirty="0" err="1"/>
              <a:t>Çevirimiçi</a:t>
            </a:r>
            <a:r>
              <a:rPr lang="tr-TR" sz="2000" b="1" dirty="0"/>
              <a:t>)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52E4D048-E800-4D7A-A645-84C5DACA66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5"/>
          <a:stretch/>
        </p:blipFill>
        <p:spPr>
          <a:xfrm>
            <a:off x="9955702" y="1457951"/>
            <a:ext cx="1438275" cy="12549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" name="Dikdörtgen 23">
            <a:extLst>
              <a:ext uri="{FF2B5EF4-FFF2-40B4-BE49-F238E27FC236}">
                <a16:creationId xmlns:a16="http://schemas.microsoft.com/office/drawing/2014/main" id="{6CA5F57C-1184-4A2F-9A0D-5B1CAF6D7500}"/>
              </a:ext>
            </a:extLst>
          </p:cNvPr>
          <p:cNvSpPr/>
          <p:nvPr/>
        </p:nvSpPr>
        <p:spPr>
          <a:xfrm>
            <a:off x="9313450" y="2835651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Offline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825AC8F8-7F3C-49B4-9681-BCAF26CF006B}"/>
              </a:ext>
            </a:extLst>
          </p:cNvPr>
          <p:cNvSpPr txBox="1"/>
          <p:nvPr/>
        </p:nvSpPr>
        <p:spPr>
          <a:xfrm>
            <a:off x="9955702" y="3281927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</a:t>
            </a:r>
            <a:r>
              <a:rPr lang="tr-TR" sz="2000" b="1" dirty="0" err="1"/>
              <a:t>Çevirimdışı</a:t>
            </a:r>
            <a:r>
              <a:rPr lang="tr-TR" sz="2000" b="1" dirty="0"/>
              <a:t>)</a:t>
            </a:r>
          </a:p>
        </p:txBody>
      </p:sp>
      <p:pic>
        <p:nvPicPr>
          <p:cNvPr id="27" name="Resim 26">
            <a:extLst>
              <a:ext uri="{FF2B5EF4-FFF2-40B4-BE49-F238E27FC236}">
                <a16:creationId xmlns:a16="http://schemas.microsoft.com/office/drawing/2014/main" id="{9E201E73-2E74-4C15-A700-E0E6F65C08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4" r="26390"/>
          <a:stretch/>
        </p:blipFill>
        <p:spPr>
          <a:xfrm>
            <a:off x="588705" y="4154037"/>
            <a:ext cx="1360558" cy="132974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8" name="Dikdörtgen 27">
            <a:extLst>
              <a:ext uri="{FF2B5EF4-FFF2-40B4-BE49-F238E27FC236}">
                <a16:creationId xmlns:a16="http://schemas.microsoft.com/office/drawing/2014/main" id="{7B533D40-1241-49A5-9A21-D822C9BABC6F}"/>
              </a:ext>
            </a:extLst>
          </p:cNvPr>
          <p:cNvSpPr/>
          <p:nvPr/>
        </p:nvSpPr>
        <p:spPr>
          <a:xfrm>
            <a:off x="-85048" y="5597132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Password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8BF459EC-B88F-47E8-BB7B-F8996FDDC6F9}"/>
              </a:ext>
            </a:extLst>
          </p:cNvPr>
          <p:cNvSpPr txBox="1"/>
          <p:nvPr/>
        </p:nvSpPr>
        <p:spPr>
          <a:xfrm>
            <a:off x="505679" y="6086660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(Şifre/Parola)</a:t>
            </a:r>
          </a:p>
        </p:txBody>
      </p:sp>
      <p:pic>
        <p:nvPicPr>
          <p:cNvPr id="31" name="Resim 30">
            <a:extLst>
              <a:ext uri="{FF2B5EF4-FFF2-40B4-BE49-F238E27FC236}">
                <a16:creationId xmlns:a16="http://schemas.microsoft.com/office/drawing/2014/main" id="{10C75FC4-5020-4EB9-84C5-B9AA7EB218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10" y="4400787"/>
            <a:ext cx="2354722" cy="8241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" name="Dikdörtgen 31">
            <a:extLst>
              <a:ext uri="{FF2B5EF4-FFF2-40B4-BE49-F238E27FC236}">
                <a16:creationId xmlns:a16="http://schemas.microsoft.com/office/drawing/2014/main" id="{3ECFE6DF-DF64-4C3C-8DB5-A4472699DC0E}"/>
              </a:ext>
            </a:extLst>
          </p:cNvPr>
          <p:cNvSpPr/>
          <p:nvPr/>
        </p:nvSpPr>
        <p:spPr>
          <a:xfrm>
            <a:off x="2373883" y="5428241"/>
            <a:ext cx="36564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Search</a:t>
            </a:r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Engine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587C2553-B595-4A7A-B3E1-50BA15A899E6}"/>
              </a:ext>
            </a:extLst>
          </p:cNvPr>
          <p:cNvSpPr txBox="1"/>
          <p:nvPr/>
        </p:nvSpPr>
        <p:spPr>
          <a:xfrm>
            <a:off x="3265388" y="5934028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(Arama Motoru)</a:t>
            </a:r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C7A89EA0-2C34-4FAD-9427-E80B1028954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5"/>
          <a:stretch/>
        </p:blipFill>
        <p:spPr>
          <a:xfrm>
            <a:off x="6643109" y="4246743"/>
            <a:ext cx="1842265" cy="120034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7" name="Dikdörtgen 36">
            <a:extLst>
              <a:ext uri="{FF2B5EF4-FFF2-40B4-BE49-F238E27FC236}">
                <a16:creationId xmlns:a16="http://schemas.microsoft.com/office/drawing/2014/main" id="{3283576E-CBE1-49EB-A9E6-A39C27583C97}"/>
              </a:ext>
            </a:extLst>
          </p:cNvPr>
          <p:cNvSpPr/>
          <p:nvPr/>
        </p:nvSpPr>
        <p:spPr>
          <a:xfrm>
            <a:off x="5861640" y="5576584"/>
            <a:ext cx="34052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</a:t>
            </a:r>
            <a:r>
              <a:rPr lang="tr-TR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Networking Site</a:t>
            </a:r>
            <a:endParaRPr lang="tr-TR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2F2D54BC-735C-49F8-95BC-B14A0431B088}"/>
              </a:ext>
            </a:extLst>
          </p:cNvPr>
          <p:cNvSpPr txBox="1"/>
          <p:nvPr/>
        </p:nvSpPr>
        <p:spPr>
          <a:xfrm>
            <a:off x="6266339" y="5986537"/>
            <a:ext cx="2979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(Sosyal Medya Siteleri)</a:t>
            </a:r>
          </a:p>
        </p:txBody>
      </p:sp>
      <p:pic>
        <p:nvPicPr>
          <p:cNvPr id="40" name="Resim 39">
            <a:extLst>
              <a:ext uri="{FF2B5EF4-FFF2-40B4-BE49-F238E27FC236}">
                <a16:creationId xmlns:a16="http://schemas.microsoft.com/office/drawing/2014/main" id="{AA9831CB-4A73-4EA0-81F8-BCA421F9C3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83" y="4236260"/>
            <a:ext cx="1937352" cy="136087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1" name="Dikdörtgen 40">
            <a:extLst>
              <a:ext uri="{FF2B5EF4-FFF2-40B4-BE49-F238E27FC236}">
                <a16:creationId xmlns:a16="http://schemas.microsoft.com/office/drawing/2014/main" id="{69A3AE04-45BC-463D-A842-210D2DAAFCBB}"/>
              </a:ext>
            </a:extLst>
          </p:cNvPr>
          <p:cNvSpPr/>
          <p:nvPr/>
        </p:nvSpPr>
        <p:spPr>
          <a:xfrm>
            <a:off x="9023707" y="5749332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Software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06F45AA7-AA56-4452-BD5D-C947C1C06BB3}"/>
              </a:ext>
            </a:extLst>
          </p:cNvPr>
          <p:cNvSpPr txBox="1"/>
          <p:nvPr/>
        </p:nvSpPr>
        <p:spPr>
          <a:xfrm>
            <a:off x="9905857" y="6175410"/>
            <a:ext cx="2458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(Yazılım)</a:t>
            </a:r>
          </a:p>
        </p:txBody>
      </p:sp>
      <p:sp>
        <p:nvSpPr>
          <p:cNvPr id="30" name="Başlık 1">
            <a:extLst>
              <a:ext uri="{FF2B5EF4-FFF2-40B4-BE49-F238E27FC236}">
                <a16:creationId xmlns:a16="http://schemas.microsoft.com/office/drawing/2014/main" id="{260AD276-1044-45C8-9D88-513281113F39}"/>
              </a:ext>
            </a:extLst>
          </p:cNvPr>
          <p:cNvSpPr txBox="1">
            <a:spLocks/>
          </p:cNvSpPr>
          <p:nvPr/>
        </p:nvSpPr>
        <p:spPr>
          <a:xfrm>
            <a:off x="2834606" y="-16536"/>
            <a:ext cx="6519413" cy="78441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Words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about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Internet:</a:t>
            </a:r>
          </a:p>
        </p:txBody>
      </p:sp>
    </p:spTree>
    <p:extLst>
      <p:ext uri="{BB962C8B-B14F-4D97-AF65-F5344CB8AC3E}">
        <p14:creationId xmlns:p14="http://schemas.microsoft.com/office/powerpoint/2010/main" val="41250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4" grpId="0"/>
      <p:bldP spid="15" grpId="0"/>
      <p:bldP spid="18" grpId="0"/>
      <p:bldP spid="19" grpId="0"/>
      <p:bldP spid="24" grpId="0"/>
      <p:bldP spid="25" grpId="0"/>
      <p:bldP spid="28" grpId="0"/>
      <p:bldP spid="29" grpId="0"/>
      <p:bldP spid="32" grpId="0"/>
      <p:bldP spid="33" grpId="0"/>
      <p:bldP spid="37" grpId="0"/>
      <p:bldP spid="38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68A8E7-D656-4F51-AD4D-4F7A994F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7D839B7-E4E2-467B-B6E4-061F8ABF4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748" y="533787"/>
            <a:ext cx="7570851" cy="5959088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933EB6CD-91AD-4B95-9B41-AAC8682F15F6}"/>
              </a:ext>
            </a:extLst>
          </p:cNvPr>
          <p:cNvSpPr/>
          <p:nvPr/>
        </p:nvSpPr>
        <p:spPr>
          <a:xfrm>
            <a:off x="4400548" y="1878806"/>
            <a:ext cx="1038225" cy="314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3F813B3-78B6-4855-8630-B52E5FBFA880}"/>
              </a:ext>
            </a:extLst>
          </p:cNvPr>
          <p:cNvSpPr/>
          <p:nvPr/>
        </p:nvSpPr>
        <p:spPr>
          <a:xfrm>
            <a:off x="7800975" y="2266950"/>
            <a:ext cx="1162050" cy="4286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EF8D429-2A63-4E76-88E5-852686D1F04C}"/>
              </a:ext>
            </a:extLst>
          </p:cNvPr>
          <p:cNvSpPr/>
          <p:nvPr/>
        </p:nvSpPr>
        <p:spPr>
          <a:xfrm>
            <a:off x="4400549" y="5791200"/>
            <a:ext cx="1038225" cy="314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00CCB89-E52E-4EC6-A5AE-13D7D75D93E4}"/>
              </a:ext>
            </a:extLst>
          </p:cNvPr>
          <p:cNvSpPr/>
          <p:nvPr/>
        </p:nvSpPr>
        <p:spPr>
          <a:xfrm>
            <a:off x="5968173" y="5808662"/>
            <a:ext cx="1038225" cy="314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DE55E0F-BA42-48BA-9695-059323BA6155}"/>
              </a:ext>
            </a:extLst>
          </p:cNvPr>
          <p:cNvSpPr/>
          <p:nvPr/>
        </p:nvSpPr>
        <p:spPr>
          <a:xfrm>
            <a:off x="6762750" y="5410006"/>
            <a:ext cx="1038225" cy="314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39FCA7F-59EC-4D1B-BDBC-0A895AB446A5}"/>
              </a:ext>
            </a:extLst>
          </p:cNvPr>
          <p:cNvSpPr/>
          <p:nvPr/>
        </p:nvSpPr>
        <p:spPr>
          <a:xfrm>
            <a:off x="8382000" y="5333806"/>
            <a:ext cx="1038225" cy="314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3861D916-4037-457C-B7D6-57AE55D2FE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2" b="7783"/>
          <a:stretch/>
        </p:blipFill>
        <p:spPr>
          <a:xfrm>
            <a:off x="8963025" y="2916935"/>
            <a:ext cx="849364" cy="633412"/>
          </a:xfrm>
          <a:prstGeom prst="rect">
            <a:avLst/>
          </a:prstGeom>
        </p:spPr>
      </p:pic>
      <p:cxnSp>
        <p:nvCxnSpPr>
          <p:cNvPr id="15" name="Düz Bağlayıcı 14">
            <a:extLst>
              <a:ext uri="{FF2B5EF4-FFF2-40B4-BE49-F238E27FC236}">
                <a16:creationId xmlns:a16="http://schemas.microsoft.com/office/drawing/2014/main" id="{3EB75709-9240-43A3-BE33-524339E3E535}"/>
              </a:ext>
            </a:extLst>
          </p:cNvPr>
          <p:cNvCxnSpPr>
            <a:stCxn id="13" idx="3"/>
          </p:cNvCxnSpPr>
          <p:nvPr/>
        </p:nvCxnSpPr>
        <p:spPr>
          <a:xfrm flipV="1">
            <a:off x="9812389" y="3009900"/>
            <a:ext cx="350786" cy="223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18F914F-DC0D-4B4D-B86F-8B368A3E433B}"/>
              </a:ext>
            </a:extLst>
          </p:cNvPr>
          <p:cNvSpPr/>
          <p:nvPr/>
        </p:nvSpPr>
        <p:spPr>
          <a:xfrm>
            <a:off x="10096500" y="2481262"/>
            <a:ext cx="1600200" cy="5286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Webcam</a:t>
            </a:r>
            <a:endParaRPr lang="tr-TR" dirty="0"/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8D86E72C-2708-4BF4-BB71-E58CA29EB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335" y="2481262"/>
            <a:ext cx="1305105" cy="1337733"/>
          </a:xfrm>
          <a:prstGeom prst="rect">
            <a:avLst/>
          </a:prstGeom>
        </p:spPr>
      </p:pic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12384E7C-ADEA-4E78-8982-9BDBAD285274}"/>
              </a:ext>
            </a:extLst>
          </p:cNvPr>
          <p:cNvCxnSpPr/>
          <p:nvPr/>
        </p:nvCxnSpPr>
        <p:spPr>
          <a:xfrm flipV="1">
            <a:off x="1546335" y="3818995"/>
            <a:ext cx="350786" cy="223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ikdörtgen 19">
            <a:extLst>
              <a:ext uri="{FF2B5EF4-FFF2-40B4-BE49-F238E27FC236}">
                <a16:creationId xmlns:a16="http://schemas.microsoft.com/office/drawing/2014/main" id="{5A8276E0-E470-4CB8-8DE1-54A62D956005}"/>
              </a:ext>
            </a:extLst>
          </p:cNvPr>
          <p:cNvSpPr/>
          <p:nvPr/>
        </p:nvSpPr>
        <p:spPr>
          <a:xfrm>
            <a:off x="439735" y="4030781"/>
            <a:ext cx="1600200" cy="5286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Scanner</a:t>
            </a:r>
            <a:endParaRPr lang="tr-TR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6964A3B-9C05-4029-8E06-1C9AFE46677E}"/>
              </a:ext>
            </a:extLst>
          </p:cNvPr>
          <p:cNvSpPr/>
          <p:nvPr/>
        </p:nvSpPr>
        <p:spPr>
          <a:xfrm>
            <a:off x="4400549" y="2916935"/>
            <a:ext cx="590551" cy="512065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2515494-3A9A-4C1E-96D9-7825ADEEBE44}"/>
              </a:ext>
            </a:extLst>
          </p:cNvPr>
          <p:cNvSpPr/>
          <p:nvPr/>
        </p:nvSpPr>
        <p:spPr>
          <a:xfrm>
            <a:off x="6596942" y="1969197"/>
            <a:ext cx="590551" cy="512065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FD90209-75C2-4F65-9CDB-5B68DD2C4971}"/>
              </a:ext>
            </a:extLst>
          </p:cNvPr>
          <p:cNvSpPr/>
          <p:nvPr/>
        </p:nvSpPr>
        <p:spPr>
          <a:xfrm>
            <a:off x="3225093" y="4892793"/>
            <a:ext cx="590551" cy="512065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63EFAFF-A5D5-4435-A082-BA8BB40F3366}"/>
              </a:ext>
            </a:extLst>
          </p:cNvPr>
          <p:cNvSpPr/>
          <p:nvPr/>
        </p:nvSpPr>
        <p:spPr>
          <a:xfrm>
            <a:off x="5763445" y="5030517"/>
            <a:ext cx="409456" cy="314326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C7A2C57-BB39-4820-BE65-A9765493DBE8}"/>
              </a:ext>
            </a:extLst>
          </p:cNvPr>
          <p:cNvSpPr/>
          <p:nvPr/>
        </p:nvSpPr>
        <p:spPr>
          <a:xfrm>
            <a:off x="6004272" y="3743086"/>
            <a:ext cx="337257" cy="29965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F201763-610C-42B9-92B4-6FA5E0E95E93}"/>
              </a:ext>
            </a:extLst>
          </p:cNvPr>
          <p:cNvSpPr/>
          <p:nvPr/>
        </p:nvSpPr>
        <p:spPr>
          <a:xfrm>
            <a:off x="8732483" y="4017014"/>
            <a:ext cx="337257" cy="29965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89A03A6-C3C9-439C-B9D2-5FB4793FFBB6}"/>
              </a:ext>
            </a:extLst>
          </p:cNvPr>
          <p:cNvSpPr/>
          <p:nvPr/>
        </p:nvSpPr>
        <p:spPr>
          <a:xfrm>
            <a:off x="9305926" y="2617285"/>
            <a:ext cx="337257" cy="29965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FBAA7FE-60AE-4253-A66A-CA011A33DBE4}"/>
              </a:ext>
            </a:extLst>
          </p:cNvPr>
          <p:cNvSpPr/>
          <p:nvPr/>
        </p:nvSpPr>
        <p:spPr>
          <a:xfrm>
            <a:off x="2507177" y="2545750"/>
            <a:ext cx="337257" cy="29965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8</a:t>
            </a:r>
          </a:p>
        </p:txBody>
      </p:sp>
      <p:pic>
        <p:nvPicPr>
          <p:cNvPr id="30" name="Resim 29">
            <a:extLst>
              <a:ext uri="{FF2B5EF4-FFF2-40B4-BE49-F238E27FC236}">
                <a16:creationId xmlns:a16="http://schemas.microsoft.com/office/drawing/2014/main" id="{FDA1FD73-FB8E-4EE0-963F-A882F2280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99" y="5744816"/>
            <a:ext cx="1113184" cy="1113184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2BA14ADC-61DB-4495-8B07-09E89ADF109D}"/>
              </a:ext>
            </a:extLst>
          </p:cNvPr>
          <p:cNvSpPr/>
          <p:nvPr/>
        </p:nvSpPr>
        <p:spPr>
          <a:xfrm>
            <a:off x="8732482" y="6024563"/>
            <a:ext cx="337257" cy="29965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/>
              <a:t>9</a:t>
            </a:r>
          </a:p>
        </p:txBody>
      </p:sp>
      <p:cxnSp>
        <p:nvCxnSpPr>
          <p:cNvPr id="32" name="Düz Bağlayıcı 31">
            <a:extLst>
              <a:ext uri="{FF2B5EF4-FFF2-40B4-BE49-F238E27FC236}">
                <a16:creationId xmlns:a16="http://schemas.microsoft.com/office/drawing/2014/main" id="{8FD5574E-A7AB-4268-B9B4-8C98CA66E920}"/>
              </a:ext>
            </a:extLst>
          </p:cNvPr>
          <p:cNvCxnSpPr/>
          <p:nvPr/>
        </p:nvCxnSpPr>
        <p:spPr>
          <a:xfrm flipV="1">
            <a:off x="9987782" y="5836491"/>
            <a:ext cx="350786" cy="2237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ikdörtgen 32">
            <a:extLst>
              <a:ext uri="{FF2B5EF4-FFF2-40B4-BE49-F238E27FC236}">
                <a16:creationId xmlns:a16="http://schemas.microsoft.com/office/drawing/2014/main" id="{64231705-F726-4CB1-A755-6E7C419F22BB}"/>
              </a:ext>
            </a:extLst>
          </p:cNvPr>
          <p:cNvSpPr/>
          <p:nvPr/>
        </p:nvSpPr>
        <p:spPr>
          <a:xfrm>
            <a:off x="10284791" y="5356537"/>
            <a:ext cx="1600200" cy="5286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Modem</a:t>
            </a:r>
          </a:p>
        </p:txBody>
      </p:sp>
    </p:spTree>
    <p:extLst>
      <p:ext uri="{BB962C8B-B14F-4D97-AF65-F5344CB8AC3E}">
        <p14:creationId xmlns:p14="http://schemas.microsoft.com/office/powerpoint/2010/main" val="420839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20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5C9E1F-604F-419C-850D-137A5FAC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810F81-CFA8-44A8-8D11-2DA2769A8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ECEC77C-E8F9-4338-B52E-F4A38A6137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0" t="55300" r="58205" b="23473"/>
          <a:stretch/>
        </p:blipFill>
        <p:spPr>
          <a:xfrm>
            <a:off x="323850" y="2555478"/>
            <a:ext cx="5392244" cy="289163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DB6EB6E-574D-43B3-9004-D55C957CF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1" t="55346" r="35747" b="23473"/>
          <a:stretch/>
        </p:blipFill>
        <p:spPr>
          <a:xfrm>
            <a:off x="6113023" y="2664618"/>
            <a:ext cx="5393178" cy="2891631"/>
          </a:xfrm>
          <a:prstGeom prst="rect">
            <a:avLst/>
          </a:prstGeom>
        </p:spPr>
      </p:pic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3185759D-3F75-41E3-9B66-C29207C88456}"/>
              </a:ext>
            </a:extLst>
          </p:cNvPr>
          <p:cNvCxnSpPr/>
          <p:nvPr/>
        </p:nvCxnSpPr>
        <p:spPr>
          <a:xfrm flipV="1">
            <a:off x="2647950" y="2105025"/>
            <a:ext cx="790575" cy="189626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4235A1BF-21C3-47C9-AFD4-E2BF8304D9BA}"/>
              </a:ext>
            </a:extLst>
          </p:cNvPr>
          <p:cNvCxnSpPr>
            <a:cxnSpLocks/>
          </p:cNvCxnSpPr>
          <p:nvPr/>
        </p:nvCxnSpPr>
        <p:spPr>
          <a:xfrm>
            <a:off x="1581149" y="5148559"/>
            <a:ext cx="546047" cy="81537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1733D078-317C-4EE1-B86C-EC29B217E5A9}"/>
              </a:ext>
            </a:extLst>
          </p:cNvPr>
          <p:cNvCxnSpPr>
            <a:cxnSpLocks/>
          </p:cNvCxnSpPr>
          <p:nvPr/>
        </p:nvCxnSpPr>
        <p:spPr>
          <a:xfrm flipH="1">
            <a:off x="9182100" y="4140296"/>
            <a:ext cx="465792" cy="1823642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ABE6A364-86C0-478A-A687-885B9B520613}"/>
              </a:ext>
            </a:extLst>
          </p:cNvPr>
          <p:cNvCxnSpPr>
            <a:cxnSpLocks/>
          </p:cNvCxnSpPr>
          <p:nvPr/>
        </p:nvCxnSpPr>
        <p:spPr>
          <a:xfrm>
            <a:off x="3815551" y="5052117"/>
            <a:ext cx="591564" cy="911821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AFDC8A3-6941-4726-A430-F44E7228CABD}"/>
              </a:ext>
            </a:extLst>
          </p:cNvPr>
          <p:cNvSpPr/>
          <p:nvPr/>
        </p:nvSpPr>
        <p:spPr>
          <a:xfrm>
            <a:off x="2647950" y="1485107"/>
            <a:ext cx="3068144" cy="546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Credit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tr-TR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Card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tr-TR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Number</a:t>
            </a:r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15A54BE-A09D-435E-8686-2B2ED668B4DC}"/>
              </a:ext>
            </a:extLst>
          </p:cNvPr>
          <p:cNvSpPr/>
          <p:nvPr/>
        </p:nvSpPr>
        <p:spPr>
          <a:xfrm>
            <a:off x="209550" y="6010426"/>
            <a:ext cx="3068144" cy="546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Cardholder’s</a:t>
            </a:r>
            <a:r>
              <a:rPr lang="tr-TR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Name</a:t>
            </a:r>
            <a:endParaRPr lang="tr-TR" sz="5400" dirty="0">
              <a:solidFill>
                <a:schemeClr val="tx1"/>
              </a:solidFill>
            </a:endParaRP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CA437CEF-135E-4A8C-A7D2-E3110E730D0B}"/>
              </a:ext>
            </a:extLst>
          </p:cNvPr>
          <p:cNvSpPr/>
          <p:nvPr/>
        </p:nvSpPr>
        <p:spPr>
          <a:xfrm>
            <a:off x="3820313" y="6038849"/>
            <a:ext cx="3068144" cy="546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Expiry</a:t>
            </a:r>
            <a:r>
              <a:rPr lang="tr-TR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tr-TR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Date</a:t>
            </a:r>
            <a:endParaRPr lang="tr-TR" sz="7200" dirty="0">
              <a:solidFill>
                <a:schemeClr val="tx1"/>
              </a:solidFill>
            </a:endParaRP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9AD644E4-057E-46F0-84F2-1F557FB824A9}"/>
              </a:ext>
            </a:extLst>
          </p:cNvPr>
          <p:cNvSpPr/>
          <p:nvPr/>
        </p:nvSpPr>
        <p:spPr>
          <a:xfrm>
            <a:off x="8361857" y="5984079"/>
            <a:ext cx="3068144" cy="546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CVV </a:t>
            </a:r>
            <a:r>
              <a:rPr lang="tr-TR" sz="2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Number</a:t>
            </a:r>
            <a:endParaRPr lang="tr-TR" sz="7200" dirty="0">
              <a:solidFill>
                <a:schemeClr val="tx1"/>
              </a:solidFill>
            </a:endParaRPr>
          </a:p>
        </p:txBody>
      </p:sp>
      <p:sp>
        <p:nvSpPr>
          <p:cNvPr id="20" name="Başlık 1">
            <a:extLst>
              <a:ext uri="{FF2B5EF4-FFF2-40B4-BE49-F238E27FC236}">
                <a16:creationId xmlns:a16="http://schemas.microsoft.com/office/drawing/2014/main" id="{023413C4-DFB4-41AD-BC97-888C1F7C6372}"/>
              </a:ext>
            </a:extLst>
          </p:cNvPr>
          <p:cNvSpPr txBox="1">
            <a:spLocks/>
          </p:cNvSpPr>
          <p:nvPr/>
        </p:nvSpPr>
        <p:spPr>
          <a:xfrm>
            <a:off x="2377581" y="76596"/>
            <a:ext cx="6677025" cy="1357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6600" b="1" dirty="0" err="1">
                <a:latin typeface="+mn-lt"/>
                <a:cs typeface="Aharoni" panose="02010803020104030203" pitchFamily="2" charset="-79"/>
              </a:rPr>
              <a:t>Credit</a:t>
            </a:r>
            <a:r>
              <a:rPr lang="tr-TR" sz="66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6600" b="1" dirty="0" err="1">
                <a:latin typeface="+mn-lt"/>
                <a:cs typeface="Aharoni" panose="02010803020104030203" pitchFamily="2" charset="-79"/>
              </a:rPr>
              <a:t>Card</a:t>
            </a:r>
            <a:r>
              <a:rPr lang="tr-TR" sz="6600" b="1" dirty="0">
                <a:latin typeface="+mn-lt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279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8AD6F252-37E7-41D8-9E4B-0B2F9C403444}"/>
              </a:ext>
            </a:extLst>
          </p:cNvPr>
          <p:cNvSpPr txBox="1">
            <a:spLocks/>
          </p:cNvSpPr>
          <p:nvPr/>
        </p:nvSpPr>
        <p:spPr>
          <a:xfrm>
            <a:off x="2243137" y="0"/>
            <a:ext cx="7705725" cy="135956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Asking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for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Clarification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:</a:t>
            </a:r>
          </a:p>
          <a:p>
            <a:r>
              <a:rPr lang="tr-TR" sz="3600" b="1" dirty="0">
                <a:latin typeface="+mn-lt"/>
                <a:cs typeface="Aharoni" panose="02010803020104030203" pitchFamily="2" charset="-79"/>
              </a:rPr>
              <a:t>(Bir konu hakkında açıklama isteme)</a:t>
            </a:r>
          </a:p>
        </p:txBody>
      </p:sp>
      <p:sp>
        <p:nvSpPr>
          <p:cNvPr id="5" name="Ok: Köşeli Çift Ayraç 4">
            <a:extLst>
              <a:ext uri="{FF2B5EF4-FFF2-40B4-BE49-F238E27FC236}">
                <a16:creationId xmlns:a16="http://schemas.microsoft.com/office/drawing/2014/main" id="{29E3B79D-BAB3-4D24-9E8D-8D3C3205FA2E}"/>
              </a:ext>
            </a:extLst>
          </p:cNvPr>
          <p:cNvSpPr/>
          <p:nvPr/>
        </p:nvSpPr>
        <p:spPr>
          <a:xfrm>
            <a:off x="976312" y="1561087"/>
            <a:ext cx="619125" cy="428625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EA6F6D5-D484-406D-A2BB-5DFDE1D68C7F}"/>
              </a:ext>
            </a:extLst>
          </p:cNvPr>
          <p:cNvSpPr txBox="1"/>
          <p:nvPr/>
        </p:nvSpPr>
        <p:spPr>
          <a:xfrm>
            <a:off x="1595437" y="1452235"/>
            <a:ext cx="923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Konuşma esnasında bir konuyu netleştirmek ya da söylenen şeyin tekrar ifade edilmesini istediğimizde kullandığımız yapılardır.</a:t>
            </a:r>
          </a:p>
        </p:txBody>
      </p:sp>
      <p:sp>
        <p:nvSpPr>
          <p:cNvPr id="7" name="Ok: Köşeli Çift Ayraç 6">
            <a:extLst>
              <a:ext uri="{FF2B5EF4-FFF2-40B4-BE49-F238E27FC236}">
                <a16:creationId xmlns:a16="http://schemas.microsoft.com/office/drawing/2014/main" id="{9EEAE709-995B-445E-AD6B-B722D4DD7A20}"/>
              </a:ext>
            </a:extLst>
          </p:cNvPr>
          <p:cNvSpPr/>
          <p:nvPr/>
        </p:nvSpPr>
        <p:spPr>
          <a:xfrm>
            <a:off x="285749" y="219124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What</a:t>
            </a:r>
            <a:r>
              <a:rPr lang="tr-TR" sz="2400" b="1" dirty="0">
                <a:solidFill>
                  <a:schemeClr val="tx1"/>
                </a:solidFill>
              </a:rPr>
              <a:t> do </a:t>
            </a:r>
            <a:r>
              <a:rPr lang="tr-TR" sz="2400" b="1" dirty="0" err="1">
                <a:solidFill>
                  <a:schemeClr val="tx1"/>
                </a:solidFill>
              </a:rPr>
              <a:t>you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mean</a:t>
            </a:r>
            <a:r>
              <a:rPr lang="tr-TR" sz="24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Ok: Köşeli Çift Ayraç 7">
            <a:extLst>
              <a:ext uri="{FF2B5EF4-FFF2-40B4-BE49-F238E27FC236}">
                <a16:creationId xmlns:a16="http://schemas.microsoft.com/office/drawing/2014/main" id="{E706E636-BB78-451C-9F66-096C273E77C1}"/>
              </a:ext>
            </a:extLst>
          </p:cNvPr>
          <p:cNvSpPr/>
          <p:nvPr/>
        </p:nvSpPr>
        <p:spPr>
          <a:xfrm flipH="1">
            <a:off x="6095999" y="219124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Ne demek istiyorsun?</a:t>
            </a:r>
          </a:p>
        </p:txBody>
      </p:sp>
      <p:sp>
        <p:nvSpPr>
          <p:cNvPr id="11" name="Ok: Köşeli Çift Ayraç 10">
            <a:extLst>
              <a:ext uri="{FF2B5EF4-FFF2-40B4-BE49-F238E27FC236}">
                <a16:creationId xmlns:a16="http://schemas.microsoft.com/office/drawing/2014/main" id="{938DD945-7803-43E1-A764-216533F0098C}"/>
              </a:ext>
            </a:extLst>
          </p:cNvPr>
          <p:cNvSpPr/>
          <p:nvPr/>
        </p:nvSpPr>
        <p:spPr>
          <a:xfrm>
            <a:off x="285749" y="296208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>
                <a:solidFill>
                  <a:schemeClr val="tx1"/>
                </a:solidFill>
              </a:rPr>
              <a:t>Can </a:t>
            </a:r>
            <a:r>
              <a:rPr lang="tr-TR" sz="2000" b="1" dirty="0" err="1">
                <a:solidFill>
                  <a:schemeClr val="tx1"/>
                </a:solidFill>
              </a:rPr>
              <a:t>you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explain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what</a:t>
            </a:r>
            <a:r>
              <a:rPr lang="tr-TR" sz="2000" b="1" dirty="0">
                <a:solidFill>
                  <a:schemeClr val="tx1"/>
                </a:solidFill>
              </a:rPr>
              <a:t> it </a:t>
            </a:r>
            <a:r>
              <a:rPr lang="tr-TR" sz="2000" b="1" dirty="0" err="1">
                <a:solidFill>
                  <a:schemeClr val="tx1"/>
                </a:solidFill>
              </a:rPr>
              <a:t>means</a:t>
            </a:r>
            <a:r>
              <a:rPr lang="tr-TR" sz="2000" b="1" dirty="0">
                <a:solidFill>
                  <a:schemeClr val="tx1"/>
                </a:solidFill>
              </a:rPr>
              <a:t>, </a:t>
            </a:r>
            <a:r>
              <a:rPr lang="tr-TR" sz="2000" b="1" dirty="0" err="1">
                <a:solidFill>
                  <a:schemeClr val="tx1"/>
                </a:solidFill>
              </a:rPr>
              <a:t>please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2" name="Ok: Köşeli Çift Ayraç 11">
            <a:extLst>
              <a:ext uri="{FF2B5EF4-FFF2-40B4-BE49-F238E27FC236}">
                <a16:creationId xmlns:a16="http://schemas.microsoft.com/office/drawing/2014/main" id="{972A0158-A4BF-4005-86C7-344D5803593B}"/>
              </a:ext>
            </a:extLst>
          </p:cNvPr>
          <p:cNvSpPr/>
          <p:nvPr/>
        </p:nvSpPr>
        <p:spPr>
          <a:xfrm flipH="1">
            <a:off x="6095999" y="296208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Ne anlama geldiğini açıklar mısın lütfen?</a:t>
            </a:r>
          </a:p>
        </p:txBody>
      </p:sp>
      <p:sp>
        <p:nvSpPr>
          <p:cNvPr id="13" name="Ok: Köşeli Çift Ayraç 12">
            <a:extLst>
              <a:ext uri="{FF2B5EF4-FFF2-40B4-BE49-F238E27FC236}">
                <a16:creationId xmlns:a16="http://schemas.microsoft.com/office/drawing/2014/main" id="{3D974570-75B3-4846-B5EB-2B7844E79E88}"/>
              </a:ext>
            </a:extLst>
          </p:cNvPr>
          <p:cNvSpPr/>
          <p:nvPr/>
        </p:nvSpPr>
        <p:spPr>
          <a:xfrm>
            <a:off x="285749" y="373292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>
                <a:solidFill>
                  <a:schemeClr val="tx1"/>
                </a:solidFill>
              </a:rPr>
              <a:t>Can </a:t>
            </a:r>
            <a:r>
              <a:rPr lang="tr-TR" sz="2000" b="1" dirty="0" err="1">
                <a:solidFill>
                  <a:schemeClr val="tx1"/>
                </a:solidFill>
              </a:rPr>
              <a:t>you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explain</a:t>
            </a:r>
            <a:r>
              <a:rPr lang="tr-TR" sz="2000" b="1" dirty="0">
                <a:solidFill>
                  <a:schemeClr val="tx1"/>
                </a:solidFill>
              </a:rPr>
              <a:t> it </a:t>
            </a:r>
            <a:r>
              <a:rPr lang="tr-TR" sz="2000" b="1" dirty="0" err="1">
                <a:solidFill>
                  <a:schemeClr val="tx1"/>
                </a:solidFill>
              </a:rPr>
              <a:t>more</a:t>
            </a:r>
            <a:r>
              <a:rPr lang="tr-TR" sz="2000" b="1" dirty="0">
                <a:solidFill>
                  <a:schemeClr val="tx1"/>
                </a:solidFill>
              </a:rPr>
              <a:t>, </a:t>
            </a:r>
            <a:r>
              <a:rPr lang="tr-TR" sz="2000" b="1" dirty="0" err="1">
                <a:solidFill>
                  <a:schemeClr val="tx1"/>
                </a:solidFill>
              </a:rPr>
              <a:t>please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Ok: Köşeli Çift Ayraç 13">
            <a:extLst>
              <a:ext uri="{FF2B5EF4-FFF2-40B4-BE49-F238E27FC236}">
                <a16:creationId xmlns:a16="http://schemas.microsoft.com/office/drawing/2014/main" id="{23AB07F3-15A6-4079-AE1D-14B973870533}"/>
              </a:ext>
            </a:extLst>
          </p:cNvPr>
          <p:cNvSpPr/>
          <p:nvPr/>
        </p:nvSpPr>
        <p:spPr>
          <a:xfrm flipH="1">
            <a:off x="6095999" y="373292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Daha fazla açıklayabilir misin lütfen?</a:t>
            </a:r>
          </a:p>
        </p:txBody>
      </p:sp>
      <p:sp>
        <p:nvSpPr>
          <p:cNvPr id="15" name="Ok: Köşeli Çift Ayraç 14">
            <a:extLst>
              <a:ext uri="{FF2B5EF4-FFF2-40B4-BE49-F238E27FC236}">
                <a16:creationId xmlns:a16="http://schemas.microsoft.com/office/drawing/2014/main" id="{C5BFC66A-CB7D-4858-B820-E6CBFDD9E500}"/>
              </a:ext>
            </a:extLst>
          </p:cNvPr>
          <p:cNvSpPr/>
          <p:nvPr/>
        </p:nvSpPr>
        <p:spPr>
          <a:xfrm>
            <a:off x="285749" y="450376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chemeClr val="tx1"/>
                </a:solidFill>
              </a:rPr>
              <a:t>What</a:t>
            </a:r>
            <a:r>
              <a:rPr lang="tr-TR" sz="2000" b="1" dirty="0">
                <a:solidFill>
                  <a:schemeClr val="tx1"/>
                </a:solidFill>
              </a:rPr>
              <a:t> do </a:t>
            </a:r>
            <a:r>
              <a:rPr lang="tr-TR" sz="2000" b="1" dirty="0" err="1">
                <a:solidFill>
                  <a:schemeClr val="tx1"/>
                </a:solidFill>
              </a:rPr>
              <a:t>you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mean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that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exactly</a:t>
            </a:r>
            <a:r>
              <a:rPr lang="tr-TR" sz="2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6" name="Ok: Köşeli Çift Ayraç 15">
            <a:extLst>
              <a:ext uri="{FF2B5EF4-FFF2-40B4-BE49-F238E27FC236}">
                <a16:creationId xmlns:a16="http://schemas.microsoft.com/office/drawing/2014/main" id="{67E8C018-BA58-4C05-98EC-D5A8D363243A}"/>
              </a:ext>
            </a:extLst>
          </p:cNvPr>
          <p:cNvSpPr/>
          <p:nvPr/>
        </p:nvSpPr>
        <p:spPr>
          <a:xfrm flipH="1">
            <a:off x="6095999" y="450376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Bununla tam olarak ne demek istiyorsun?</a:t>
            </a:r>
          </a:p>
        </p:txBody>
      </p:sp>
      <p:sp>
        <p:nvSpPr>
          <p:cNvPr id="17" name="Ok: Köşeli Çift Ayraç 16">
            <a:extLst>
              <a:ext uri="{FF2B5EF4-FFF2-40B4-BE49-F238E27FC236}">
                <a16:creationId xmlns:a16="http://schemas.microsoft.com/office/drawing/2014/main" id="{A6BD6BCE-6B64-4ABE-913F-B781025BACA8}"/>
              </a:ext>
            </a:extLst>
          </p:cNvPr>
          <p:cNvSpPr/>
          <p:nvPr/>
        </p:nvSpPr>
        <p:spPr>
          <a:xfrm>
            <a:off x="285749" y="5285495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chemeClr val="tx1"/>
                </a:solidFill>
              </a:rPr>
              <a:t>Sorry</a:t>
            </a:r>
            <a:r>
              <a:rPr lang="tr-TR" sz="2000" b="1" dirty="0">
                <a:solidFill>
                  <a:schemeClr val="tx1"/>
                </a:solidFill>
              </a:rPr>
              <a:t>, I </a:t>
            </a:r>
            <a:r>
              <a:rPr lang="tr-TR" sz="2000" b="1" dirty="0" err="1">
                <a:solidFill>
                  <a:schemeClr val="tx1"/>
                </a:solidFill>
              </a:rPr>
              <a:t>can’t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follow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you</a:t>
            </a:r>
            <a:r>
              <a:rPr lang="tr-TR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8" name="Ok: Köşeli Çift Ayraç 17">
            <a:extLst>
              <a:ext uri="{FF2B5EF4-FFF2-40B4-BE49-F238E27FC236}">
                <a16:creationId xmlns:a16="http://schemas.microsoft.com/office/drawing/2014/main" id="{CA8B841D-232D-478F-B09A-75F328DF4A19}"/>
              </a:ext>
            </a:extLst>
          </p:cNvPr>
          <p:cNvSpPr/>
          <p:nvPr/>
        </p:nvSpPr>
        <p:spPr>
          <a:xfrm flipH="1">
            <a:off x="6095999" y="5285495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Affedersiniz, anlayamadım.</a:t>
            </a:r>
          </a:p>
        </p:txBody>
      </p:sp>
      <p:sp>
        <p:nvSpPr>
          <p:cNvPr id="19" name="Ok: Köşeli Çift Ayraç 18">
            <a:extLst>
              <a:ext uri="{FF2B5EF4-FFF2-40B4-BE49-F238E27FC236}">
                <a16:creationId xmlns:a16="http://schemas.microsoft.com/office/drawing/2014/main" id="{C1EAE08C-73ED-4D19-A60C-05324F9BB540}"/>
              </a:ext>
            </a:extLst>
          </p:cNvPr>
          <p:cNvSpPr/>
          <p:nvPr/>
        </p:nvSpPr>
        <p:spPr>
          <a:xfrm>
            <a:off x="285749" y="6056335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>
                <a:solidFill>
                  <a:schemeClr val="tx1"/>
                </a:solidFill>
              </a:rPr>
              <a:t>Do </a:t>
            </a:r>
            <a:r>
              <a:rPr lang="tr-TR" sz="2000" b="1" dirty="0" err="1">
                <a:solidFill>
                  <a:schemeClr val="tx1"/>
                </a:solidFill>
              </a:rPr>
              <a:t>you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mean</a:t>
            </a:r>
            <a:r>
              <a:rPr lang="tr-TR" sz="2000" b="1" dirty="0">
                <a:solidFill>
                  <a:schemeClr val="tx1"/>
                </a:solidFill>
              </a:rPr>
              <a:t> ……….. ?</a:t>
            </a:r>
          </a:p>
        </p:txBody>
      </p:sp>
      <p:sp>
        <p:nvSpPr>
          <p:cNvPr id="20" name="Ok: Köşeli Çift Ayraç 19">
            <a:extLst>
              <a:ext uri="{FF2B5EF4-FFF2-40B4-BE49-F238E27FC236}">
                <a16:creationId xmlns:a16="http://schemas.microsoft.com/office/drawing/2014/main" id="{BBD5F8C2-310A-41C4-8D55-D53C2298CFE1}"/>
              </a:ext>
            </a:extLst>
          </p:cNvPr>
          <p:cNvSpPr/>
          <p:nvPr/>
        </p:nvSpPr>
        <p:spPr>
          <a:xfrm flipH="1">
            <a:off x="6095999" y="6056335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……….. mı demek istiyorsunuz?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0A80BF67-619D-4639-802F-2C05A3FBD4B2}"/>
              </a:ext>
            </a:extLst>
          </p:cNvPr>
          <p:cNvSpPr/>
          <p:nvPr/>
        </p:nvSpPr>
        <p:spPr>
          <a:xfrm>
            <a:off x="9791700" y="376464"/>
            <a:ext cx="2247900" cy="866776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Mean</a:t>
            </a:r>
            <a:r>
              <a:rPr lang="tr-TR" b="1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Demek istemek / Kastetmek</a:t>
            </a:r>
          </a:p>
        </p:txBody>
      </p:sp>
    </p:spTree>
    <p:extLst>
      <p:ext uri="{BB962C8B-B14F-4D97-AF65-F5344CB8AC3E}">
        <p14:creationId xmlns:p14="http://schemas.microsoft.com/office/powerpoint/2010/main" val="298227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6" grpId="0" animBg="1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83E1DBF1-E1BD-456D-B306-5E6AE7E7193B}"/>
              </a:ext>
            </a:extLst>
          </p:cNvPr>
          <p:cNvSpPr txBox="1">
            <a:spLocks/>
          </p:cNvSpPr>
          <p:nvPr/>
        </p:nvSpPr>
        <p:spPr>
          <a:xfrm>
            <a:off x="2243137" y="0"/>
            <a:ext cx="7705725" cy="135956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Clarifying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the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meaning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:</a:t>
            </a:r>
          </a:p>
          <a:p>
            <a:r>
              <a:rPr lang="tr-TR" sz="3600" b="1" dirty="0">
                <a:latin typeface="+mn-lt"/>
                <a:cs typeface="Aharoni" panose="02010803020104030203" pitchFamily="2" charset="-79"/>
              </a:rPr>
              <a:t>(Konuyu açıklama)</a:t>
            </a:r>
          </a:p>
        </p:txBody>
      </p:sp>
      <p:sp>
        <p:nvSpPr>
          <p:cNvPr id="5" name="Ok: Köşeli Çift Ayraç 4">
            <a:extLst>
              <a:ext uri="{FF2B5EF4-FFF2-40B4-BE49-F238E27FC236}">
                <a16:creationId xmlns:a16="http://schemas.microsoft.com/office/drawing/2014/main" id="{C25DECC5-8976-4E12-8BF4-DD5E2A4D1349}"/>
              </a:ext>
            </a:extLst>
          </p:cNvPr>
          <p:cNvSpPr/>
          <p:nvPr/>
        </p:nvSpPr>
        <p:spPr>
          <a:xfrm>
            <a:off x="976312" y="1561087"/>
            <a:ext cx="619125" cy="428625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3657CB8-0DCA-4BB1-88A6-416150D00B0A}"/>
              </a:ext>
            </a:extLst>
          </p:cNvPr>
          <p:cNvSpPr txBox="1"/>
          <p:nvPr/>
        </p:nvSpPr>
        <p:spPr>
          <a:xfrm>
            <a:off x="1595437" y="1452235"/>
            <a:ext cx="923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Konuşma esnasında karşı taraf bizden daha önce söylediğimiz bir şeyi açıklamamızı istediğinde ise bu yapıları kullanarak açıklama yaparız.</a:t>
            </a:r>
          </a:p>
        </p:txBody>
      </p:sp>
      <p:sp>
        <p:nvSpPr>
          <p:cNvPr id="7" name="Ok: Köşeli Çift Ayraç 6">
            <a:extLst>
              <a:ext uri="{FF2B5EF4-FFF2-40B4-BE49-F238E27FC236}">
                <a16:creationId xmlns:a16="http://schemas.microsoft.com/office/drawing/2014/main" id="{B25AF88A-924A-4C95-9E80-B3F0F2A9008D}"/>
              </a:ext>
            </a:extLst>
          </p:cNvPr>
          <p:cNvSpPr/>
          <p:nvPr/>
        </p:nvSpPr>
        <p:spPr>
          <a:xfrm>
            <a:off x="285749" y="219124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mean</a:t>
            </a:r>
            <a:r>
              <a:rPr lang="tr-TR" sz="2400" b="1" dirty="0">
                <a:solidFill>
                  <a:schemeClr val="tx1"/>
                </a:solidFill>
              </a:rPr>
              <a:t> ……..</a:t>
            </a:r>
          </a:p>
        </p:txBody>
      </p:sp>
      <p:sp>
        <p:nvSpPr>
          <p:cNvPr id="8" name="Ok: Köşeli Çift Ayraç 7">
            <a:extLst>
              <a:ext uri="{FF2B5EF4-FFF2-40B4-BE49-F238E27FC236}">
                <a16:creationId xmlns:a16="http://schemas.microsoft.com/office/drawing/2014/main" id="{FCE0DB74-C505-4E5F-96A5-7471DA440B86}"/>
              </a:ext>
            </a:extLst>
          </p:cNvPr>
          <p:cNvSpPr/>
          <p:nvPr/>
        </p:nvSpPr>
        <p:spPr>
          <a:xfrm flipH="1">
            <a:off x="6095999" y="219124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Demek istiyorum ki ……..</a:t>
            </a:r>
          </a:p>
        </p:txBody>
      </p:sp>
      <p:sp>
        <p:nvSpPr>
          <p:cNvPr id="9" name="Ok: Köşeli Çift Ayraç 8">
            <a:extLst>
              <a:ext uri="{FF2B5EF4-FFF2-40B4-BE49-F238E27FC236}">
                <a16:creationId xmlns:a16="http://schemas.microsoft.com/office/drawing/2014/main" id="{0E7ECC7D-A658-4070-93C5-A51C1E8D48AA}"/>
              </a:ext>
            </a:extLst>
          </p:cNvPr>
          <p:cNvSpPr/>
          <p:nvPr/>
        </p:nvSpPr>
        <p:spPr>
          <a:xfrm>
            <a:off x="285749" y="296208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In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other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words</a:t>
            </a:r>
            <a:r>
              <a:rPr lang="tr-TR" sz="2400" b="1" dirty="0">
                <a:solidFill>
                  <a:schemeClr val="tx1"/>
                </a:solidFill>
              </a:rPr>
              <a:t> ………</a:t>
            </a:r>
          </a:p>
        </p:txBody>
      </p:sp>
      <p:sp>
        <p:nvSpPr>
          <p:cNvPr id="10" name="Ok: Köşeli Çift Ayraç 9">
            <a:extLst>
              <a:ext uri="{FF2B5EF4-FFF2-40B4-BE49-F238E27FC236}">
                <a16:creationId xmlns:a16="http://schemas.microsoft.com/office/drawing/2014/main" id="{6A1349DF-403B-4FF7-A4E1-5F3840ADD590}"/>
              </a:ext>
            </a:extLst>
          </p:cNvPr>
          <p:cNvSpPr/>
          <p:nvPr/>
        </p:nvSpPr>
        <p:spPr>
          <a:xfrm flipH="1">
            <a:off x="6095999" y="296208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Başka bir deyişle ………</a:t>
            </a:r>
          </a:p>
        </p:txBody>
      </p:sp>
      <p:sp>
        <p:nvSpPr>
          <p:cNvPr id="11" name="Ok: Köşeli Çift Ayraç 10">
            <a:extLst>
              <a:ext uri="{FF2B5EF4-FFF2-40B4-BE49-F238E27FC236}">
                <a16:creationId xmlns:a16="http://schemas.microsoft.com/office/drawing/2014/main" id="{C5257DAC-8B80-4C21-ABD5-74E276487303}"/>
              </a:ext>
            </a:extLst>
          </p:cNvPr>
          <p:cNvSpPr/>
          <p:nvPr/>
        </p:nvSpPr>
        <p:spPr>
          <a:xfrm>
            <a:off x="285749" y="373292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What</a:t>
            </a:r>
            <a:r>
              <a:rPr lang="tr-TR" sz="2400" b="1" dirty="0">
                <a:solidFill>
                  <a:schemeClr val="tx1"/>
                </a:solidFill>
              </a:rPr>
              <a:t> I </a:t>
            </a:r>
            <a:r>
              <a:rPr lang="tr-TR" sz="2400" b="1" dirty="0" err="1">
                <a:solidFill>
                  <a:schemeClr val="tx1"/>
                </a:solidFill>
              </a:rPr>
              <a:t>mean</a:t>
            </a:r>
            <a:r>
              <a:rPr lang="tr-TR" sz="2400" b="1" dirty="0">
                <a:solidFill>
                  <a:schemeClr val="tx1"/>
                </a:solidFill>
              </a:rPr>
              <a:t> is </a:t>
            </a:r>
            <a:r>
              <a:rPr lang="tr-TR" sz="2400" b="1" dirty="0" err="1">
                <a:solidFill>
                  <a:schemeClr val="tx1"/>
                </a:solidFill>
              </a:rPr>
              <a:t>that</a:t>
            </a:r>
            <a:r>
              <a:rPr lang="tr-TR" sz="2400" b="1" dirty="0">
                <a:solidFill>
                  <a:schemeClr val="tx1"/>
                </a:solidFill>
              </a:rPr>
              <a:t> ………</a:t>
            </a:r>
          </a:p>
        </p:txBody>
      </p:sp>
      <p:sp>
        <p:nvSpPr>
          <p:cNvPr id="12" name="Ok: Köşeli Çift Ayraç 11">
            <a:extLst>
              <a:ext uri="{FF2B5EF4-FFF2-40B4-BE49-F238E27FC236}">
                <a16:creationId xmlns:a16="http://schemas.microsoft.com/office/drawing/2014/main" id="{6F23DF0F-4A43-422C-9EC7-D78769DC8525}"/>
              </a:ext>
            </a:extLst>
          </p:cNvPr>
          <p:cNvSpPr/>
          <p:nvPr/>
        </p:nvSpPr>
        <p:spPr>
          <a:xfrm flipH="1">
            <a:off x="6095999" y="3732920"/>
            <a:ext cx="5695950" cy="646331"/>
          </a:xfrm>
          <a:prstGeom prst="chevron">
            <a:avLst>
              <a:gd name="adj" fmla="val 58842"/>
            </a:avLst>
          </a:pr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Demek istediğim şu ki …..…..</a:t>
            </a:r>
          </a:p>
        </p:txBody>
      </p:sp>
    </p:spTree>
    <p:extLst>
      <p:ext uri="{BB962C8B-B14F-4D97-AF65-F5344CB8AC3E}">
        <p14:creationId xmlns:p14="http://schemas.microsoft.com/office/powerpoint/2010/main" val="184048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9CB9336-EEFE-4515-A5DD-D5B938CB9846}"/>
              </a:ext>
            </a:extLst>
          </p:cNvPr>
          <p:cNvSpPr txBox="1"/>
          <p:nvPr/>
        </p:nvSpPr>
        <p:spPr>
          <a:xfrm>
            <a:off x="704849" y="212286"/>
            <a:ext cx="7772400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2000" b="1" dirty="0"/>
              <a:t>Peki bu «Açıklama İsteme Yapıları» sorularda nasıl karşımıza çıkar?</a:t>
            </a:r>
          </a:p>
        </p:txBody>
      </p:sp>
      <p:sp>
        <p:nvSpPr>
          <p:cNvPr id="4" name="Ok: Köşeli Çift Ayraç 3">
            <a:extLst>
              <a:ext uri="{FF2B5EF4-FFF2-40B4-BE49-F238E27FC236}">
                <a16:creationId xmlns:a16="http://schemas.microsoft.com/office/drawing/2014/main" id="{D647D380-4392-4DBD-9B86-629DD38ECB23}"/>
              </a:ext>
            </a:extLst>
          </p:cNvPr>
          <p:cNvSpPr/>
          <p:nvPr/>
        </p:nvSpPr>
        <p:spPr>
          <a:xfrm>
            <a:off x="85724" y="198029"/>
            <a:ext cx="619125" cy="428625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7B8E576-4357-44A1-A02B-489B3E0D03E3}"/>
              </a:ext>
            </a:extLst>
          </p:cNvPr>
          <p:cNvSpPr txBox="1"/>
          <p:nvPr/>
        </p:nvSpPr>
        <p:spPr>
          <a:xfrm>
            <a:off x="395287" y="1082649"/>
            <a:ext cx="5605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Ağırlıklı olarak diyalog sorularında boşluk </a:t>
            </a:r>
            <a:r>
              <a:rPr lang="tr-TR" sz="2000" b="1" dirty="0" err="1"/>
              <a:t>doldurmız</a:t>
            </a:r>
            <a:r>
              <a:rPr lang="tr-TR" sz="2000" b="1" dirty="0"/>
              <a:t> istenince bu yapıları kullanırız:</a:t>
            </a:r>
          </a:p>
        </p:txBody>
      </p:sp>
      <p:pic>
        <p:nvPicPr>
          <p:cNvPr id="2050" name="Picture 2" descr="Millions of PNG Images, Backgrounds and Vectors for Free Download | Pngtree">
            <a:extLst>
              <a:ext uri="{FF2B5EF4-FFF2-40B4-BE49-F238E27FC236}">
                <a16:creationId xmlns:a16="http://schemas.microsoft.com/office/drawing/2014/main" id="{08D6A49C-1B20-437C-AF64-154B86BB1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759555"/>
            <a:ext cx="1999738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toon Illustration - Happy man png download - 1500*1500 - Free  Transparent Cartoon png Download. - Clip Art Library">
            <a:extLst>
              <a:ext uri="{FF2B5EF4-FFF2-40B4-BE49-F238E27FC236}">
                <a16:creationId xmlns:a16="http://schemas.microsoft.com/office/drawing/2014/main" id="{DC1A0392-B807-4381-847F-34E6B123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981" y="1975871"/>
            <a:ext cx="4482019" cy="448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Konuşma Balonu: Oval 6">
            <a:extLst>
              <a:ext uri="{FF2B5EF4-FFF2-40B4-BE49-F238E27FC236}">
                <a16:creationId xmlns:a16="http://schemas.microsoft.com/office/drawing/2014/main" id="{C79703A1-0F82-4131-AC44-E23227A0698F}"/>
              </a:ext>
            </a:extLst>
          </p:cNvPr>
          <p:cNvSpPr/>
          <p:nvPr/>
        </p:nvSpPr>
        <p:spPr>
          <a:xfrm>
            <a:off x="3571875" y="1894121"/>
            <a:ext cx="4138106" cy="1143000"/>
          </a:xfrm>
          <a:prstGeom prst="wedgeEllipseCallout">
            <a:avLst>
              <a:gd name="adj1" fmla="val -58638"/>
              <a:gd name="adj2" fmla="val 35000"/>
            </a:avLst>
          </a:prstGeom>
          <a:ln w="5715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I </a:t>
            </a:r>
            <a:r>
              <a:rPr lang="tr-TR" dirty="0" err="1"/>
              <a:t>think</a:t>
            </a:r>
            <a:r>
              <a:rPr lang="tr-TR" dirty="0"/>
              <a:t>, a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honest</a:t>
            </a:r>
            <a:r>
              <a:rPr lang="tr-TR" dirty="0"/>
              <a:t>.</a:t>
            </a:r>
          </a:p>
        </p:txBody>
      </p:sp>
      <p:sp>
        <p:nvSpPr>
          <p:cNvPr id="10" name="Konuşma Balonu: Oval 9">
            <a:extLst>
              <a:ext uri="{FF2B5EF4-FFF2-40B4-BE49-F238E27FC236}">
                <a16:creationId xmlns:a16="http://schemas.microsoft.com/office/drawing/2014/main" id="{6B422A34-D2F4-482D-8B2D-C09BA8683530}"/>
              </a:ext>
            </a:extLst>
          </p:cNvPr>
          <p:cNvSpPr/>
          <p:nvPr/>
        </p:nvSpPr>
        <p:spPr>
          <a:xfrm>
            <a:off x="3891558" y="4023734"/>
            <a:ext cx="4138106" cy="1143000"/>
          </a:xfrm>
          <a:prstGeom prst="wedgeEllipseCallout">
            <a:avLst>
              <a:gd name="adj1" fmla="val -56566"/>
              <a:gd name="adj2" fmla="val -53333"/>
            </a:avLst>
          </a:prstGeom>
          <a:ln w="5715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I </a:t>
            </a:r>
            <a:r>
              <a:rPr lang="tr-TR" dirty="0" err="1"/>
              <a:t>mean</a:t>
            </a:r>
            <a:r>
              <a:rPr lang="tr-TR" dirty="0"/>
              <a:t> a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friend</a:t>
            </a:r>
            <a:r>
              <a:rPr lang="tr-TR" dirty="0"/>
              <a:t> ______________.</a:t>
            </a:r>
          </a:p>
        </p:txBody>
      </p:sp>
      <p:sp>
        <p:nvSpPr>
          <p:cNvPr id="11" name="Konuşma Balonu: Oval 10">
            <a:extLst>
              <a:ext uri="{FF2B5EF4-FFF2-40B4-BE49-F238E27FC236}">
                <a16:creationId xmlns:a16="http://schemas.microsoft.com/office/drawing/2014/main" id="{E6756187-1B10-46F9-90A1-9520027AE542}"/>
              </a:ext>
            </a:extLst>
          </p:cNvPr>
          <p:cNvSpPr/>
          <p:nvPr/>
        </p:nvSpPr>
        <p:spPr>
          <a:xfrm>
            <a:off x="5225483" y="3108291"/>
            <a:ext cx="3347017" cy="767329"/>
          </a:xfrm>
          <a:prstGeom prst="wedgeEllipseCallout">
            <a:avLst>
              <a:gd name="adj1" fmla="val 65678"/>
              <a:gd name="adj2" fmla="val -40851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/>
              <a:t>What</a:t>
            </a:r>
            <a:r>
              <a:rPr lang="tr-TR" dirty="0"/>
              <a:t> do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mean</a:t>
            </a:r>
            <a:r>
              <a:rPr lang="tr-TR" dirty="0"/>
              <a:t>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FBE5919-86AB-4F5B-8E42-5F817FE74BA1}"/>
              </a:ext>
            </a:extLst>
          </p:cNvPr>
          <p:cNvSpPr txBox="1"/>
          <p:nvPr/>
        </p:nvSpPr>
        <p:spPr>
          <a:xfrm>
            <a:off x="4026946" y="5306961"/>
            <a:ext cx="4138107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always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.</a:t>
            </a:r>
          </a:p>
          <a:p>
            <a:pPr marL="342900" indent="-342900">
              <a:buAutoNum type="alphaLcParenR"/>
            </a:pP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her </a:t>
            </a:r>
            <a:r>
              <a:rPr lang="tr-TR" dirty="0" err="1"/>
              <a:t>furnitures</a:t>
            </a:r>
            <a:r>
              <a:rPr lang="tr-TR" dirty="0"/>
              <a:t>.</a:t>
            </a:r>
          </a:p>
          <a:p>
            <a:pPr marL="342900" indent="-342900">
              <a:buAutoNum type="alphaLcParenR"/>
            </a:pP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tell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truth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time.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711A681-6C6D-4308-A4EA-F6370F4A8AC5}"/>
              </a:ext>
            </a:extLst>
          </p:cNvPr>
          <p:cNvSpPr/>
          <p:nvPr/>
        </p:nvSpPr>
        <p:spPr>
          <a:xfrm>
            <a:off x="4026946" y="5905500"/>
            <a:ext cx="316454" cy="3247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6F190F7-0D6D-41C9-BC9C-CFB22A6DFA8D}"/>
              </a:ext>
            </a:extLst>
          </p:cNvPr>
          <p:cNvSpPr txBox="1"/>
          <p:nvPr/>
        </p:nvSpPr>
        <p:spPr>
          <a:xfrm>
            <a:off x="6486524" y="745733"/>
            <a:ext cx="5514975" cy="1077218"/>
          </a:xfrm>
          <a:prstGeom prst="rect">
            <a:avLst/>
          </a:prstGeom>
          <a:ln w="76200">
            <a:solidFill>
              <a:srgbClr val="FFFF00"/>
            </a:solidFill>
            <a:prstDash val="sys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</a:rPr>
              <a:t>Not: </a:t>
            </a:r>
            <a:r>
              <a:rPr lang="tr-TR" sz="2000" b="1" dirty="0"/>
              <a:t>«</a:t>
            </a:r>
            <a:r>
              <a:rPr lang="tr-TR" sz="2000" b="1" dirty="0" err="1"/>
              <a:t>What</a:t>
            </a:r>
            <a:r>
              <a:rPr lang="tr-TR" sz="2000" b="1" dirty="0"/>
              <a:t> do </a:t>
            </a:r>
            <a:r>
              <a:rPr lang="tr-TR" sz="2000" b="1" dirty="0" err="1"/>
              <a:t>you</a:t>
            </a:r>
            <a:r>
              <a:rPr lang="tr-TR" sz="2000" b="1" dirty="0"/>
              <a:t> </a:t>
            </a:r>
            <a:r>
              <a:rPr lang="tr-TR" sz="2000" b="1" dirty="0" err="1"/>
              <a:t>mean</a:t>
            </a:r>
            <a:r>
              <a:rPr lang="tr-TR" sz="2000" b="1" dirty="0"/>
              <a:t>?» sorusundan sonra daha önce söylenen şey </a:t>
            </a:r>
            <a:r>
              <a:rPr lang="tr-TR" sz="2000" b="1" i="1" u="sng" dirty="0"/>
              <a:t>tekrar edilmez.</a:t>
            </a:r>
          </a:p>
          <a:p>
            <a:r>
              <a:rPr lang="tr-TR" sz="2000" b="1" dirty="0"/>
              <a:t>Söylenen farklı bir şekilde ifade edilir.</a:t>
            </a:r>
          </a:p>
        </p:txBody>
      </p:sp>
    </p:spTree>
    <p:extLst>
      <p:ext uri="{BB962C8B-B14F-4D97-AF65-F5344CB8AC3E}">
        <p14:creationId xmlns:p14="http://schemas.microsoft.com/office/powerpoint/2010/main" val="8097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13D5D06F-997B-40E2-8E38-F6ADC556EF3B}"/>
              </a:ext>
            </a:extLst>
          </p:cNvPr>
          <p:cNvSpPr txBox="1">
            <a:spLocks/>
          </p:cNvSpPr>
          <p:nvPr/>
        </p:nvSpPr>
        <p:spPr>
          <a:xfrm>
            <a:off x="762000" y="0"/>
            <a:ext cx="10591800" cy="77152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Common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Questions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about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the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Internet</a:t>
            </a:r>
            <a:endParaRPr lang="tr-TR" sz="36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Ok: Köşeli Çift Ayraç 5">
            <a:extLst>
              <a:ext uri="{FF2B5EF4-FFF2-40B4-BE49-F238E27FC236}">
                <a16:creationId xmlns:a16="http://schemas.microsoft.com/office/drawing/2014/main" id="{C66BB567-4092-4E7A-AEC8-CE969F194B87}"/>
              </a:ext>
            </a:extLst>
          </p:cNvPr>
          <p:cNvSpPr/>
          <p:nvPr/>
        </p:nvSpPr>
        <p:spPr>
          <a:xfrm>
            <a:off x="452437" y="1046737"/>
            <a:ext cx="619125" cy="428625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5FD94E8-9E13-417F-B016-EB29A42086D1}"/>
              </a:ext>
            </a:extLst>
          </p:cNvPr>
          <p:cNvSpPr txBox="1"/>
          <p:nvPr/>
        </p:nvSpPr>
        <p:spPr>
          <a:xfrm>
            <a:off x="1071562" y="1046737"/>
            <a:ext cx="923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Internet ünitesinde diyaloglarda karşımıza sık sık çıkacak bazı soru kalıpları şu şekildedir.</a:t>
            </a:r>
          </a:p>
        </p:txBody>
      </p:sp>
      <p:sp>
        <p:nvSpPr>
          <p:cNvPr id="8" name="Ok: Beşgen 7">
            <a:extLst>
              <a:ext uri="{FF2B5EF4-FFF2-40B4-BE49-F238E27FC236}">
                <a16:creationId xmlns:a16="http://schemas.microsoft.com/office/drawing/2014/main" id="{566B3645-5902-46A5-A82D-A5796C87F803}"/>
              </a:ext>
            </a:extLst>
          </p:cNvPr>
          <p:cNvSpPr/>
          <p:nvPr/>
        </p:nvSpPr>
        <p:spPr>
          <a:xfrm>
            <a:off x="66676" y="1867017"/>
            <a:ext cx="6096000" cy="1560970"/>
          </a:xfrm>
          <a:prstGeom prst="homePlate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For what purposes do you use the Internet?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İnterneti</a:t>
            </a:r>
            <a:r>
              <a:rPr lang="en-US" sz="2400" b="1" dirty="0">
                <a:solidFill>
                  <a:schemeClr val="tx1"/>
                </a:solidFill>
              </a:rPr>
              <a:t> ne </a:t>
            </a:r>
            <a:r>
              <a:rPr lang="en-US" sz="2400" b="1" dirty="0" err="1">
                <a:solidFill>
                  <a:schemeClr val="tx1"/>
                </a:solidFill>
              </a:rPr>
              <a:t>amaçla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kullanırsın</a:t>
            </a:r>
            <a:r>
              <a:rPr lang="en-US" sz="2400" b="1" dirty="0">
                <a:solidFill>
                  <a:schemeClr val="tx1"/>
                </a:solidFill>
              </a:rPr>
              <a:t>?)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Ok: Beşgen 15">
            <a:extLst>
              <a:ext uri="{FF2B5EF4-FFF2-40B4-BE49-F238E27FC236}">
                <a16:creationId xmlns:a16="http://schemas.microsoft.com/office/drawing/2014/main" id="{839F12E8-A2A0-47E9-A03C-F71552993DB8}"/>
              </a:ext>
            </a:extLst>
          </p:cNvPr>
          <p:cNvSpPr/>
          <p:nvPr/>
        </p:nvSpPr>
        <p:spPr>
          <a:xfrm>
            <a:off x="66676" y="3487280"/>
            <a:ext cx="6096000" cy="1560970"/>
          </a:xfrm>
          <a:prstGeom prst="homePlate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Where do you usually access the internet?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İnternete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genellikle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nereden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girersiniz</a:t>
            </a:r>
            <a:r>
              <a:rPr lang="en-US" sz="2400" b="1" dirty="0">
                <a:solidFill>
                  <a:schemeClr val="tx1"/>
                </a:solidFill>
              </a:rPr>
              <a:t>?)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Ok: Beşgen 16">
            <a:extLst>
              <a:ext uri="{FF2B5EF4-FFF2-40B4-BE49-F238E27FC236}">
                <a16:creationId xmlns:a16="http://schemas.microsoft.com/office/drawing/2014/main" id="{CDA4F411-C580-48CE-88C7-46C6E810241E}"/>
              </a:ext>
            </a:extLst>
          </p:cNvPr>
          <p:cNvSpPr/>
          <p:nvPr/>
        </p:nvSpPr>
        <p:spPr>
          <a:xfrm>
            <a:off x="66676" y="5107543"/>
            <a:ext cx="6096000" cy="1560970"/>
          </a:xfrm>
          <a:prstGeom prst="homePlate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>
                <a:solidFill>
                  <a:schemeClr val="tx1"/>
                </a:solidFill>
              </a:rPr>
              <a:t>Which devices do you use to access the internet?</a:t>
            </a:r>
          </a:p>
          <a:p>
            <a:pPr algn="r"/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dirty="0" err="1">
                <a:solidFill>
                  <a:schemeClr val="tx1"/>
                </a:solidFill>
              </a:rPr>
              <a:t>Internete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girmek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için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hangi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cihazları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kullanırsın</a:t>
            </a:r>
            <a:r>
              <a:rPr lang="en-US" sz="2000" b="1" dirty="0">
                <a:solidFill>
                  <a:schemeClr val="tx1"/>
                </a:solidFill>
              </a:rPr>
              <a:t>?)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8" name="Ok: Beşgen 17">
            <a:extLst>
              <a:ext uri="{FF2B5EF4-FFF2-40B4-BE49-F238E27FC236}">
                <a16:creationId xmlns:a16="http://schemas.microsoft.com/office/drawing/2014/main" id="{293D45B6-9EAF-4524-A6E0-1D624476F964}"/>
              </a:ext>
            </a:extLst>
          </p:cNvPr>
          <p:cNvSpPr/>
          <p:nvPr/>
        </p:nvSpPr>
        <p:spPr>
          <a:xfrm flipH="1">
            <a:off x="6243638" y="1867016"/>
            <a:ext cx="5781675" cy="1620263"/>
          </a:xfrm>
          <a:prstGeom prst="homePlate">
            <a:avLst/>
          </a:prstGeom>
          <a:solidFill>
            <a:srgbClr val="8CF3F8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I use the Internet to check sport results.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Maç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sonuçlarını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kontrol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etmek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için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interneti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kullanırım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9" name="Ok: Beşgen 18">
            <a:extLst>
              <a:ext uri="{FF2B5EF4-FFF2-40B4-BE49-F238E27FC236}">
                <a16:creationId xmlns:a16="http://schemas.microsoft.com/office/drawing/2014/main" id="{23857570-6708-4EE4-85C6-3B2A3ACB72BB}"/>
              </a:ext>
            </a:extLst>
          </p:cNvPr>
          <p:cNvSpPr/>
          <p:nvPr/>
        </p:nvSpPr>
        <p:spPr>
          <a:xfrm flipH="1">
            <a:off x="6243638" y="3487280"/>
            <a:ext cx="5781675" cy="1560970"/>
          </a:xfrm>
          <a:prstGeom prst="homePlate">
            <a:avLst/>
          </a:prstGeom>
          <a:solidFill>
            <a:srgbClr val="8CF3F8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I usually access the internet at Home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Internete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genellikle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evde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girerim</a:t>
            </a:r>
            <a:r>
              <a:rPr lang="en-US" sz="2400" b="1" dirty="0">
                <a:solidFill>
                  <a:schemeClr val="tx1"/>
                </a:solidFill>
              </a:rPr>
              <a:t>.)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0" name="Ok: Beşgen 19">
            <a:extLst>
              <a:ext uri="{FF2B5EF4-FFF2-40B4-BE49-F238E27FC236}">
                <a16:creationId xmlns:a16="http://schemas.microsoft.com/office/drawing/2014/main" id="{FB4934F8-9627-4F67-B344-B4FFEC12776E}"/>
              </a:ext>
            </a:extLst>
          </p:cNvPr>
          <p:cNvSpPr/>
          <p:nvPr/>
        </p:nvSpPr>
        <p:spPr>
          <a:xfrm flipH="1">
            <a:off x="6243638" y="5107543"/>
            <a:ext cx="5781675" cy="1560970"/>
          </a:xfrm>
          <a:prstGeom prst="homePlate">
            <a:avLst/>
          </a:prstGeom>
          <a:solidFill>
            <a:srgbClr val="8CF3F8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I use my Laptop to access the internet</a:t>
            </a:r>
            <a:r>
              <a:rPr lang="tr-TR" sz="2400" b="1" dirty="0">
                <a:solidFill>
                  <a:schemeClr val="tx1"/>
                </a:solidFill>
              </a:rPr>
              <a:t>.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dirty="0" err="1">
                <a:solidFill>
                  <a:schemeClr val="tx1"/>
                </a:solidFill>
              </a:rPr>
              <a:t>Internete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girmek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için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dizüstü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bilgisayarımı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kullanırım</a:t>
            </a:r>
            <a:r>
              <a:rPr lang="en-US" sz="2000" b="1" dirty="0">
                <a:solidFill>
                  <a:schemeClr val="tx1"/>
                </a:solidFill>
              </a:rPr>
              <a:t>.)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C06333A5-BC1F-41E5-ACA9-F4161DF4CFCB}"/>
              </a:ext>
            </a:extLst>
          </p:cNvPr>
          <p:cNvSpPr/>
          <p:nvPr/>
        </p:nvSpPr>
        <p:spPr>
          <a:xfrm>
            <a:off x="1409699" y="1209525"/>
            <a:ext cx="30767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22225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Questions</a:t>
            </a:r>
            <a:endParaRPr lang="tr-TR" sz="5400" b="1" cap="none" spc="0" dirty="0">
              <a:ln w="22225">
                <a:solidFill>
                  <a:srgbClr val="FFC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FC50FCC7-9E5E-4E7E-A561-E10616B1BA42}"/>
              </a:ext>
            </a:extLst>
          </p:cNvPr>
          <p:cNvSpPr/>
          <p:nvPr/>
        </p:nvSpPr>
        <p:spPr>
          <a:xfrm>
            <a:off x="8160685" y="1179878"/>
            <a:ext cx="2621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22225">
                  <a:solidFill>
                    <a:schemeClr val="accent1"/>
                  </a:solidFill>
                  <a:prstDash val="solid"/>
                </a:ln>
                <a:solidFill>
                  <a:srgbClr val="10E5F0"/>
                </a:solidFill>
                <a:effectLst/>
              </a:rPr>
              <a:t>Answers</a:t>
            </a:r>
            <a:endParaRPr lang="tr-TR" sz="5400" b="1" cap="none" spc="0" dirty="0">
              <a:ln w="22225">
                <a:solidFill>
                  <a:schemeClr val="accent1"/>
                </a:solidFill>
                <a:prstDash val="solid"/>
              </a:ln>
              <a:solidFill>
                <a:srgbClr val="10E5F0"/>
              </a:solidFill>
              <a:effectLst/>
            </a:endParaRPr>
          </a:p>
        </p:txBody>
      </p:sp>
      <p:sp>
        <p:nvSpPr>
          <p:cNvPr id="24" name="Yıldız: 5 Nokta 23">
            <a:extLst>
              <a:ext uri="{FF2B5EF4-FFF2-40B4-BE49-F238E27FC236}">
                <a16:creationId xmlns:a16="http://schemas.microsoft.com/office/drawing/2014/main" id="{DB7EA8B5-8278-4206-B7CD-55C0B4BBDFD3}"/>
              </a:ext>
            </a:extLst>
          </p:cNvPr>
          <p:cNvSpPr/>
          <p:nvPr/>
        </p:nvSpPr>
        <p:spPr>
          <a:xfrm>
            <a:off x="142875" y="3569732"/>
            <a:ext cx="400050" cy="37147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F4B22120-A070-404B-B071-0644C9BDFD85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414336" y="3696194"/>
            <a:ext cx="3217071" cy="21567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C2B7710E-F9F8-448C-9C2D-F0169AD282DB}"/>
              </a:ext>
            </a:extLst>
          </p:cNvPr>
          <p:cNvSpPr txBox="1"/>
          <p:nvPr/>
        </p:nvSpPr>
        <p:spPr>
          <a:xfrm>
            <a:off x="3631407" y="5037297"/>
            <a:ext cx="5053012" cy="1631216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Not: </a:t>
            </a:r>
            <a:r>
              <a:rPr lang="tr-TR" sz="2400" b="1" dirty="0" err="1">
                <a:solidFill>
                  <a:schemeClr val="bg1"/>
                </a:solidFill>
              </a:rPr>
              <a:t>Where</a:t>
            </a:r>
            <a:r>
              <a:rPr lang="tr-TR" sz="2400" b="1" dirty="0">
                <a:solidFill>
                  <a:schemeClr val="bg1"/>
                </a:solidFill>
              </a:rPr>
              <a:t> sorusuna yanıt olarak interneti kullandığımız </a:t>
            </a:r>
            <a:r>
              <a:rPr lang="tr-TR" sz="2800" b="1" u="sng" dirty="0">
                <a:solidFill>
                  <a:schemeClr val="bg1"/>
                </a:solidFill>
              </a:rPr>
              <a:t>mekan</a:t>
            </a:r>
            <a:r>
              <a:rPr lang="tr-TR" sz="2400" b="1" dirty="0">
                <a:solidFill>
                  <a:schemeClr val="bg1"/>
                </a:solidFill>
              </a:rPr>
              <a:t> söylenir (ev, okul, iş yeri, vb.)  </a:t>
            </a:r>
            <a:r>
              <a:rPr lang="tr-TR" sz="2400" b="1" u="sng" dirty="0">
                <a:solidFill>
                  <a:schemeClr val="bg1"/>
                </a:solidFill>
              </a:rPr>
              <a:t>Kullanılan cihaz söylenmez.</a:t>
            </a:r>
            <a:endParaRPr lang="tr-TR" sz="2400" b="1" u="sng" dirty="0">
              <a:solidFill>
                <a:srgbClr val="FF0000"/>
              </a:solidFill>
            </a:endParaRPr>
          </a:p>
        </p:txBody>
      </p:sp>
      <p:sp>
        <p:nvSpPr>
          <p:cNvPr id="29" name="Yıldız: 5 Nokta 28">
            <a:extLst>
              <a:ext uri="{FF2B5EF4-FFF2-40B4-BE49-F238E27FC236}">
                <a16:creationId xmlns:a16="http://schemas.microsoft.com/office/drawing/2014/main" id="{60C87B2C-1242-4436-AC4D-EEAE33F62B39}"/>
              </a:ext>
            </a:extLst>
          </p:cNvPr>
          <p:cNvSpPr/>
          <p:nvPr/>
        </p:nvSpPr>
        <p:spPr>
          <a:xfrm>
            <a:off x="11496675" y="3546572"/>
            <a:ext cx="400050" cy="37147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31" name="Düz Bağlayıcı 30">
            <a:extLst>
              <a:ext uri="{FF2B5EF4-FFF2-40B4-BE49-F238E27FC236}">
                <a16:creationId xmlns:a16="http://schemas.microsoft.com/office/drawing/2014/main" id="{AAECBB72-7BE1-4415-B6FF-E33EE02153DE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8684419" y="3696195"/>
            <a:ext cx="3012281" cy="21567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35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/>
      <p:bldP spid="23" grpId="0"/>
      <p:bldP spid="24" grpId="0" animBg="1"/>
      <p:bldP spid="28" grpId="0" animBg="1"/>
      <p:bldP spid="28" grpId="1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13D5D06F-997B-40E2-8E38-F6ADC556EF3B}"/>
              </a:ext>
            </a:extLst>
          </p:cNvPr>
          <p:cNvSpPr txBox="1">
            <a:spLocks/>
          </p:cNvSpPr>
          <p:nvPr/>
        </p:nvSpPr>
        <p:spPr>
          <a:xfrm>
            <a:off x="762000" y="0"/>
            <a:ext cx="10591800" cy="77152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Common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Questions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about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the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Internet</a:t>
            </a:r>
            <a:endParaRPr lang="tr-TR" sz="36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Ok: Köşeli Çift Ayraç 5">
            <a:extLst>
              <a:ext uri="{FF2B5EF4-FFF2-40B4-BE49-F238E27FC236}">
                <a16:creationId xmlns:a16="http://schemas.microsoft.com/office/drawing/2014/main" id="{C66BB567-4092-4E7A-AEC8-CE969F194B87}"/>
              </a:ext>
            </a:extLst>
          </p:cNvPr>
          <p:cNvSpPr/>
          <p:nvPr/>
        </p:nvSpPr>
        <p:spPr>
          <a:xfrm>
            <a:off x="452437" y="1046737"/>
            <a:ext cx="619125" cy="428625"/>
          </a:xfrm>
          <a:prstGeom prst="chevron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5FD94E8-9E13-417F-B016-EB29A42086D1}"/>
              </a:ext>
            </a:extLst>
          </p:cNvPr>
          <p:cNvSpPr txBox="1"/>
          <p:nvPr/>
        </p:nvSpPr>
        <p:spPr>
          <a:xfrm>
            <a:off x="1071562" y="1046737"/>
            <a:ext cx="9239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Internet ünitesinde soru köklerinde karşımıza sık sık çıkacak bazı soru kalıpları şu şekildedir.</a:t>
            </a:r>
          </a:p>
        </p:txBody>
      </p:sp>
      <p:sp>
        <p:nvSpPr>
          <p:cNvPr id="8" name="Ok: Beşgen 7">
            <a:extLst>
              <a:ext uri="{FF2B5EF4-FFF2-40B4-BE49-F238E27FC236}">
                <a16:creationId xmlns:a16="http://schemas.microsoft.com/office/drawing/2014/main" id="{566B3645-5902-46A5-A82D-A5796C87F803}"/>
              </a:ext>
            </a:extLst>
          </p:cNvPr>
          <p:cNvSpPr/>
          <p:nvPr/>
        </p:nvSpPr>
        <p:spPr>
          <a:xfrm>
            <a:off x="66676" y="1867017"/>
            <a:ext cx="6096000" cy="1560970"/>
          </a:xfrm>
          <a:prstGeom prst="homePlate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How do you access the internet?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Internete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nasıl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girersin</a:t>
            </a:r>
            <a:r>
              <a:rPr lang="en-US" sz="2400" b="1" dirty="0">
                <a:solidFill>
                  <a:schemeClr val="tx1"/>
                </a:solidFill>
              </a:rPr>
              <a:t>?)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6" name="Ok: Beşgen 15">
            <a:extLst>
              <a:ext uri="{FF2B5EF4-FFF2-40B4-BE49-F238E27FC236}">
                <a16:creationId xmlns:a16="http://schemas.microsoft.com/office/drawing/2014/main" id="{839F12E8-A2A0-47E9-A03C-F71552993DB8}"/>
              </a:ext>
            </a:extLst>
          </p:cNvPr>
          <p:cNvSpPr/>
          <p:nvPr/>
        </p:nvSpPr>
        <p:spPr>
          <a:xfrm>
            <a:off x="66676" y="3487280"/>
            <a:ext cx="6096000" cy="1560970"/>
          </a:xfrm>
          <a:prstGeom prst="homePlate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>
                <a:solidFill>
                  <a:schemeClr val="tx1"/>
                </a:solidFill>
              </a:rPr>
              <a:t>How many hours do you </a:t>
            </a:r>
            <a:r>
              <a:rPr lang="tr-TR" sz="2000" b="1" dirty="0" err="1">
                <a:solidFill>
                  <a:schemeClr val="tx1"/>
                </a:solidFill>
              </a:rPr>
              <a:t>use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the internet a day?</a:t>
            </a:r>
          </a:p>
          <a:p>
            <a:pPr algn="r"/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dirty="0" err="1">
                <a:solidFill>
                  <a:schemeClr val="tx1"/>
                </a:solidFill>
              </a:rPr>
              <a:t>Günde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kaç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saat</a:t>
            </a:r>
            <a:r>
              <a:rPr lang="en-US" sz="2000" b="1" dirty="0">
                <a:solidFill>
                  <a:schemeClr val="tx1"/>
                </a:solidFill>
              </a:rPr>
              <a:t> internet</a:t>
            </a:r>
            <a:r>
              <a:rPr lang="tr-TR" sz="2000" b="1" dirty="0">
                <a:solidFill>
                  <a:schemeClr val="tx1"/>
                </a:solidFill>
              </a:rPr>
              <a:t> kullanırsın</a:t>
            </a:r>
            <a:r>
              <a:rPr lang="en-US" sz="2000" b="1" dirty="0">
                <a:solidFill>
                  <a:schemeClr val="tx1"/>
                </a:solidFill>
              </a:rPr>
              <a:t>?)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8" name="Ok: Beşgen 17">
            <a:extLst>
              <a:ext uri="{FF2B5EF4-FFF2-40B4-BE49-F238E27FC236}">
                <a16:creationId xmlns:a16="http://schemas.microsoft.com/office/drawing/2014/main" id="{293D45B6-9EAF-4524-A6E0-1D624476F964}"/>
              </a:ext>
            </a:extLst>
          </p:cNvPr>
          <p:cNvSpPr/>
          <p:nvPr/>
        </p:nvSpPr>
        <p:spPr>
          <a:xfrm flipH="1">
            <a:off x="6243638" y="1867016"/>
            <a:ext cx="5781675" cy="1620263"/>
          </a:xfrm>
          <a:prstGeom prst="homePlate">
            <a:avLst/>
          </a:prstGeom>
          <a:solidFill>
            <a:srgbClr val="8CF3F8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I access the internet via my tablet.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dirty="0" err="1">
                <a:solidFill>
                  <a:schemeClr val="tx1"/>
                </a:solidFill>
              </a:rPr>
              <a:t>Internete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tabletim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aracılığıyla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girerim</a:t>
            </a:r>
            <a:r>
              <a:rPr lang="en-US" sz="2000" b="1" dirty="0">
                <a:solidFill>
                  <a:schemeClr val="tx1"/>
                </a:solidFill>
              </a:rPr>
              <a:t>.)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9" name="Ok: Beşgen 18">
            <a:extLst>
              <a:ext uri="{FF2B5EF4-FFF2-40B4-BE49-F238E27FC236}">
                <a16:creationId xmlns:a16="http://schemas.microsoft.com/office/drawing/2014/main" id="{23857570-6708-4EE4-85C6-3B2A3ACB72BB}"/>
              </a:ext>
            </a:extLst>
          </p:cNvPr>
          <p:cNvSpPr/>
          <p:nvPr/>
        </p:nvSpPr>
        <p:spPr>
          <a:xfrm flipH="1">
            <a:off x="6243638" y="3487280"/>
            <a:ext cx="5781675" cy="1560970"/>
          </a:xfrm>
          <a:prstGeom prst="homePlate">
            <a:avLst/>
          </a:prstGeom>
          <a:solidFill>
            <a:srgbClr val="8CF3F8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I spend two hours a day on the internet.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dirty="0" err="1">
                <a:solidFill>
                  <a:schemeClr val="tx1"/>
                </a:solidFill>
              </a:rPr>
              <a:t>Internette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günde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iki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saat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harcarım</a:t>
            </a:r>
            <a:r>
              <a:rPr lang="en-US" sz="2000" b="1" dirty="0">
                <a:solidFill>
                  <a:schemeClr val="tx1"/>
                </a:solidFill>
              </a:rPr>
              <a:t>.)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C06333A5-BC1F-41E5-ACA9-F4161DF4CFCB}"/>
              </a:ext>
            </a:extLst>
          </p:cNvPr>
          <p:cNvSpPr/>
          <p:nvPr/>
        </p:nvSpPr>
        <p:spPr>
          <a:xfrm>
            <a:off x="1409699" y="1209525"/>
            <a:ext cx="30767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22225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Questions</a:t>
            </a:r>
            <a:endParaRPr lang="tr-TR" sz="5400" b="1" cap="none" spc="0" dirty="0">
              <a:ln w="22225">
                <a:solidFill>
                  <a:srgbClr val="FFC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FC50FCC7-9E5E-4E7E-A561-E10616B1BA42}"/>
              </a:ext>
            </a:extLst>
          </p:cNvPr>
          <p:cNvSpPr/>
          <p:nvPr/>
        </p:nvSpPr>
        <p:spPr>
          <a:xfrm>
            <a:off x="8160685" y="1179878"/>
            <a:ext cx="2621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22225">
                  <a:solidFill>
                    <a:schemeClr val="accent1"/>
                  </a:solidFill>
                  <a:prstDash val="solid"/>
                </a:ln>
                <a:solidFill>
                  <a:srgbClr val="10E5F0"/>
                </a:solidFill>
                <a:effectLst/>
              </a:rPr>
              <a:t>Answers</a:t>
            </a:r>
            <a:endParaRPr lang="tr-TR" sz="5400" b="1" cap="none" spc="0" dirty="0">
              <a:ln w="22225">
                <a:solidFill>
                  <a:schemeClr val="accent1"/>
                </a:solidFill>
                <a:prstDash val="solid"/>
              </a:ln>
              <a:solidFill>
                <a:srgbClr val="10E5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668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70937B-ACAA-49F0-8E28-01D100F6F0D3}"/>
              </a:ext>
            </a:extLst>
          </p:cNvPr>
          <p:cNvSpPr txBox="1">
            <a:spLocks/>
          </p:cNvSpPr>
          <p:nvPr/>
        </p:nvSpPr>
        <p:spPr>
          <a:xfrm>
            <a:off x="329706" y="0"/>
            <a:ext cx="6677025" cy="1357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800" b="1" dirty="0" err="1">
                <a:latin typeface="+mn-lt"/>
                <a:cs typeface="Aharoni" panose="02010803020104030203" pitchFamily="2" charset="-79"/>
              </a:rPr>
              <a:t>Other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Important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800" b="1" dirty="0" err="1">
                <a:latin typeface="+mn-lt"/>
                <a:cs typeface="Aharoni" panose="02010803020104030203" pitchFamily="2" charset="-79"/>
              </a:rPr>
              <a:t>Words</a:t>
            </a:r>
            <a:r>
              <a:rPr lang="tr-TR" sz="4800" b="1" dirty="0">
                <a:latin typeface="+mn-lt"/>
                <a:cs typeface="Aharoni" panose="02010803020104030203" pitchFamily="2" charset="-79"/>
              </a:rPr>
              <a:t>: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0C5AB68-D0EB-411F-BCA5-4102AEC73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17" y="1228491"/>
            <a:ext cx="2226108" cy="16671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4643C9A7-B6FE-4293-BF94-0771CF72B5FE}"/>
              </a:ext>
            </a:extLst>
          </p:cNvPr>
          <p:cNvSpPr/>
          <p:nvPr/>
        </p:nvSpPr>
        <p:spPr>
          <a:xfrm>
            <a:off x="483391" y="2895599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Addict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8A1CE73-2BA3-4793-B444-7C5C02796205}"/>
              </a:ext>
            </a:extLst>
          </p:cNvPr>
          <p:cNvSpPr txBox="1"/>
          <p:nvPr/>
        </p:nvSpPr>
        <p:spPr>
          <a:xfrm>
            <a:off x="1344165" y="3341875"/>
            <a:ext cx="252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(bağımlı)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1457F6B-ED31-4C2D-866B-382D61F9C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325" y="1289303"/>
            <a:ext cx="1865376" cy="16062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139DA586-4E84-4E80-8401-7B26F3708ED3}"/>
              </a:ext>
            </a:extLst>
          </p:cNvPr>
          <p:cNvSpPr/>
          <p:nvPr/>
        </p:nvSpPr>
        <p:spPr>
          <a:xfrm>
            <a:off x="3084459" y="2895599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Face</a:t>
            </a:r>
            <a:r>
              <a:rPr lang="tr-T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</a:t>
            </a:r>
            <a:r>
              <a:rPr lang="tr-T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face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013A398-3BD5-4883-8E30-55F1AF16ED6E}"/>
              </a:ext>
            </a:extLst>
          </p:cNvPr>
          <p:cNvSpPr txBox="1"/>
          <p:nvPr/>
        </p:nvSpPr>
        <p:spPr>
          <a:xfrm>
            <a:off x="3908776" y="3341875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</a:t>
            </a:r>
            <a:r>
              <a:rPr lang="tr-TR" sz="2000" b="1" dirty="0" err="1"/>
              <a:t>yüzyüze</a:t>
            </a:r>
            <a:r>
              <a:rPr lang="tr-TR" sz="2000" b="1" dirty="0"/>
              <a:t>)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23A0BC14-B106-41BE-A10A-460758AE93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140"/>
          <a:stretch/>
        </p:blipFill>
        <p:spPr>
          <a:xfrm>
            <a:off x="6356967" y="1254087"/>
            <a:ext cx="1501158" cy="15734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Dikdörtgen 12">
            <a:extLst>
              <a:ext uri="{FF2B5EF4-FFF2-40B4-BE49-F238E27FC236}">
                <a16:creationId xmlns:a16="http://schemas.microsoft.com/office/drawing/2014/main" id="{245C2160-5E0D-4CAD-9748-6EAC08492303}"/>
              </a:ext>
            </a:extLst>
          </p:cNvPr>
          <p:cNvSpPr/>
          <p:nvPr/>
        </p:nvSpPr>
        <p:spPr>
          <a:xfrm>
            <a:off x="5745125" y="2895599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Permission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2F2A5A9-CCF8-433C-9B0B-77D6DB189A7B}"/>
              </a:ext>
            </a:extLst>
          </p:cNvPr>
          <p:cNvSpPr txBox="1"/>
          <p:nvPr/>
        </p:nvSpPr>
        <p:spPr>
          <a:xfrm>
            <a:off x="6728442" y="3341875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(izin)</a:t>
            </a: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F79B36DC-40A9-46E3-B3F3-65053D53DF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" t="11343" r="4398" b="10185"/>
          <a:stretch/>
        </p:blipFill>
        <p:spPr>
          <a:xfrm>
            <a:off x="9046296" y="1222265"/>
            <a:ext cx="1810351" cy="16053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" name="Dikdörtgen 16">
            <a:extLst>
              <a:ext uri="{FF2B5EF4-FFF2-40B4-BE49-F238E27FC236}">
                <a16:creationId xmlns:a16="http://schemas.microsoft.com/office/drawing/2014/main" id="{BBBDB496-6175-4588-BBCD-3E3831857B3D}"/>
              </a:ext>
            </a:extLst>
          </p:cNvPr>
          <p:cNvSpPr/>
          <p:nvPr/>
        </p:nvSpPr>
        <p:spPr>
          <a:xfrm>
            <a:off x="8538233" y="2875209"/>
            <a:ext cx="27931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Safety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C40B400-6911-46E0-B14A-1B991388D7F6}"/>
              </a:ext>
            </a:extLst>
          </p:cNvPr>
          <p:cNvSpPr txBox="1"/>
          <p:nvPr/>
        </p:nvSpPr>
        <p:spPr>
          <a:xfrm>
            <a:off x="9248203" y="3341875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(güvenlik)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7E5D3B33-9396-483B-9165-A3D060855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95" y="4124090"/>
            <a:ext cx="1861955" cy="13858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1" name="Dikdörtgen 20">
            <a:extLst>
              <a:ext uri="{FF2B5EF4-FFF2-40B4-BE49-F238E27FC236}">
                <a16:creationId xmlns:a16="http://schemas.microsoft.com/office/drawing/2014/main" id="{3B5BFD5D-5BD8-46D7-A6C9-0E8EC0A74444}"/>
              </a:ext>
            </a:extLst>
          </p:cNvPr>
          <p:cNvSpPr/>
          <p:nvPr/>
        </p:nvSpPr>
        <p:spPr>
          <a:xfrm>
            <a:off x="483391" y="5621954"/>
            <a:ext cx="45633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Personal</a:t>
            </a:r>
            <a:r>
              <a:rPr lang="tr-T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Information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91E2B3D-CD75-481E-8DC5-3C0B44E85DF6}"/>
              </a:ext>
            </a:extLst>
          </p:cNvPr>
          <p:cNvSpPr txBox="1"/>
          <p:nvPr/>
        </p:nvSpPr>
        <p:spPr>
          <a:xfrm>
            <a:off x="1934983" y="6092137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(Kişisel bilgi)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19AFBC9-525D-450F-9F46-3F8C55F86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701" y="4236067"/>
            <a:ext cx="1385887" cy="13858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" name="Dikdörtgen 22">
            <a:extLst>
              <a:ext uri="{FF2B5EF4-FFF2-40B4-BE49-F238E27FC236}">
                <a16:creationId xmlns:a16="http://schemas.microsoft.com/office/drawing/2014/main" id="{DDE18EFD-24A4-47D9-9BF6-946BFB856492}"/>
              </a:ext>
            </a:extLst>
          </p:cNvPr>
          <p:cNvSpPr/>
          <p:nvPr/>
        </p:nvSpPr>
        <p:spPr>
          <a:xfrm>
            <a:off x="3843047" y="5621954"/>
            <a:ext cx="45633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Access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759806B-795C-40F3-96B1-464CBB45B9C8}"/>
              </a:ext>
            </a:extLst>
          </p:cNvPr>
          <p:cNvSpPr txBox="1"/>
          <p:nvPr/>
        </p:nvSpPr>
        <p:spPr>
          <a:xfrm>
            <a:off x="5048906" y="6092137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(Erişim Sağlamak)</a:t>
            </a:r>
          </a:p>
        </p:txBody>
      </p:sp>
      <p:pic>
        <p:nvPicPr>
          <p:cNvPr id="1026" name="Picture 2" descr="Forward, next, right, share, turn Free Icon of Basic UI 2 (Line)">
            <a:extLst>
              <a:ext uri="{FF2B5EF4-FFF2-40B4-BE49-F238E27FC236}">
                <a16:creationId xmlns:a16="http://schemas.microsoft.com/office/drawing/2014/main" id="{596B85FE-1D3E-4F54-8F49-C7084E647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366" y="4124090"/>
            <a:ext cx="1497118" cy="14971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Dikdörtgen 24">
            <a:extLst>
              <a:ext uri="{FF2B5EF4-FFF2-40B4-BE49-F238E27FC236}">
                <a16:creationId xmlns:a16="http://schemas.microsoft.com/office/drawing/2014/main" id="{9859C0F0-D897-43F3-93F7-2DF485ED80D5}"/>
              </a:ext>
            </a:extLst>
          </p:cNvPr>
          <p:cNvSpPr/>
          <p:nvPr/>
        </p:nvSpPr>
        <p:spPr>
          <a:xfrm>
            <a:off x="7202703" y="5635735"/>
            <a:ext cx="45633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Share</a:t>
            </a:r>
            <a:endParaRPr lang="tr-TR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C9AB2C7F-A25B-448F-A329-AF26D480420D}"/>
              </a:ext>
            </a:extLst>
          </p:cNvPr>
          <p:cNvSpPr txBox="1"/>
          <p:nvPr/>
        </p:nvSpPr>
        <p:spPr>
          <a:xfrm>
            <a:off x="8810666" y="6068230"/>
            <a:ext cx="267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(Paylaşmak)</a:t>
            </a:r>
          </a:p>
        </p:txBody>
      </p:sp>
    </p:spTree>
    <p:extLst>
      <p:ext uri="{BB962C8B-B14F-4D97-AF65-F5344CB8AC3E}">
        <p14:creationId xmlns:p14="http://schemas.microsoft.com/office/powerpoint/2010/main" val="46196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ternet Addiction — ChildSafeNet">
            <a:extLst>
              <a:ext uri="{FF2B5EF4-FFF2-40B4-BE49-F238E27FC236}">
                <a16:creationId xmlns:a16="http://schemas.microsoft.com/office/drawing/2014/main" id="{E2830288-4306-4841-923E-7F4185D5F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6" y="1309687"/>
            <a:ext cx="565150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aşlık 1">
            <a:extLst>
              <a:ext uri="{FF2B5EF4-FFF2-40B4-BE49-F238E27FC236}">
                <a16:creationId xmlns:a16="http://schemas.microsoft.com/office/drawing/2014/main" id="{FC982DC2-FC5B-4EEF-AF47-35BA894D526C}"/>
              </a:ext>
            </a:extLst>
          </p:cNvPr>
          <p:cNvSpPr txBox="1">
            <a:spLocks/>
          </p:cNvSpPr>
          <p:nvPr/>
        </p:nvSpPr>
        <p:spPr>
          <a:xfrm>
            <a:off x="5739906" y="1533525"/>
            <a:ext cx="6452094" cy="1357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err="1">
                <a:latin typeface="+mn-lt"/>
                <a:cs typeface="Aharoni" panose="02010803020104030203" pitchFamily="2" charset="-79"/>
              </a:rPr>
              <a:t>Don’t</a:t>
            </a:r>
            <a:r>
              <a:rPr lang="tr-TR" sz="4000" b="1" dirty="0">
                <a:latin typeface="+mn-lt"/>
                <a:cs typeface="Aharoni" panose="02010803020104030203" pitchFamily="2" charset="-79"/>
              </a:rPr>
              <a:t> be an Internet </a:t>
            </a:r>
            <a:r>
              <a:rPr lang="tr-TR" sz="4000" b="1" dirty="0" err="1">
                <a:latin typeface="+mn-lt"/>
                <a:cs typeface="Aharoni" panose="02010803020104030203" pitchFamily="2" charset="-79"/>
              </a:rPr>
              <a:t>Addict</a:t>
            </a:r>
            <a:endParaRPr lang="tr-TR" sz="40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66CBC880-E3F7-403C-B2AE-FCD21E0100C7}"/>
              </a:ext>
            </a:extLst>
          </p:cNvPr>
          <p:cNvSpPr txBox="1"/>
          <p:nvPr/>
        </p:nvSpPr>
        <p:spPr>
          <a:xfrm>
            <a:off x="5651500" y="2455069"/>
            <a:ext cx="645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(Internet Bağımlısı Olma)</a:t>
            </a:r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126F7E57-A0AB-44D6-8EED-8FC17701048D}"/>
              </a:ext>
            </a:extLst>
          </p:cNvPr>
          <p:cNvSpPr txBox="1">
            <a:spLocks/>
          </p:cNvSpPr>
          <p:nvPr/>
        </p:nvSpPr>
        <p:spPr>
          <a:xfrm>
            <a:off x="5739906" y="3133725"/>
            <a:ext cx="6452094" cy="1357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err="1">
                <a:latin typeface="+mn-lt"/>
                <a:cs typeface="Aharoni" panose="02010803020104030203" pitchFamily="2" charset="-79"/>
              </a:rPr>
              <a:t>Regulate</a:t>
            </a:r>
            <a:r>
              <a:rPr lang="tr-TR" sz="4000" b="1" dirty="0">
                <a:latin typeface="+mn-lt"/>
                <a:cs typeface="Aharoni" panose="02010803020104030203" pitchFamily="2" charset="-79"/>
              </a:rPr>
              <a:t> </a:t>
            </a:r>
            <a:r>
              <a:rPr lang="tr-TR" sz="4000" b="1" dirty="0" err="1">
                <a:latin typeface="+mn-lt"/>
                <a:cs typeface="Aharoni" panose="02010803020104030203" pitchFamily="2" charset="-79"/>
              </a:rPr>
              <a:t>your</a:t>
            </a:r>
            <a:r>
              <a:rPr lang="tr-TR" sz="4000" b="1" dirty="0">
                <a:latin typeface="+mn-lt"/>
                <a:cs typeface="Aharoni" panose="02010803020104030203" pitchFamily="2" charset="-79"/>
              </a:rPr>
              <a:t> Internet </a:t>
            </a:r>
            <a:r>
              <a:rPr lang="tr-TR" sz="4000" b="1" dirty="0" err="1">
                <a:latin typeface="+mn-lt"/>
                <a:cs typeface="Aharoni" panose="02010803020104030203" pitchFamily="2" charset="-79"/>
              </a:rPr>
              <a:t>Usage</a:t>
            </a:r>
            <a:endParaRPr lang="tr-TR" sz="40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0B18708-23F3-406B-931D-C6C0DE3DB1AB}"/>
              </a:ext>
            </a:extLst>
          </p:cNvPr>
          <p:cNvSpPr txBox="1"/>
          <p:nvPr/>
        </p:nvSpPr>
        <p:spPr>
          <a:xfrm>
            <a:off x="5739906" y="4031458"/>
            <a:ext cx="645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(Internet Kullanımını Ayarla)</a:t>
            </a:r>
          </a:p>
        </p:txBody>
      </p:sp>
    </p:spTree>
    <p:extLst>
      <p:ext uri="{BB962C8B-B14F-4D97-AF65-F5344CB8AC3E}">
        <p14:creationId xmlns:p14="http://schemas.microsoft.com/office/powerpoint/2010/main" val="73952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A9F3033-9E54-4145-8806-785229F612A6}"/>
              </a:ext>
            </a:extLst>
          </p:cNvPr>
          <p:cNvSpPr/>
          <p:nvPr/>
        </p:nvSpPr>
        <p:spPr>
          <a:xfrm>
            <a:off x="-2650210" y="1404673"/>
            <a:ext cx="14842210" cy="6312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777EC4-FACF-439D-B68D-47C03DEFE036}"/>
              </a:ext>
            </a:extLst>
          </p:cNvPr>
          <p:cNvSpPr/>
          <p:nvPr/>
        </p:nvSpPr>
        <p:spPr>
          <a:xfrm>
            <a:off x="-113663" y="-5945"/>
            <a:ext cx="9991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6600">
                  <a:solidFill>
                    <a:sysClr val="windowText" lastClr="000000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FFFF00"/>
                </a:highlight>
              </a:rPr>
              <a:t>Frequency Adverbs (Sıklık Zarfları)</a:t>
            </a:r>
            <a:endParaRPr lang="en-US" sz="5400" b="1" cap="none" spc="0" dirty="0">
              <a:ln w="6600">
                <a:solidFill>
                  <a:sysClr val="windowText" lastClr="000000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012D4C-1E87-4C5F-9521-53B990DE6538}"/>
              </a:ext>
            </a:extLst>
          </p:cNvPr>
          <p:cNvSpPr txBox="1"/>
          <p:nvPr/>
        </p:nvSpPr>
        <p:spPr>
          <a:xfrm>
            <a:off x="448312" y="886586"/>
            <a:ext cx="9236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ighlight>
                  <a:srgbClr val="FFFF00"/>
                </a:highlight>
              </a:rPr>
              <a:t>Yaptığımız eylemlerin ne sıklıkla yapıldığını belirtmek için bu zarfları kullanırız.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BA3A5B-028D-45D6-A51C-49984C53DA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67" t="6260" r="12717" b="925"/>
          <a:stretch/>
        </p:blipFill>
        <p:spPr>
          <a:xfrm>
            <a:off x="-108488" y="1432179"/>
            <a:ext cx="11577233" cy="52504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1BEB7E-44BA-4232-9CCA-BB6F1C81E9A7}"/>
              </a:ext>
            </a:extLst>
          </p:cNvPr>
          <p:cNvSpPr txBox="1"/>
          <p:nvPr/>
        </p:nvSpPr>
        <p:spPr>
          <a:xfrm>
            <a:off x="723255" y="1689315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Always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000" b="1" dirty="0"/>
              <a:t>(her zaman)</a:t>
            </a:r>
            <a:r>
              <a:rPr lang="tr-TR" sz="2400" b="1" dirty="0"/>
              <a:t>            </a:t>
            </a:r>
            <a:r>
              <a:rPr lang="tr-TR" sz="2400" b="1" dirty="0">
                <a:solidFill>
                  <a:schemeClr val="bg1"/>
                </a:solidFill>
              </a:rPr>
              <a:t>%100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D8865D-6666-478F-8E7F-469DB20F0AB9}"/>
              </a:ext>
            </a:extLst>
          </p:cNvPr>
          <p:cNvSpPr txBox="1"/>
          <p:nvPr/>
        </p:nvSpPr>
        <p:spPr>
          <a:xfrm>
            <a:off x="0" y="2489491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Usually/Generally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/>
              <a:t>(genellikle)</a:t>
            </a:r>
            <a:r>
              <a:rPr lang="tr-TR" sz="2400" b="1" dirty="0"/>
              <a:t>         </a:t>
            </a:r>
            <a:r>
              <a:rPr lang="tr-TR" sz="2400" b="1" dirty="0">
                <a:solidFill>
                  <a:schemeClr val="bg1"/>
                </a:solidFill>
              </a:rPr>
              <a:t>%80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B6539D-F6C4-45BE-B0CB-80BE6CE68913}"/>
              </a:ext>
            </a:extLst>
          </p:cNvPr>
          <p:cNvSpPr txBox="1"/>
          <p:nvPr/>
        </p:nvSpPr>
        <p:spPr>
          <a:xfrm>
            <a:off x="723255" y="3324394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Often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000" b="1" dirty="0"/>
              <a:t>(sık sık)</a:t>
            </a:r>
            <a:r>
              <a:rPr lang="tr-TR" sz="2400" b="1" dirty="0"/>
              <a:t>                     </a:t>
            </a:r>
            <a:r>
              <a:rPr lang="tr-TR" sz="2400" b="1" dirty="0">
                <a:solidFill>
                  <a:schemeClr val="bg1"/>
                </a:solidFill>
              </a:rPr>
              <a:t>%60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CFC3EB-4611-4733-B4E4-BD2412B91CA3}"/>
              </a:ext>
            </a:extLst>
          </p:cNvPr>
          <p:cNvSpPr txBox="1"/>
          <p:nvPr/>
        </p:nvSpPr>
        <p:spPr>
          <a:xfrm>
            <a:off x="532110" y="4036305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Sometimes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000" b="1" dirty="0"/>
              <a:t>(bazen)</a:t>
            </a:r>
            <a:r>
              <a:rPr lang="tr-TR" sz="2400" b="1" dirty="0"/>
              <a:t>              </a:t>
            </a:r>
            <a:r>
              <a:rPr lang="tr-TR" sz="2400" b="1" dirty="0">
                <a:solidFill>
                  <a:schemeClr val="bg1"/>
                </a:solidFill>
              </a:rPr>
              <a:t>%50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7BA740-197E-480B-89A6-2BD6A9743683}"/>
              </a:ext>
            </a:extLst>
          </p:cNvPr>
          <p:cNvSpPr txBox="1"/>
          <p:nvPr/>
        </p:nvSpPr>
        <p:spPr>
          <a:xfrm>
            <a:off x="0" y="4959473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Rarely/Seldom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000" b="1" dirty="0"/>
              <a:t>(nadiren)</a:t>
            </a:r>
            <a:r>
              <a:rPr lang="tr-TR" sz="2400" b="1" dirty="0"/>
              <a:t>        </a:t>
            </a:r>
            <a:r>
              <a:rPr lang="tr-TR" sz="2400" b="1" dirty="0">
                <a:solidFill>
                  <a:schemeClr val="bg1"/>
                </a:solidFill>
              </a:rPr>
              <a:t>%20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92856D-08AE-4213-B6DA-0082AC15D070}"/>
              </a:ext>
            </a:extLst>
          </p:cNvPr>
          <p:cNvSpPr txBox="1"/>
          <p:nvPr/>
        </p:nvSpPr>
        <p:spPr>
          <a:xfrm>
            <a:off x="121403" y="5768281"/>
            <a:ext cx="721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             Never </a:t>
            </a:r>
            <a:r>
              <a:rPr lang="tr-TR" sz="2000" b="1" dirty="0"/>
              <a:t>(asla/hiç)</a:t>
            </a:r>
            <a:r>
              <a:rPr lang="tr-TR" sz="2400" b="1" dirty="0"/>
              <a:t>        %0</a:t>
            </a:r>
            <a:endParaRPr lang="tr-TR" sz="28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642E881-ED29-4F02-B98C-2C6B847542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716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7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99D705-9578-4AAE-9570-E40A3EDF2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18255"/>
            <a:ext cx="10515600" cy="1325563"/>
          </a:xfrm>
        </p:spPr>
        <p:txBody>
          <a:bodyPr/>
          <a:lstStyle/>
          <a:p>
            <a:r>
              <a:rPr lang="tr-TR" sz="4400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Linking</a:t>
            </a:r>
            <a:r>
              <a:rPr lang="tr-TR" sz="4400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sz="4400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Words</a:t>
            </a:r>
            <a:r>
              <a:rPr lang="tr-TR" sz="4400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(Bağlaçlar)</a:t>
            </a:r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28E90D6-6663-4A08-B007-92AF19B1B89A}"/>
              </a:ext>
            </a:extLst>
          </p:cNvPr>
          <p:cNvSpPr txBox="1"/>
          <p:nvPr/>
        </p:nvSpPr>
        <p:spPr>
          <a:xfrm>
            <a:off x="91612" y="881432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AFTER: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D96CD4C-87B5-429C-ACC2-6000A8BE9180}"/>
              </a:ext>
            </a:extLst>
          </p:cNvPr>
          <p:cNvSpPr txBox="1"/>
          <p:nvPr/>
        </p:nvSpPr>
        <p:spPr>
          <a:xfrm>
            <a:off x="1474304" y="1058001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sonra / ….’dan sonra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2B05FEB-7100-4417-9522-7469A7D88F61}"/>
              </a:ext>
            </a:extLst>
          </p:cNvPr>
          <p:cNvSpPr txBox="1"/>
          <p:nvPr/>
        </p:nvSpPr>
        <p:spPr>
          <a:xfrm>
            <a:off x="381696" y="1529477"/>
            <a:ext cx="3355596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play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football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after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school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EEFCCE05-154F-4AF8-98D2-1975B2418165}"/>
              </a:ext>
            </a:extLst>
          </p:cNvPr>
          <p:cNvCxnSpPr/>
          <p:nvPr/>
        </p:nvCxnSpPr>
        <p:spPr>
          <a:xfrm>
            <a:off x="3879907" y="1729532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C4DAC0F3-AC05-432A-8251-83C90F6ABA82}"/>
              </a:ext>
            </a:extLst>
          </p:cNvPr>
          <p:cNvSpPr txBox="1"/>
          <p:nvPr/>
        </p:nvSpPr>
        <p:spPr>
          <a:xfrm>
            <a:off x="4769138" y="1539759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okuldan </a:t>
            </a:r>
            <a:r>
              <a:rPr lang="tr-TR" sz="2000" b="1" dirty="0">
                <a:solidFill>
                  <a:srgbClr val="FF0000"/>
                </a:solidFill>
              </a:rPr>
              <a:t>sonra</a:t>
            </a:r>
            <a:r>
              <a:rPr lang="tr-TR" sz="2000" b="1" dirty="0">
                <a:solidFill>
                  <a:srgbClr val="FFFF00"/>
                </a:solidFill>
              </a:rPr>
              <a:t> futbol oynarım.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68AA8E-5EA6-4749-AC88-13F43697A8C5}"/>
              </a:ext>
            </a:extLst>
          </p:cNvPr>
          <p:cNvSpPr txBox="1"/>
          <p:nvPr/>
        </p:nvSpPr>
        <p:spPr>
          <a:xfrm>
            <a:off x="381696" y="2018715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After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have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breakfast</a:t>
            </a:r>
            <a:r>
              <a:rPr lang="tr-TR" sz="2000" b="1" dirty="0">
                <a:solidFill>
                  <a:srgbClr val="FFFF00"/>
                </a:solidFill>
              </a:rPr>
              <a:t>, I </a:t>
            </a:r>
            <a:r>
              <a:rPr lang="tr-TR" sz="2000" b="1" dirty="0" err="1">
                <a:solidFill>
                  <a:srgbClr val="FFFF00"/>
                </a:solidFill>
              </a:rPr>
              <a:t>brush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teeth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DD6288A4-4E3F-463E-AEBC-FF1E03FD4BF2}"/>
              </a:ext>
            </a:extLst>
          </p:cNvPr>
          <p:cNvCxnSpPr/>
          <p:nvPr/>
        </p:nvCxnSpPr>
        <p:spPr>
          <a:xfrm>
            <a:off x="3879907" y="2416445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678019F-3FC1-485A-B4FA-2BE09C64978B}"/>
              </a:ext>
            </a:extLst>
          </p:cNvPr>
          <p:cNvSpPr txBox="1"/>
          <p:nvPr/>
        </p:nvSpPr>
        <p:spPr>
          <a:xfrm>
            <a:off x="4769138" y="2034974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kahvaltı yaptıktan </a:t>
            </a:r>
            <a:r>
              <a:rPr lang="tr-TR" sz="2000" b="1" dirty="0">
                <a:solidFill>
                  <a:srgbClr val="FF0000"/>
                </a:solidFill>
              </a:rPr>
              <a:t>sonra</a:t>
            </a:r>
            <a:r>
              <a:rPr lang="tr-TR" sz="2000" b="1" dirty="0">
                <a:solidFill>
                  <a:srgbClr val="FFFF00"/>
                </a:solidFill>
              </a:rPr>
              <a:t> dişlerimi fırçalarım.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C3B46B6-6B86-46C8-8E51-64578FF1F549}"/>
              </a:ext>
            </a:extLst>
          </p:cNvPr>
          <p:cNvSpPr txBox="1"/>
          <p:nvPr/>
        </p:nvSpPr>
        <p:spPr>
          <a:xfrm>
            <a:off x="6096000" y="5454750"/>
            <a:ext cx="5889071" cy="1384995"/>
          </a:xfrm>
          <a:prstGeom prst="rect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FF00"/>
                </a:solidFill>
              </a:rPr>
              <a:t>Not: </a:t>
            </a:r>
            <a:r>
              <a:rPr lang="tr-TR" sz="2400" b="1" dirty="0">
                <a:solidFill>
                  <a:schemeClr val="bg1"/>
                </a:solidFill>
              </a:rPr>
              <a:t>«</a:t>
            </a:r>
            <a:r>
              <a:rPr lang="tr-TR" sz="2400" b="1" dirty="0" err="1">
                <a:solidFill>
                  <a:schemeClr val="bg1"/>
                </a:solidFill>
              </a:rPr>
              <a:t>After</a:t>
            </a:r>
            <a:r>
              <a:rPr lang="tr-TR" sz="2400" b="1" dirty="0">
                <a:solidFill>
                  <a:schemeClr val="bg1"/>
                </a:solidFill>
              </a:rPr>
              <a:t>» ve «</a:t>
            </a:r>
            <a:r>
              <a:rPr lang="tr-TR" sz="2400" b="1" dirty="0" err="1">
                <a:solidFill>
                  <a:schemeClr val="bg1"/>
                </a:solidFill>
              </a:rPr>
              <a:t>Before</a:t>
            </a:r>
            <a:r>
              <a:rPr lang="tr-TR" sz="2400" b="1" dirty="0">
                <a:solidFill>
                  <a:schemeClr val="bg1"/>
                </a:solidFill>
              </a:rPr>
              <a:t>» </a:t>
            </a:r>
            <a:r>
              <a:rPr lang="tr-TR" sz="2400" b="1" dirty="0">
                <a:solidFill>
                  <a:srgbClr val="FFFF00"/>
                </a:solidFill>
              </a:rPr>
              <a:t>kendilerinden </a:t>
            </a:r>
            <a:r>
              <a:rPr lang="tr-TR" sz="3200" b="1" u="sng" dirty="0">
                <a:solidFill>
                  <a:srgbClr val="FFFF00"/>
                </a:solidFill>
              </a:rPr>
              <a:t>SONRAKİ</a:t>
            </a:r>
            <a:r>
              <a:rPr lang="tr-TR" sz="3200" b="1" dirty="0">
                <a:solidFill>
                  <a:srgbClr val="FFFF00"/>
                </a:solidFill>
              </a:rPr>
              <a:t> </a:t>
            </a:r>
            <a:r>
              <a:rPr lang="tr-TR" sz="2400" b="1" dirty="0">
                <a:solidFill>
                  <a:srgbClr val="FFFF00"/>
                </a:solidFill>
              </a:rPr>
              <a:t>cümleyi etkilerler. </a:t>
            </a:r>
            <a:r>
              <a:rPr lang="tr-TR" sz="2400" b="1" dirty="0">
                <a:solidFill>
                  <a:schemeClr val="bg1"/>
                </a:solidFill>
              </a:rPr>
              <a:t>Çevirirken </a:t>
            </a:r>
            <a:r>
              <a:rPr lang="tr-TR" sz="2400" b="1" dirty="0" err="1">
                <a:solidFill>
                  <a:schemeClr val="bg1"/>
                </a:solidFill>
              </a:rPr>
              <a:t>After&amp;Before‘lu</a:t>
            </a:r>
            <a:r>
              <a:rPr lang="tr-TR" sz="2400" b="1" dirty="0">
                <a:solidFill>
                  <a:schemeClr val="bg1"/>
                </a:solidFill>
              </a:rPr>
              <a:t> cümleden başlanır.</a:t>
            </a:r>
            <a:endParaRPr lang="tr-TR" sz="2800" b="1" dirty="0">
              <a:solidFill>
                <a:srgbClr val="FFFF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A805F76-5568-413E-B734-0EB24A9F88DE}"/>
              </a:ext>
            </a:extLst>
          </p:cNvPr>
          <p:cNvSpPr txBox="1"/>
          <p:nvPr/>
        </p:nvSpPr>
        <p:spPr>
          <a:xfrm>
            <a:off x="330699" y="3770471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Before</a:t>
            </a:r>
            <a:r>
              <a:rPr lang="en-US" sz="2000" b="1" dirty="0">
                <a:solidFill>
                  <a:srgbClr val="FFFF00"/>
                </a:solidFill>
              </a:rPr>
              <a:t> he </a:t>
            </a:r>
            <a:r>
              <a:rPr lang="tr-TR" sz="2000" b="1" dirty="0" err="1">
                <a:solidFill>
                  <a:srgbClr val="FFFF00"/>
                </a:solidFill>
              </a:rPr>
              <a:t>goes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to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bed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tr-TR" sz="2000" b="1" dirty="0">
                <a:solidFill>
                  <a:srgbClr val="FFFF00"/>
                </a:solidFill>
              </a:rPr>
              <a:t>he </a:t>
            </a:r>
            <a:r>
              <a:rPr lang="tr-TR" sz="2000" b="1" dirty="0" err="1">
                <a:solidFill>
                  <a:srgbClr val="FFFF00"/>
                </a:solidFill>
              </a:rPr>
              <a:t>brushes</a:t>
            </a:r>
            <a:r>
              <a:rPr lang="tr-TR" sz="2000" b="1" dirty="0">
                <a:solidFill>
                  <a:srgbClr val="FFFF00"/>
                </a:solidFill>
              </a:rPr>
              <a:t> his </a:t>
            </a:r>
            <a:r>
              <a:rPr lang="tr-TR" sz="2000" b="1" dirty="0" err="1">
                <a:solidFill>
                  <a:srgbClr val="FFFF00"/>
                </a:solidFill>
              </a:rPr>
              <a:t>teeth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7E6A16A-389C-4EA2-B5D4-039AA12FE653}"/>
              </a:ext>
            </a:extLst>
          </p:cNvPr>
          <p:cNvSpPr txBox="1"/>
          <p:nvPr/>
        </p:nvSpPr>
        <p:spPr>
          <a:xfrm>
            <a:off x="330699" y="4576476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I do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homework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before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online </a:t>
            </a:r>
            <a:r>
              <a:rPr lang="tr-TR" sz="2000" b="1" dirty="0" err="1">
                <a:solidFill>
                  <a:srgbClr val="FFFF00"/>
                </a:solidFill>
              </a:rPr>
              <a:t>classes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  <a:endParaRPr lang="tr-TR" sz="2400" b="1" dirty="0">
              <a:solidFill>
                <a:srgbClr val="FFFF00"/>
              </a:solidFill>
            </a:endParaRP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7D712B6A-9E23-477C-B1E1-D55CF52C10E8}"/>
              </a:ext>
            </a:extLst>
          </p:cNvPr>
          <p:cNvCxnSpPr/>
          <p:nvPr/>
        </p:nvCxnSpPr>
        <p:spPr>
          <a:xfrm>
            <a:off x="3800213" y="4130879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03565BA0-EA0B-41B1-BEBF-60D6C9406263}"/>
              </a:ext>
            </a:extLst>
          </p:cNvPr>
          <p:cNvCxnSpPr/>
          <p:nvPr/>
        </p:nvCxnSpPr>
        <p:spPr>
          <a:xfrm>
            <a:off x="3955406" y="5057157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22CD7D6-0A1D-40FC-806A-93B1A5A22DBF}"/>
              </a:ext>
            </a:extLst>
          </p:cNvPr>
          <p:cNvSpPr txBox="1"/>
          <p:nvPr/>
        </p:nvSpPr>
        <p:spPr>
          <a:xfrm>
            <a:off x="4990053" y="3863597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O, yatağa gitmeden </a:t>
            </a:r>
            <a:r>
              <a:rPr lang="tr-TR" sz="2000" b="1" dirty="0">
                <a:solidFill>
                  <a:srgbClr val="FF0000"/>
                </a:solidFill>
              </a:rPr>
              <a:t>önce</a:t>
            </a:r>
            <a:r>
              <a:rPr lang="tr-TR" sz="2000" b="1" dirty="0">
                <a:solidFill>
                  <a:srgbClr val="FFFF00"/>
                </a:solidFill>
              </a:rPr>
              <a:t> dişlerini fırçalar. 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23CAFA8-3AA8-431D-BF47-388EE924CEB0}"/>
              </a:ext>
            </a:extLst>
          </p:cNvPr>
          <p:cNvSpPr txBox="1"/>
          <p:nvPr/>
        </p:nvSpPr>
        <p:spPr>
          <a:xfrm>
            <a:off x="5038250" y="4617126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Ben, canlı derslerimden </a:t>
            </a:r>
            <a:r>
              <a:rPr lang="tr-TR" sz="2000" b="1" dirty="0">
                <a:solidFill>
                  <a:srgbClr val="FF0000"/>
                </a:solidFill>
              </a:rPr>
              <a:t>önce</a:t>
            </a:r>
            <a:r>
              <a:rPr lang="tr-TR" sz="2000" b="1" dirty="0">
                <a:solidFill>
                  <a:srgbClr val="FFFF00"/>
                </a:solidFill>
              </a:rPr>
              <a:t> ödevlerimi yaparım.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0A1BB8A-CCC2-4719-A0FC-F3CCBBBC5D11}"/>
              </a:ext>
            </a:extLst>
          </p:cNvPr>
          <p:cNvSpPr txBox="1"/>
          <p:nvPr/>
        </p:nvSpPr>
        <p:spPr>
          <a:xfrm>
            <a:off x="104858" y="2913804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BEFORE: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D2C5CC5-ECD0-4FF3-91F0-81ECC2EFDC72}"/>
              </a:ext>
            </a:extLst>
          </p:cNvPr>
          <p:cNvSpPr txBox="1"/>
          <p:nvPr/>
        </p:nvSpPr>
        <p:spPr>
          <a:xfrm>
            <a:off x="1831499" y="3028890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önce / ….’den önce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11F102B2-645D-40EE-BDE8-780711DEC1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066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A0C04F-7B2A-4F73-BEEF-44726D855DED}"/>
              </a:ext>
            </a:extLst>
          </p:cNvPr>
          <p:cNvSpPr txBox="1">
            <a:spLocks/>
          </p:cNvSpPr>
          <p:nvPr/>
        </p:nvSpPr>
        <p:spPr>
          <a:xfrm>
            <a:off x="202096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Linking</a:t>
            </a:r>
            <a:r>
              <a:rPr lang="tr-TR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Words</a:t>
            </a:r>
            <a:r>
              <a:rPr lang="tr-TR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(Bağlaçlar)</a:t>
            </a:r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BFB3C2-0E11-4CC0-B119-30AC486EBE4C}"/>
              </a:ext>
            </a:extLst>
          </p:cNvPr>
          <p:cNvSpPr txBox="1"/>
          <p:nvPr/>
        </p:nvSpPr>
        <p:spPr>
          <a:xfrm>
            <a:off x="91612" y="881432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 err="1"/>
              <a:t>Until</a:t>
            </a:r>
            <a:r>
              <a:rPr lang="tr-TR" sz="3600" b="1" u="sng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CFC0499-3CCE-4327-816F-0D6AD61F5A17}"/>
              </a:ext>
            </a:extLst>
          </p:cNvPr>
          <p:cNvSpPr txBox="1"/>
          <p:nvPr/>
        </p:nvSpPr>
        <p:spPr>
          <a:xfrm>
            <a:off x="1289746" y="1042181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-e kadar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659CEF3-08B4-4D6E-908E-EB859662A8BB}"/>
              </a:ext>
            </a:extLst>
          </p:cNvPr>
          <p:cNvSpPr txBox="1"/>
          <p:nvPr/>
        </p:nvSpPr>
        <p:spPr>
          <a:xfrm>
            <a:off x="381696" y="1529477"/>
            <a:ext cx="335559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You can listen music </a:t>
            </a:r>
            <a:r>
              <a:rPr lang="en-US" sz="2000" b="1" dirty="0">
                <a:solidFill>
                  <a:srgbClr val="FF0000"/>
                </a:solidFill>
              </a:rPr>
              <a:t>until</a:t>
            </a:r>
            <a:r>
              <a:rPr lang="en-US" sz="2000" b="1" dirty="0">
                <a:solidFill>
                  <a:srgbClr val="FFFF00"/>
                </a:solidFill>
              </a:rPr>
              <a:t> the battery of phone ends.</a:t>
            </a:r>
            <a:endParaRPr lang="tr-TR" sz="2000" b="1" dirty="0">
              <a:solidFill>
                <a:srgbClr val="FFFF00"/>
              </a:solidFill>
            </a:endParaRP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021156E6-A8D5-4B2F-B5AA-5B1A0A613E80}"/>
              </a:ext>
            </a:extLst>
          </p:cNvPr>
          <p:cNvCxnSpPr/>
          <p:nvPr/>
        </p:nvCxnSpPr>
        <p:spPr>
          <a:xfrm>
            <a:off x="3879907" y="1729532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F22D67C5-E658-454A-A2EC-DC306BD42F4F}"/>
              </a:ext>
            </a:extLst>
          </p:cNvPr>
          <p:cNvSpPr txBox="1"/>
          <p:nvPr/>
        </p:nvSpPr>
        <p:spPr>
          <a:xfrm>
            <a:off x="4769138" y="1539759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Telefonun pili biten</a:t>
            </a:r>
            <a:r>
              <a:rPr lang="tr-TR" sz="2000" b="1" dirty="0">
                <a:solidFill>
                  <a:srgbClr val="FF0000"/>
                </a:solidFill>
              </a:rPr>
              <a:t>e kadar </a:t>
            </a:r>
            <a:r>
              <a:rPr lang="tr-TR" sz="2000" b="1" dirty="0">
                <a:solidFill>
                  <a:srgbClr val="FFFF00"/>
                </a:solidFill>
              </a:rPr>
              <a:t>müzik dinleyebilirsiniz.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B2735D8-AED2-4401-BE91-944FA635B3E2}"/>
              </a:ext>
            </a:extLst>
          </p:cNvPr>
          <p:cNvSpPr txBox="1"/>
          <p:nvPr/>
        </p:nvSpPr>
        <p:spPr>
          <a:xfrm>
            <a:off x="381696" y="2381752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Jane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watches</a:t>
            </a:r>
            <a:r>
              <a:rPr lang="tr-TR" sz="2000" b="1" dirty="0">
                <a:solidFill>
                  <a:srgbClr val="FFFF00"/>
                </a:solidFill>
              </a:rPr>
              <a:t> TV </a:t>
            </a:r>
            <a:r>
              <a:rPr lang="tr-TR" sz="2000" b="1" dirty="0" err="1">
                <a:solidFill>
                  <a:srgbClr val="FFFF00"/>
                </a:solidFill>
              </a:rPr>
              <a:t>series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until</a:t>
            </a:r>
            <a:r>
              <a:rPr lang="tr-TR" sz="2000" b="1" dirty="0">
                <a:solidFill>
                  <a:srgbClr val="FFFF00"/>
                </a:solidFill>
              </a:rPr>
              <a:t> 11 </a:t>
            </a:r>
            <a:r>
              <a:rPr lang="tr-TR" sz="2000" b="1" dirty="0" err="1">
                <a:solidFill>
                  <a:srgbClr val="FFFF00"/>
                </a:solidFill>
              </a:rPr>
              <a:t>pm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71692B3D-F23F-4567-A5E3-8C10E82EAB3C}"/>
              </a:ext>
            </a:extLst>
          </p:cNvPr>
          <p:cNvCxnSpPr/>
          <p:nvPr/>
        </p:nvCxnSpPr>
        <p:spPr>
          <a:xfrm>
            <a:off x="3879907" y="2713740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F84B3C3-53A0-4A5B-A375-F8A50720B0CD}"/>
              </a:ext>
            </a:extLst>
          </p:cNvPr>
          <p:cNvSpPr txBox="1"/>
          <p:nvPr/>
        </p:nvSpPr>
        <p:spPr>
          <a:xfrm>
            <a:off x="4769137" y="2472003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FF00"/>
                </a:solidFill>
              </a:rPr>
              <a:t>Jane</a:t>
            </a:r>
            <a:r>
              <a:rPr lang="tr-TR" sz="2000" b="1" dirty="0">
                <a:solidFill>
                  <a:srgbClr val="FFFF00"/>
                </a:solidFill>
              </a:rPr>
              <a:t> akşam 11’</a:t>
            </a:r>
            <a:r>
              <a:rPr lang="tr-TR" sz="2000" b="1" dirty="0">
                <a:solidFill>
                  <a:srgbClr val="FF0000"/>
                </a:solidFill>
              </a:rPr>
              <a:t>e kadar </a:t>
            </a:r>
            <a:r>
              <a:rPr lang="tr-TR" sz="2000" b="1" dirty="0">
                <a:solidFill>
                  <a:srgbClr val="FFFF00"/>
                </a:solidFill>
              </a:rPr>
              <a:t>televizyon dizisi izler.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0576EDD-8287-44DC-A232-05AAC8091881}"/>
              </a:ext>
            </a:extLst>
          </p:cNvPr>
          <p:cNvSpPr txBox="1"/>
          <p:nvPr/>
        </p:nvSpPr>
        <p:spPr>
          <a:xfrm>
            <a:off x="91612" y="3056704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 err="1"/>
              <a:t>When</a:t>
            </a:r>
            <a:r>
              <a:rPr lang="tr-TR" sz="3600" b="1" u="sng" dirty="0"/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1C11D37-8A1A-4C9D-9A92-9011BE341D5B}"/>
              </a:ext>
            </a:extLst>
          </p:cNvPr>
          <p:cNvSpPr txBox="1"/>
          <p:nvPr/>
        </p:nvSpPr>
        <p:spPr>
          <a:xfrm>
            <a:off x="1474304" y="3233273"/>
            <a:ext cx="357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-</a:t>
            </a:r>
            <a:r>
              <a:rPr lang="tr-TR" sz="2000" dirty="0" err="1"/>
              <a:t>dığında</a:t>
            </a:r>
            <a:r>
              <a:rPr lang="tr-TR" sz="2000" dirty="0"/>
              <a:t>, -</a:t>
            </a:r>
            <a:r>
              <a:rPr lang="tr-TR" sz="2000" dirty="0" err="1"/>
              <a:t>dığı</a:t>
            </a:r>
            <a:r>
              <a:rPr lang="tr-TR" sz="2000" dirty="0"/>
              <a:t> zaman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5481965-797B-45CC-816E-D3D054A5205B}"/>
              </a:ext>
            </a:extLst>
          </p:cNvPr>
          <p:cNvSpPr txBox="1"/>
          <p:nvPr/>
        </p:nvSpPr>
        <p:spPr>
          <a:xfrm>
            <a:off x="381696" y="3704749"/>
            <a:ext cx="335559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When</a:t>
            </a:r>
            <a:r>
              <a:rPr lang="tr-TR" sz="2000" b="1" dirty="0">
                <a:solidFill>
                  <a:srgbClr val="FFFF00"/>
                </a:solidFill>
              </a:rPr>
              <a:t> I </a:t>
            </a:r>
            <a:r>
              <a:rPr lang="tr-TR" sz="2000" b="1" dirty="0" err="1">
                <a:solidFill>
                  <a:srgbClr val="FFFF00"/>
                </a:solidFill>
              </a:rPr>
              <a:t>play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football</a:t>
            </a:r>
            <a:r>
              <a:rPr lang="tr-TR" sz="2000" b="1" dirty="0">
                <a:solidFill>
                  <a:srgbClr val="FFFF00"/>
                </a:solidFill>
              </a:rPr>
              <a:t>, I hurt </a:t>
            </a:r>
            <a:r>
              <a:rPr lang="tr-TR" sz="2000" b="1" dirty="0" err="1">
                <a:solidFill>
                  <a:srgbClr val="FFFF00"/>
                </a:solidFill>
              </a:rPr>
              <a:t>my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b="1" dirty="0" err="1">
                <a:solidFill>
                  <a:srgbClr val="FFFF00"/>
                </a:solidFill>
              </a:rPr>
              <a:t>knee</a:t>
            </a:r>
            <a:r>
              <a:rPr lang="tr-TR" sz="2000" b="1" dirty="0">
                <a:solidFill>
                  <a:srgbClr val="FFFF00"/>
                </a:solidFill>
              </a:rPr>
              <a:t>.</a:t>
            </a: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63FA8634-1FD8-4A06-AA3E-C74C398D6F09}"/>
              </a:ext>
            </a:extLst>
          </p:cNvPr>
          <p:cNvCxnSpPr/>
          <p:nvPr/>
        </p:nvCxnSpPr>
        <p:spPr>
          <a:xfrm>
            <a:off x="3879907" y="3904804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6DF333C-C0A0-422D-99F5-C668C95C54CC}"/>
              </a:ext>
            </a:extLst>
          </p:cNvPr>
          <p:cNvSpPr txBox="1"/>
          <p:nvPr/>
        </p:nvSpPr>
        <p:spPr>
          <a:xfrm>
            <a:off x="4769137" y="3769648"/>
            <a:ext cx="5176007" cy="4001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Ben futbol oyna</a:t>
            </a:r>
            <a:r>
              <a:rPr lang="tr-TR" sz="2000" b="1" dirty="0">
                <a:solidFill>
                  <a:srgbClr val="FF0000"/>
                </a:solidFill>
              </a:rPr>
              <a:t>dığım zaman</a:t>
            </a:r>
            <a:r>
              <a:rPr lang="tr-TR" sz="2000" b="1" dirty="0">
                <a:solidFill>
                  <a:srgbClr val="FFFF00"/>
                </a:solidFill>
              </a:rPr>
              <a:t>, dizimi incitirim. 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D3BC47D-44A2-4867-83A2-9171472CC295}"/>
              </a:ext>
            </a:extLst>
          </p:cNvPr>
          <p:cNvSpPr txBox="1"/>
          <p:nvPr/>
        </p:nvSpPr>
        <p:spPr>
          <a:xfrm>
            <a:off x="381696" y="4716479"/>
            <a:ext cx="3355595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When</a:t>
            </a:r>
            <a:r>
              <a:rPr lang="en-US" sz="2000" b="1" dirty="0">
                <a:solidFill>
                  <a:srgbClr val="FFFF00"/>
                </a:solidFill>
              </a:rPr>
              <a:t> it rains heavily, all the streets get muddy.</a:t>
            </a:r>
            <a:endParaRPr lang="tr-TR" sz="2000" b="1" dirty="0">
              <a:solidFill>
                <a:srgbClr val="FFFF00"/>
              </a:solidFill>
            </a:endParaRPr>
          </a:p>
        </p:txBody>
      </p:sp>
      <p:cxnSp>
        <p:nvCxnSpPr>
          <p:cNvPr id="19" name="Düz Ok Bağlayıcısı 18">
            <a:extLst>
              <a:ext uri="{FF2B5EF4-FFF2-40B4-BE49-F238E27FC236}">
                <a16:creationId xmlns:a16="http://schemas.microsoft.com/office/drawing/2014/main" id="{AC3ED75F-1A14-42D3-8665-93D93A832F71}"/>
              </a:ext>
            </a:extLst>
          </p:cNvPr>
          <p:cNvCxnSpPr/>
          <p:nvPr/>
        </p:nvCxnSpPr>
        <p:spPr>
          <a:xfrm>
            <a:off x="3879907" y="5039805"/>
            <a:ext cx="813732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821F3F3-B34E-44DF-895B-A65B82B9F132}"/>
              </a:ext>
            </a:extLst>
          </p:cNvPr>
          <p:cNvSpPr txBox="1"/>
          <p:nvPr/>
        </p:nvSpPr>
        <p:spPr>
          <a:xfrm>
            <a:off x="4769136" y="4716479"/>
            <a:ext cx="5176007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</a:rPr>
              <a:t>Yağmur şiddetli yağ</a:t>
            </a:r>
            <a:r>
              <a:rPr lang="tr-TR" sz="2000" b="1" dirty="0">
                <a:solidFill>
                  <a:srgbClr val="FF0000"/>
                </a:solidFill>
              </a:rPr>
              <a:t>dığında</a:t>
            </a:r>
            <a:r>
              <a:rPr lang="tr-TR" sz="2000" b="1" dirty="0">
                <a:solidFill>
                  <a:srgbClr val="FFFF00"/>
                </a:solidFill>
              </a:rPr>
              <a:t> bütün sokaklar çamurla kaplanır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FDE8B4B0-B8D3-453B-8294-2934274CE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93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9" grpId="0" animBg="1"/>
      <p:bldP spid="10" grpId="0" animBg="1"/>
      <p:bldP spid="12" grpId="0" animBg="1"/>
      <p:bldP spid="13" grpId="0"/>
      <p:bldP spid="14" grpId="0"/>
      <p:bldP spid="15" grpId="0" animBg="1"/>
      <p:bldP spid="17" grpId="0" animBg="1"/>
      <p:bldP spid="18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360D5E-EF03-4922-B593-0544EE3BB000}"/>
              </a:ext>
            </a:extLst>
          </p:cNvPr>
          <p:cNvSpPr txBox="1">
            <a:spLocks/>
          </p:cNvSpPr>
          <p:nvPr/>
        </p:nvSpPr>
        <p:spPr>
          <a:xfrm>
            <a:off x="202096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Linking</a:t>
            </a:r>
            <a:r>
              <a:rPr lang="tr-TR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tr-TR" b="1" dirty="0" err="1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Words</a:t>
            </a:r>
            <a:r>
              <a:rPr lang="tr-TR" b="1" dirty="0">
                <a:highlight>
                  <a:srgbClr val="FFFF00"/>
                </a:highligh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(Bağlaçlar)</a:t>
            </a:r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045EFB-F902-46C9-8AD6-908854521243}"/>
              </a:ext>
            </a:extLst>
          </p:cNvPr>
          <p:cNvSpPr txBox="1"/>
          <p:nvPr/>
        </p:nvSpPr>
        <p:spPr>
          <a:xfrm>
            <a:off x="291637" y="934890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AND: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5186871-7FA5-40CC-82D1-D5B70593A0B3}"/>
              </a:ext>
            </a:extLst>
          </p:cNvPr>
          <p:cNvSpPr txBox="1"/>
          <p:nvPr/>
        </p:nvSpPr>
        <p:spPr>
          <a:xfrm>
            <a:off x="1569554" y="1058000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ve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FDB28975-92FE-40EA-998E-18EFB202BDDB}"/>
              </a:ext>
            </a:extLst>
          </p:cNvPr>
          <p:cNvSpPr/>
          <p:nvPr/>
        </p:nvSpPr>
        <p:spPr>
          <a:xfrm>
            <a:off x="2184834" y="1138233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FB217A0-E2C1-4E46-84AC-612C9236E27A}"/>
              </a:ext>
            </a:extLst>
          </p:cNvPr>
          <p:cNvSpPr txBox="1"/>
          <p:nvPr/>
        </p:nvSpPr>
        <p:spPr>
          <a:xfrm>
            <a:off x="3074503" y="1096178"/>
            <a:ext cx="5469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İki benzer fikri, sıralı eylemleri birbirine bağlar.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FBFD82D-3D2A-4F1F-B5F7-C8085F566F5B}"/>
              </a:ext>
            </a:extLst>
          </p:cNvPr>
          <p:cNvSpPr txBox="1"/>
          <p:nvPr/>
        </p:nvSpPr>
        <p:spPr>
          <a:xfrm>
            <a:off x="322283" y="2297801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BUT: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48D6CC6-C617-4C95-8654-7216AE0CB5D4}"/>
              </a:ext>
            </a:extLst>
          </p:cNvPr>
          <p:cNvSpPr txBox="1"/>
          <p:nvPr/>
        </p:nvSpPr>
        <p:spPr>
          <a:xfrm>
            <a:off x="1466850" y="2451185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ama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CF5180E8-1715-4875-B531-4C425C2442D2}"/>
              </a:ext>
            </a:extLst>
          </p:cNvPr>
          <p:cNvSpPr/>
          <p:nvPr/>
        </p:nvSpPr>
        <p:spPr>
          <a:xfrm>
            <a:off x="2215480" y="2501144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952104E-FA45-4F68-978D-1D987BF399C1}"/>
              </a:ext>
            </a:extLst>
          </p:cNvPr>
          <p:cNvSpPr txBox="1"/>
          <p:nvPr/>
        </p:nvSpPr>
        <p:spPr>
          <a:xfrm>
            <a:off x="3074503" y="2382734"/>
            <a:ext cx="6871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İki zıt fikri birbirine bağlar. Cümlelerden biri olumlu, diğeri olumsuzdur.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A79004B-F463-4E4F-955F-0D66C5098F34}"/>
              </a:ext>
            </a:extLst>
          </p:cNvPr>
          <p:cNvSpPr txBox="1"/>
          <p:nvPr/>
        </p:nvSpPr>
        <p:spPr>
          <a:xfrm>
            <a:off x="1047750" y="3228975"/>
            <a:ext cx="4657725" cy="40011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I can </a:t>
            </a:r>
            <a:r>
              <a:rPr lang="tr-TR" dirty="0" err="1"/>
              <a:t>play</a:t>
            </a:r>
            <a:r>
              <a:rPr lang="tr-TR" dirty="0"/>
              <a:t> </a:t>
            </a:r>
            <a:r>
              <a:rPr lang="tr-TR" dirty="0" err="1"/>
              <a:t>football</a:t>
            </a:r>
            <a:r>
              <a:rPr lang="tr-TR" dirty="0"/>
              <a:t> </a:t>
            </a:r>
            <a:r>
              <a:rPr lang="tr-TR" sz="2000" b="1" dirty="0"/>
              <a:t>but </a:t>
            </a:r>
            <a:r>
              <a:rPr lang="tr-TR" dirty="0"/>
              <a:t>I </a:t>
            </a:r>
            <a:r>
              <a:rPr lang="tr-TR" dirty="0" err="1"/>
              <a:t>can’t</a:t>
            </a:r>
            <a:r>
              <a:rPr lang="tr-TR" dirty="0"/>
              <a:t> </a:t>
            </a:r>
            <a:r>
              <a:rPr lang="tr-TR" dirty="0" err="1"/>
              <a:t>play</a:t>
            </a:r>
            <a:r>
              <a:rPr lang="tr-TR" dirty="0"/>
              <a:t> </a:t>
            </a:r>
            <a:r>
              <a:rPr lang="tr-TR" dirty="0" err="1"/>
              <a:t>basketball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5AC26C5-B642-4F17-8853-533E346D2FD0}"/>
              </a:ext>
            </a:extLst>
          </p:cNvPr>
          <p:cNvSpPr txBox="1"/>
          <p:nvPr/>
        </p:nvSpPr>
        <p:spPr>
          <a:xfrm>
            <a:off x="1033462" y="1742509"/>
            <a:ext cx="4657725" cy="40011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I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apple</a:t>
            </a:r>
            <a:r>
              <a:rPr lang="tr-TR" dirty="0"/>
              <a:t> </a:t>
            </a:r>
            <a:r>
              <a:rPr lang="tr-TR" sz="2000" b="1" dirty="0" err="1"/>
              <a:t>and</a:t>
            </a:r>
            <a:r>
              <a:rPr lang="tr-TR" sz="2000" b="1" dirty="0"/>
              <a:t> </a:t>
            </a:r>
            <a:r>
              <a:rPr lang="tr-TR" dirty="0" err="1"/>
              <a:t>orange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C0D446A-CD5F-4D90-987F-FDF0DD80C08D}"/>
              </a:ext>
            </a:extLst>
          </p:cNvPr>
          <p:cNvSpPr txBox="1"/>
          <p:nvPr/>
        </p:nvSpPr>
        <p:spPr>
          <a:xfrm>
            <a:off x="322283" y="3776906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OR: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B087003-ADD9-4575-8B0D-686184A9F5A5}"/>
              </a:ext>
            </a:extLst>
          </p:cNvPr>
          <p:cNvSpPr txBox="1"/>
          <p:nvPr/>
        </p:nvSpPr>
        <p:spPr>
          <a:xfrm>
            <a:off x="1349740" y="3929481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veya</a:t>
            </a:r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4D750754-EE7E-430E-A3EA-1A8DC5E01DD8}"/>
              </a:ext>
            </a:extLst>
          </p:cNvPr>
          <p:cNvSpPr/>
          <p:nvPr/>
        </p:nvSpPr>
        <p:spPr>
          <a:xfrm>
            <a:off x="2215480" y="3980249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17AC5CC-250B-458F-894F-1DCE5C41BE71}"/>
              </a:ext>
            </a:extLst>
          </p:cNvPr>
          <p:cNvSpPr txBox="1"/>
          <p:nvPr/>
        </p:nvSpPr>
        <p:spPr>
          <a:xfrm>
            <a:off x="3074502" y="3940132"/>
            <a:ext cx="6871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İki farklı fikri seçenek olarak sunar.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9E7E608-3630-48D6-9AFA-5CCD88552C62}"/>
              </a:ext>
            </a:extLst>
          </p:cNvPr>
          <p:cNvSpPr txBox="1"/>
          <p:nvPr/>
        </p:nvSpPr>
        <p:spPr>
          <a:xfrm>
            <a:off x="1047749" y="4503468"/>
            <a:ext cx="4657725" cy="400110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cinema</a:t>
            </a:r>
            <a:r>
              <a:rPr lang="tr-TR" dirty="0"/>
              <a:t> </a:t>
            </a:r>
            <a:r>
              <a:rPr lang="tr-TR" sz="2000" b="1" dirty="0" err="1"/>
              <a:t>or</a:t>
            </a:r>
            <a:r>
              <a:rPr lang="tr-TR" dirty="0"/>
              <a:t> </a:t>
            </a:r>
            <a:r>
              <a:rPr lang="tr-TR" dirty="0" err="1"/>
              <a:t>theater</a:t>
            </a:r>
            <a:r>
              <a:rPr lang="tr-TR" dirty="0"/>
              <a:t>.</a:t>
            </a:r>
            <a:endParaRPr lang="tr-TR" b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471D604-89D5-4F5D-B8F8-110642754EA7}"/>
              </a:ext>
            </a:extLst>
          </p:cNvPr>
          <p:cNvSpPr txBox="1"/>
          <p:nvPr/>
        </p:nvSpPr>
        <p:spPr>
          <a:xfrm>
            <a:off x="291637" y="5073438"/>
            <a:ext cx="363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u="sng" dirty="0"/>
              <a:t>SO: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10F8FE1-56B8-46E7-90C1-7E62E2A65C00}"/>
              </a:ext>
            </a:extLst>
          </p:cNvPr>
          <p:cNvSpPr txBox="1"/>
          <p:nvPr/>
        </p:nvSpPr>
        <p:spPr>
          <a:xfrm>
            <a:off x="1047749" y="5234726"/>
            <a:ext cx="1792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 yüzden</a:t>
            </a:r>
          </a:p>
        </p:txBody>
      </p:sp>
      <p:sp>
        <p:nvSpPr>
          <p:cNvPr id="24" name="Ok: Sağ 23">
            <a:extLst>
              <a:ext uri="{FF2B5EF4-FFF2-40B4-BE49-F238E27FC236}">
                <a16:creationId xmlns:a16="http://schemas.microsoft.com/office/drawing/2014/main" id="{C6704BD8-E270-4DCB-B58F-97DDB507B5E9}"/>
              </a:ext>
            </a:extLst>
          </p:cNvPr>
          <p:cNvSpPr/>
          <p:nvPr/>
        </p:nvSpPr>
        <p:spPr>
          <a:xfrm>
            <a:off x="2840520" y="5270819"/>
            <a:ext cx="729816" cy="319877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A0413A3-FAF4-410E-A2D5-FE52750E0751}"/>
              </a:ext>
            </a:extLst>
          </p:cNvPr>
          <p:cNvSpPr txBox="1"/>
          <p:nvPr/>
        </p:nvSpPr>
        <p:spPr>
          <a:xfrm>
            <a:off x="3699542" y="5230702"/>
            <a:ext cx="6871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Sebep-sonuç ilişkisi belirtirken kullanılır.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D5F3F9BB-5261-47A3-9C06-1072340CB247}"/>
              </a:ext>
            </a:extLst>
          </p:cNvPr>
          <p:cNvSpPr txBox="1"/>
          <p:nvPr/>
        </p:nvSpPr>
        <p:spPr>
          <a:xfrm>
            <a:off x="1017103" y="5800000"/>
            <a:ext cx="6345722" cy="369332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Sam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Paris, </a:t>
            </a:r>
            <a:r>
              <a:rPr lang="tr-TR" dirty="0" err="1"/>
              <a:t>so</a:t>
            </a:r>
            <a:r>
              <a:rPr lang="tr-TR" dirty="0"/>
              <a:t> he </a:t>
            </a:r>
            <a:r>
              <a:rPr lang="tr-TR" dirty="0" err="1"/>
              <a:t>didn’t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birthday</a:t>
            </a:r>
            <a:r>
              <a:rPr lang="tr-TR" dirty="0"/>
              <a:t>.</a:t>
            </a:r>
            <a:endParaRPr lang="tr-TR" b="1" dirty="0"/>
          </a:p>
        </p:txBody>
      </p:sp>
      <p:pic>
        <p:nvPicPr>
          <p:cNvPr id="27" name="Resim 26">
            <a:extLst>
              <a:ext uri="{FF2B5EF4-FFF2-40B4-BE49-F238E27FC236}">
                <a16:creationId xmlns:a16="http://schemas.microsoft.com/office/drawing/2014/main" id="{D39B149E-513C-409E-851F-E2BE16E051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9424"/>
          <a:stretch/>
        </p:blipFill>
        <p:spPr>
          <a:xfrm>
            <a:off x="9878048" y="227159"/>
            <a:ext cx="2143125" cy="10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22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/>
      <p:bldP spid="18" grpId="0"/>
      <p:bldP spid="20" grpId="0"/>
      <p:bldP spid="21" grpId="0" animBg="1"/>
      <p:bldP spid="22" grpId="0"/>
      <p:bldP spid="23" grpId="0"/>
      <p:bldP spid="25" grpId="0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 image">
            <a:extLst>
              <a:ext uri="{FF2B5EF4-FFF2-40B4-BE49-F238E27FC236}">
                <a16:creationId xmlns:a16="http://schemas.microsoft.com/office/drawing/2014/main" id="{D23354F2-DF81-46AD-97F7-E551F020F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Logo">
            <a:extLst>
              <a:ext uri="{FF2B5EF4-FFF2-40B4-BE49-F238E27FC236}">
                <a16:creationId xmlns:a16="http://schemas.microsoft.com/office/drawing/2014/main" id="{D447C0C5-DE5F-4BF4-B62F-0CCF21E55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3208" y="71959"/>
            <a:ext cx="9625584" cy="6787108"/>
          </a:xfrm>
          <a:prstGeom prst="rect">
            <a:avLst/>
          </a:prstGeom>
        </p:spPr>
      </p:pic>
      <p:pic>
        <p:nvPicPr>
          <p:cNvPr id="3" name="Main Theme">
            <a:hlinkClick r:id="" action="ppaction://media"/>
            <a:extLst>
              <a:ext uri="{FF2B5EF4-FFF2-40B4-BE49-F238E27FC236}">
                <a16:creationId xmlns:a16="http://schemas.microsoft.com/office/drawing/2014/main" id="{073D2775-4FCD-4044-B742-1175254FF5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2479" end="7774.2857"/>
                  <p14:fade in="1750" out="5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2255" y="247904"/>
            <a:ext cx="609600" cy="60960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65A6DB1-06FB-4F39-8DB3-C46131A428FF}"/>
              </a:ext>
            </a:extLst>
          </p:cNvPr>
          <p:cNvSpPr txBox="1"/>
          <p:nvPr/>
        </p:nvSpPr>
        <p:spPr>
          <a:xfrm>
            <a:off x="9718604" y="6139710"/>
            <a:ext cx="238037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 err="1">
                <a:solidFill>
                  <a:schemeClr val="tx1"/>
                </a:solidFill>
              </a:rPr>
              <a:t>Prepared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:</a:t>
            </a:r>
            <a:br>
              <a:rPr lang="tr-TR" dirty="0">
                <a:solidFill>
                  <a:schemeClr val="tx1"/>
                </a:solidFill>
              </a:rPr>
            </a:br>
            <a:r>
              <a:rPr lang="tr-TR" dirty="0">
                <a:solidFill>
                  <a:schemeClr val="tx1"/>
                </a:solidFill>
              </a:rPr>
              <a:t>Ege </a:t>
            </a:r>
            <a:r>
              <a:rPr lang="tr-TR" dirty="0" err="1">
                <a:solidFill>
                  <a:schemeClr val="tx1"/>
                </a:solidFill>
              </a:rPr>
              <a:t>Tolgay</a:t>
            </a:r>
            <a:r>
              <a:rPr lang="tr-TR" dirty="0">
                <a:solidFill>
                  <a:schemeClr val="tx1"/>
                </a:solidFill>
              </a:rPr>
              <a:t> Altınay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97B654D-71EA-46E9-8258-CF04D0E09524}"/>
              </a:ext>
            </a:extLst>
          </p:cNvPr>
          <p:cNvSpPr txBox="1"/>
          <p:nvPr/>
        </p:nvSpPr>
        <p:spPr>
          <a:xfrm>
            <a:off x="9718604" y="5457399"/>
            <a:ext cx="238037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Special </a:t>
            </a:r>
            <a:r>
              <a:rPr lang="tr-TR" dirty="0" err="1">
                <a:solidFill>
                  <a:schemeClr val="tx1"/>
                </a:solidFill>
              </a:rPr>
              <a:t>Thanks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:</a:t>
            </a:r>
            <a:br>
              <a:rPr lang="tr-TR" dirty="0">
                <a:solidFill>
                  <a:schemeClr val="tx1"/>
                </a:solidFill>
              </a:rPr>
            </a:br>
            <a:r>
              <a:rPr lang="tr-TR" b="1" i="0" u="none" strike="noStrike" dirty="0">
                <a:solidFill>
                  <a:schemeClr val="tx1"/>
                </a:solidFill>
                <a:effectLst/>
                <a:latin typeface="inherit"/>
              </a:rPr>
              <a:t>Emine Nihal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  <a:latin typeface="inherit"/>
              </a:rPr>
              <a:t>Mamuş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4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4"/>
            <a:chOff x="1452892" y="4172004"/>
            <a:chExt cx="4524162" cy="929684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05180" y="4185358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Copy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Attach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meaning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symbole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pic>
        <p:nvPicPr>
          <p:cNvPr id="35" name="Resim 34">
            <a:extLst>
              <a:ext uri="{FF2B5EF4-FFF2-40B4-BE49-F238E27FC236}">
                <a16:creationId xmlns:a16="http://schemas.microsoft.com/office/drawing/2014/main" id="{AEBBBB95-22FC-4DDE-8EBD-CE40D3F009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64" y="761236"/>
            <a:ext cx="1328380" cy="1628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5943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Copy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Attach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meaning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symbole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pic>
        <p:nvPicPr>
          <p:cNvPr id="31" name="Resim 30">
            <a:extLst>
              <a:ext uri="{FF2B5EF4-FFF2-40B4-BE49-F238E27FC236}">
                <a16:creationId xmlns:a16="http://schemas.microsoft.com/office/drawing/2014/main" id="{EB86C97E-0D37-4748-B766-E1FCB701A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64" y="709464"/>
            <a:ext cx="1328380" cy="1628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507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562231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50528" y="5445486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727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7284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7 -2.59259E-6 L -0.00026 -0.0474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-apple-system"/>
                  <a:cs typeface="Arial" panose="020B0604020202020204" pitchFamily="34" charset="0"/>
                </a:rPr>
                <a:t>log</a:t>
              </a:r>
              <a:r>
                <a:rPr lang="tr-TR" sz="2400" dirty="0">
                  <a:solidFill>
                    <a:schemeClr val="bg1"/>
                  </a:solidFill>
                  <a:latin typeface="-apple-system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-apple-system"/>
                  <a:cs typeface="Arial" panose="020B0604020202020204" pitchFamily="34" charset="0"/>
                </a:rPr>
                <a:t>out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monitor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</a:rPr>
              <a:t>response</a:t>
            </a:r>
            <a:endParaRPr lang="de-A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access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is suitable for the blank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DA0EA87-67E9-45E6-A64C-0054DA952DAA}"/>
              </a:ext>
            </a:extLst>
          </p:cNvPr>
          <p:cNvSpPr txBox="1"/>
          <p:nvPr/>
        </p:nvSpPr>
        <p:spPr>
          <a:xfrm>
            <a:off x="2638204" y="1023898"/>
            <a:ext cx="667769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Oh! No! I can't believe it! I can't ........ my account. My password is incorrect.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474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-apple-system"/>
                </a:rPr>
                <a:t>l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og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out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monitor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</a:rPr>
                <a:t>response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rgbClr val="70AD47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access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is suitable for the blank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2855D76A-9074-4401-A2FD-C12AB4727CDE}"/>
              </a:ext>
            </a:extLst>
          </p:cNvPr>
          <p:cNvSpPr txBox="1"/>
          <p:nvPr/>
        </p:nvSpPr>
        <p:spPr>
          <a:xfrm>
            <a:off x="2638204" y="1023898"/>
            <a:ext cx="667769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Oh! No! I can't believe it! I can't ........ my account. My password is incorrect.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29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562231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5102398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727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522816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1503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7 -2.59259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ccept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unknown people’s friend requests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Obey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internet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security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rules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tr-T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Pay attention to the etiquette</a:t>
              </a: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SHOULDN’T ___________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be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using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internet?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pic>
        <p:nvPicPr>
          <p:cNvPr id="35" name="Resim 34">
            <a:extLst>
              <a:ext uri="{FF2B5EF4-FFF2-40B4-BE49-F238E27FC236}">
                <a16:creationId xmlns:a16="http://schemas.microsoft.com/office/drawing/2014/main" id="{58DA037F-4F95-402E-95A1-A2855D4101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42" y="497568"/>
            <a:ext cx="3385315" cy="2115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9751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 fontScale="92500"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ccept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unknown people’s friend requests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Obey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internet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security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rules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Visit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only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sites</a:t>
              </a:r>
              <a:endPara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Pay attention to the etiquette</a:t>
              </a: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SHOULDN’T ___________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be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while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using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internet?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8165943-1F75-477A-B690-CB40B876C1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42" y="497568"/>
            <a:ext cx="3385315" cy="2115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62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562231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76775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489352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7767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1.11022E-1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is a good Internet user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logs in his account rarely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-apple-system"/>
              </a:rPr>
              <a:t>is an Internet </a:t>
            </a:r>
            <a:r>
              <a:rPr lang="tr-TR" sz="2400" dirty="0" err="1">
                <a:solidFill>
                  <a:schemeClr val="bg1"/>
                </a:solidFill>
                <a:latin typeface="-apple-system"/>
              </a:rPr>
              <a:t>addict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hates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social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media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lstStyle/>
            <a:p>
              <a:pPr algn="ctr"/>
              <a:r>
                <a:rPr lang="en-US" sz="2800" b="1" i="0" dirty="0">
                  <a:solidFill>
                    <a:schemeClr val="bg1"/>
                  </a:solidFill>
                  <a:effectLst/>
                  <a:latin typeface="-apple-system"/>
                </a:rPr>
                <a:t> He ............ He can't stop surfing the Net. He is always online.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$ 3000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127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is a good Internet user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logs in his account rarely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356287" y="409276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is an Internet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addict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hates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social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media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 He ............ He can't stop surfing the Net. He is always online.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$ 3000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183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562231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43628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750" y="456205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461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1.85185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phone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technical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service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subscribe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this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channel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</a:rPr>
              <a:t>check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your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emails</a:t>
            </a:r>
            <a:endParaRPr lang="de-A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click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browse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button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is suitable for the blank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sp>
        <p:nvSpPr>
          <p:cNvPr id="35" name="Metin kutusu 34">
            <a:extLst>
              <a:ext uri="{FF2B5EF4-FFF2-40B4-BE49-F238E27FC236}">
                <a16:creationId xmlns:a16="http://schemas.microsoft.com/office/drawing/2014/main" id="{B5218F5F-A88D-43A9-8362-4BE4C1823965}"/>
              </a:ext>
            </a:extLst>
          </p:cNvPr>
          <p:cNvSpPr txBox="1"/>
          <p:nvPr/>
        </p:nvSpPr>
        <p:spPr>
          <a:xfrm>
            <a:off x="2319507" y="329129"/>
            <a:ext cx="6677699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Bruce:</a:t>
            </a:r>
            <a:r>
              <a:rPr lang="tr-TR" sz="2400" b="1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I want to upload these photos to my account, but I don't know how to do it. Can you help me?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Mike: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Well. First of all .......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9116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phone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technical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service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subscribe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this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channel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</a:rPr>
                <a:t>check</a:t>
              </a:r>
              <a:r>
                <a:rPr lang="tr-TR" sz="2400" dirty="0">
                  <a:solidFill>
                    <a:schemeClr val="bg1"/>
                  </a:solidFill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</a:rPr>
                <a:t>your</a:t>
              </a:r>
              <a:r>
                <a:rPr lang="tr-TR" sz="2400" dirty="0">
                  <a:solidFill>
                    <a:schemeClr val="bg1"/>
                  </a:solidFill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</a:rPr>
                <a:t>emails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click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the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browse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button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is suitable for the blank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3B7E4F87-E0E0-4CB1-921E-90C878C11A47}"/>
              </a:ext>
            </a:extLst>
          </p:cNvPr>
          <p:cNvSpPr txBox="1"/>
          <p:nvPr/>
        </p:nvSpPr>
        <p:spPr>
          <a:xfrm>
            <a:off x="2638204" y="530653"/>
            <a:ext cx="6677699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Bruce:</a:t>
            </a:r>
            <a:r>
              <a:rPr lang="tr-TR" sz="2400" b="1" i="0" dirty="0">
                <a:solidFill>
                  <a:schemeClr val="bg1"/>
                </a:solidFill>
                <a:effectLst/>
                <a:latin typeface="-apple-system"/>
              </a:rPr>
              <a:t>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I want to upload these photos to my account, but I don't know how to do it. Can you help me?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1" i="0" dirty="0">
                <a:solidFill>
                  <a:schemeClr val="bg1"/>
                </a:solidFill>
                <a:effectLst/>
                <a:latin typeface="-apple-system"/>
              </a:rPr>
              <a:t>Mike: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Well. First of all .......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202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3" y="1304918"/>
                <a:ext cx="2562231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4111593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6853" y="423736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9684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1.85185E-6 L -0.00026 -0.047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800" b="0" i="0" dirty="0" err="1">
                  <a:solidFill>
                    <a:schemeClr val="bg1"/>
                  </a:solidFill>
                  <a:effectLst/>
                  <a:latin typeface="-apple-system"/>
                </a:rPr>
                <a:t>log</a:t>
              </a:r>
              <a:r>
                <a:rPr lang="tr-TR" sz="28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800" b="0" i="0" dirty="0" err="1">
                  <a:solidFill>
                    <a:schemeClr val="bg1"/>
                  </a:solidFill>
                  <a:effectLst/>
                  <a:latin typeface="-apple-system"/>
                </a:rPr>
                <a:t>off</a:t>
              </a:r>
              <a:endParaRPr lang="de-A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delete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800" dirty="0" err="1">
                <a:solidFill>
                  <a:schemeClr val="bg1"/>
                </a:solidFill>
              </a:rPr>
              <a:t>follow</a:t>
            </a:r>
            <a:endParaRPr lang="de-A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monitor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="1" baseline="-25000" dirty="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lstStyle/>
            <a:p>
              <a:pPr algn="ctr"/>
              <a:r>
                <a:rPr lang="en-US" sz="2800" b="0" i="0" dirty="0">
                  <a:solidFill>
                    <a:schemeClr val="bg1"/>
                  </a:solidFill>
                  <a:effectLst/>
                  <a:latin typeface="-apple-system"/>
                </a:rPr>
                <a:t>I share wonderful nature photos on my social media account. You can ......... me and comment on my photos.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$ 7000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5169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log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off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delete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</a:rPr>
                <a:t>follow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monitor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lnSpcReduction="10000"/>
            </a:bodyPr>
            <a:lstStyle/>
            <a:p>
              <a:pPr algn="ctr"/>
              <a:r>
                <a:rPr lang="en-US" sz="2800" b="0" i="0" dirty="0">
                  <a:solidFill>
                    <a:schemeClr val="bg1"/>
                  </a:solidFill>
                  <a:effectLst/>
                  <a:latin typeface="-apple-system"/>
                </a:rPr>
                <a:t>I share wonderful nature photos on my social media account. You can ......... me and comment on my photos.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$ 7000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16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770598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2024" y="389636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2024" y="4248288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591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3.7037E-7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Konuşma Balonu: Oval 7">
            <a:extLst>
              <a:ext uri="{FF2B5EF4-FFF2-40B4-BE49-F238E27FC236}">
                <a16:creationId xmlns:a16="http://schemas.microsoft.com/office/drawing/2014/main" id="{F1A512D5-1902-4B27-8831-1A6D22C4942E}"/>
              </a:ext>
            </a:extLst>
          </p:cNvPr>
          <p:cNvSpPr/>
          <p:nvPr/>
        </p:nvSpPr>
        <p:spPr>
          <a:xfrm>
            <a:off x="2063692" y="195132"/>
            <a:ext cx="4921153" cy="1419356"/>
          </a:xfrm>
          <a:prstGeom prst="wedgeEllipseCallout">
            <a:avLst>
              <a:gd name="adj1" fmla="val 44968"/>
              <a:gd name="adj2" fmla="val 613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can update your profile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shouldn't download that file.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-apple-system"/>
              </a:rPr>
              <a:t>You shouldn't give your personal information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000" b="0" i="0" dirty="0">
                  <a:solidFill>
                    <a:schemeClr val="bg1"/>
                  </a:solidFill>
                  <a:effectLst/>
                  <a:latin typeface="-apple-system"/>
                </a:rPr>
                <a:t>You can restart your computer or check your modem.</a:t>
              </a:r>
              <a:endParaRPr lang="de-A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="1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Suggest something for this problem.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sp>
        <p:nvSpPr>
          <p:cNvPr id="35" name="Metin kutusu 34">
            <a:extLst>
              <a:ext uri="{FF2B5EF4-FFF2-40B4-BE49-F238E27FC236}">
                <a16:creationId xmlns:a16="http://schemas.microsoft.com/office/drawing/2014/main" id="{AB5A52BE-7A6D-47F7-8FF3-3C03773D383E}"/>
              </a:ext>
            </a:extLst>
          </p:cNvPr>
          <p:cNvSpPr txBox="1"/>
          <p:nvPr/>
        </p:nvSpPr>
        <p:spPr>
          <a:xfrm>
            <a:off x="2594310" y="500542"/>
            <a:ext cx="3583122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12529"/>
                </a:solidFill>
                <a:effectLst/>
                <a:latin typeface="-apple-system"/>
              </a:rPr>
              <a:t>There is something wrong with my connection.</a:t>
            </a:r>
            <a:endParaRPr lang="tr-TR" sz="2400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3A5D43D-3D50-4671-B299-F8FBCC2516F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5" r="27012" b="52612"/>
          <a:stretch/>
        </p:blipFill>
        <p:spPr>
          <a:xfrm flipH="1">
            <a:off x="6625630" y="1190799"/>
            <a:ext cx="1525844" cy="1479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8945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can update your profile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shouldn't download that file.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shouldn't give your personal information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 fontScale="85000" lnSpcReduction="10000"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You can restart your computer or check your modem.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Suggest something for this problem.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sp>
        <p:nvSpPr>
          <p:cNvPr id="36" name="Konuşma Balonu: Oval 35">
            <a:extLst>
              <a:ext uri="{FF2B5EF4-FFF2-40B4-BE49-F238E27FC236}">
                <a16:creationId xmlns:a16="http://schemas.microsoft.com/office/drawing/2014/main" id="{86C6404B-7DFC-4FE2-A0E9-EF7629453F57}"/>
              </a:ext>
            </a:extLst>
          </p:cNvPr>
          <p:cNvSpPr/>
          <p:nvPr/>
        </p:nvSpPr>
        <p:spPr>
          <a:xfrm>
            <a:off x="2063692" y="195132"/>
            <a:ext cx="4921153" cy="1419356"/>
          </a:xfrm>
          <a:prstGeom prst="wedgeEllipseCallout">
            <a:avLst>
              <a:gd name="adj1" fmla="val 44968"/>
              <a:gd name="adj2" fmla="val 613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D4076EDF-44AE-4D35-8923-53261333DBF2}"/>
              </a:ext>
            </a:extLst>
          </p:cNvPr>
          <p:cNvSpPr txBox="1"/>
          <p:nvPr/>
        </p:nvSpPr>
        <p:spPr>
          <a:xfrm>
            <a:off x="2594310" y="500542"/>
            <a:ext cx="3583122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12529"/>
                </a:solidFill>
                <a:effectLst/>
                <a:latin typeface="-apple-system"/>
              </a:rPr>
              <a:t>There is something wrong with my connection.</a:t>
            </a:r>
            <a:endParaRPr lang="tr-TR" sz="2400" dirty="0"/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8051B575-AC32-4330-AFCE-6203CA99E96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5" r="27012" b="52612"/>
          <a:stretch/>
        </p:blipFill>
        <p:spPr>
          <a:xfrm flipH="1">
            <a:off x="6625630" y="1190799"/>
            <a:ext cx="1525844" cy="1479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442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430402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35561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220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2.59259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Engine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Scanner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Which ......... do you use to search for information.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78159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Engine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Scanner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Speaker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Which ......... do you use to search for information.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567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3099867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322841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082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4.44444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He uses social media in his free time.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Furkan likes watching videos on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-apple-system"/>
              </a:rPr>
              <a:t>He </a:t>
            </a:r>
            <a:r>
              <a:rPr lang="tr-TR" sz="2400" dirty="0" err="1">
                <a:solidFill>
                  <a:schemeClr val="bg1"/>
                </a:solidFill>
                <a:latin typeface="-apple-system"/>
              </a:rPr>
              <a:t>likes</a:t>
            </a:r>
            <a:r>
              <a:rPr lang="tr-TR" sz="2400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-apple-system"/>
              </a:rPr>
              <a:t>making</a:t>
            </a:r>
            <a:r>
              <a:rPr lang="tr-TR" sz="2400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-apple-system"/>
              </a:rPr>
              <a:t>applications</a:t>
            </a:r>
            <a:r>
              <a:rPr lang="tr-TR" sz="2400" dirty="0">
                <a:solidFill>
                  <a:schemeClr val="bg1"/>
                </a:solidFill>
                <a:latin typeface="-apple-system"/>
              </a:rPr>
              <a:t>.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Furkan is addicted to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one is true according to the text?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$ 30,000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sp>
        <p:nvSpPr>
          <p:cNvPr id="36" name="Metin kutusu 35">
            <a:extLst>
              <a:ext uri="{FF2B5EF4-FFF2-40B4-BE49-F238E27FC236}">
                <a16:creationId xmlns:a16="http://schemas.microsoft.com/office/drawing/2014/main" id="{4558F4F4-C067-412E-B5C9-78D85AE02C6F}"/>
              </a:ext>
            </a:extLst>
          </p:cNvPr>
          <p:cNvSpPr txBox="1"/>
          <p:nvPr/>
        </p:nvSpPr>
        <p:spPr>
          <a:xfrm>
            <a:off x="2319507" y="299982"/>
            <a:ext cx="8986668" cy="1736646"/>
          </a:xfrm>
          <a:prstGeom prst="wedgeRoundRectCallout">
            <a:avLst>
              <a:gd name="adj1" fmla="val -55295"/>
              <a:gd name="adj2" fmla="val 3004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Hi! I'm Furkan. I have a mobile phone and a laptop. I'm interested in Internet. I am reading a book called "How to make mobile applications". I use the Internet to learn coding skills, because I want to make mobile app</a:t>
            </a:r>
            <a:r>
              <a:rPr lang="tr-TR" sz="2400" b="0" i="0" dirty="0" err="1">
                <a:solidFill>
                  <a:schemeClr val="bg1"/>
                </a:solidFill>
                <a:effectLst/>
                <a:latin typeface="-apple-system"/>
              </a:rPr>
              <a:t>lication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s. It is my hobby and I like it.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15872A77-633E-494E-B9B8-55666B30C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69" y="361455"/>
            <a:ext cx="1152146" cy="24384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9870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He uses social media in his free time.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Furkan likes watching videos on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He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likes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making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applications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Furkan is addicted to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one is true according to the text?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$ 30,000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DC0D536F-C264-4FCC-886F-DCD6D8529422}"/>
              </a:ext>
            </a:extLst>
          </p:cNvPr>
          <p:cNvSpPr txBox="1"/>
          <p:nvPr/>
        </p:nvSpPr>
        <p:spPr>
          <a:xfrm>
            <a:off x="2319507" y="299982"/>
            <a:ext cx="8986668" cy="1736646"/>
          </a:xfrm>
          <a:prstGeom prst="wedgeRoundRectCallout">
            <a:avLst>
              <a:gd name="adj1" fmla="val -55295"/>
              <a:gd name="adj2" fmla="val 3004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Hi! I'm Furkan. I have a mobile phone and a laptop. I'm interested in Internet. I am reading a book called "How to make mobile applications". I use the Internet to learn coding skills, because I want to make mobile app</a:t>
            </a:r>
            <a:r>
              <a:rPr lang="tr-TR" sz="2400" b="0" i="0" dirty="0" err="1">
                <a:solidFill>
                  <a:schemeClr val="bg1"/>
                </a:solidFill>
                <a:effectLst/>
                <a:latin typeface="-apple-system"/>
              </a:rPr>
              <a:t>lication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s. It is my hobby and I like it.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C132CAB-579E-4840-973A-E1269CB64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69" y="361455"/>
            <a:ext cx="1152146" cy="24384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864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767724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89349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224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3.33333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Metin kutusu 34">
            <a:extLst>
              <a:ext uri="{FF2B5EF4-FFF2-40B4-BE49-F238E27FC236}">
                <a16:creationId xmlns:a16="http://schemas.microsoft.com/office/drawing/2014/main" id="{0234DD43-2E85-45E2-B566-D8687F58FA1E}"/>
              </a:ext>
            </a:extLst>
          </p:cNvPr>
          <p:cNvSpPr txBox="1"/>
          <p:nvPr/>
        </p:nvSpPr>
        <p:spPr>
          <a:xfrm>
            <a:off x="2319507" y="299982"/>
            <a:ext cx="6677699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INTERNET HABITS: HOW DO TEENAGERS USE THE INTERNET MOST?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25% - do homework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30% - play games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20% listen to music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25% use social media</a:t>
            </a:r>
            <a:endParaRPr lang="tr-TR" sz="2400" b="1" dirty="0">
              <a:solidFill>
                <a:schemeClr val="bg1"/>
              </a:solidFill>
            </a:endParaRPr>
          </a:p>
        </p:txBody>
      </p:sp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don't read news on the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are addicted to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More </a:t>
            </a:r>
            <a:r>
              <a:rPr lang="en-US" sz="2000" dirty="0" err="1">
                <a:solidFill>
                  <a:schemeClr val="bg1"/>
                </a:solidFill>
              </a:rPr>
              <a:t>th</a:t>
            </a:r>
            <a:r>
              <a:rPr lang="tr-TR" sz="2000" dirty="0">
                <a:solidFill>
                  <a:schemeClr val="bg1"/>
                </a:solidFill>
              </a:rPr>
              <a:t>a</a:t>
            </a:r>
            <a:r>
              <a:rPr lang="en-US" sz="2000" dirty="0">
                <a:solidFill>
                  <a:schemeClr val="bg1"/>
                </a:solidFill>
              </a:rPr>
              <a:t>n 30% of teenagers search for </a:t>
            </a:r>
            <a:r>
              <a:rPr lang="en-US" sz="2000" dirty="0" err="1">
                <a:solidFill>
                  <a:schemeClr val="bg1"/>
                </a:solidFill>
              </a:rPr>
              <a:t>thier</a:t>
            </a:r>
            <a:r>
              <a:rPr lang="en-US" sz="2000" dirty="0">
                <a:solidFill>
                  <a:schemeClr val="bg1"/>
                </a:solidFill>
              </a:rPr>
              <a:t> homework.</a:t>
            </a:r>
            <a:endParaRPr lang="de-A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never listen to online music.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option is true according to the information above.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  <p:graphicFrame>
        <p:nvGraphicFramePr>
          <p:cNvPr id="9" name="Grafik 8">
            <a:extLst>
              <a:ext uri="{FF2B5EF4-FFF2-40B4-BE49-F238E27FC236}">
                <a16:creationId xmlns:a16="http://schemas.microsoft.com/office/drawing/2014/main" id="{26513315-0E20-483A-9964-38304F185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608677"/>
              </p:ext>
            </p:extLst>
          </p:nvPr>
        </p:nvGraphicFramePr>
        <p:xfrm>
          <a:off x="5795046" y="633519"/>
          <a:ext cx="2662930" cy="181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2414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658028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don't read news on the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are addicted to Internet.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8" y="4178681"/>
            <a:ext cx="4660301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More </a:t>
              </a:r>
              <a:r>
                <a:rPr lang="en-US" sz="2400" dirty="0" err="1">
                  <a:solidFill>
                    <a:schemeClr val="bg1"/>
                  </a:solidFill>
                </a:rPr>
                <a:t>th</a:t>
              </a:r>
              <a:r>
                <a:rPr lang="tr-TR" sz="2400" dirty="0">
                  <a:solidFill>
                    <a:schemeClr val="bg1"/>
                  </a:solidFill>
                </a:rPr>
                <a:t>a</a:t>
              </a:r>
              <a:r>
                <a:rPr lang="en-US" sz="2400" dirty="0">
                  <a:solidFill>
                    <a:schemeClr val="bg1"/>
                  </a:solidFill>
                </a:rPr>
                <a:t>n 30% of teenagers search for </a:t>
              </a:r>
              <a:r>
                <a:rPr lang="en-US" sz="2400" dirty="0" err="1">
                  <a:solidFill>
                    <a:schemeClr val="bg1"/>
                  </a:solidFill>
                </a:rPr>
                <a:t>thier</a:t>
              </a:r>
              <a:r>
                <a:rPr lang="en-US" sz="2400" dirty="0">
                  <a:solidFill>
                    <a:schemeClr val="bg1"/>
                  </a:solidFill>
                </a:rPr>
                <a:t> homework.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They never listen to online music.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1" i="0" dirty="0">
                  <a:solidFill>
                    <a:schemeClr val="bg1"/>
                  </a:solidFill>
                  <a:effectLst/>
                  <a:latin typeface="-apple-system"/>
                </a:rPr>
                <a:t>Which option is true according to the information above.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2BE530FB-861B-4054-902B-6527B2A1274D}"/>
              </a:ext>
            </a:extLst>
          </p:cNvPr>
          <p:cNvSpPr txBox="1"/>
          <p:nvPr/>
        </p:nvSpPr>
        <p:spPr>
          <a:xfrm>
            <a:off x="2319507" y="299982"/>
            <a:ext cx="6677699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INTERNET HABITS: HOW DO TEENAGERS USE THE INTERNET MOST?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25% - do homework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30% - play games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20% listen to music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-apple-system"/>
              </a:rPr>
              <a:t>25% use social media</a:t>
            </a:r>
            <a:endParaRPr lang="tr-TR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2" name="Grafik 31">
            <a:extLst>
              <a:ext uri="{FF2B5EF4-FFF2-40B4-BE49-F238E27FC236}">
                <a16:creationId xmlns:a16="http://schemas.microsoft.com/office/drawing/2014/main" id="{D9D459AC-41BA-4578-92C5-AECD616E8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7965636"/>
              </p:ext>
            </p:extLst>
          </p:nvPr>
        </p:nvGraphicFramePr>
        <p:xfrm>
          <a:off x="5795046" y="633519"/>
          <a:ext cx="2662930" cy="181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018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434611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56038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6034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3.7037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attachment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offline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</a:rPr>
              <a:t>sign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up</a:t>
            </a:r>
            <a:endParaRPr lang="de-A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log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in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-apple-system"/>
                </a:rPr>
                <a:t>I want to access my account, but I can't .......... the website. There is an error message on the screen.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6761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attachment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offline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</a:rPr>
                <a:t>sign</a:t>
              </a:r>
              <a:r>
                <a:rPr lang="tr-TR" sz="2400" dirty="0">
                  <a:solidFill>
                    <a:schemeClr val="bg1"/>
                  </a:solidFill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</a:rPr>
                <a:t>up</a:t>
              </a:r>
              <a:endParaRPr lang="de-A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accent6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-apple-system"/>
                </a:rPr>
                <a:t>log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-apple-system"/>
                </a:rPr>
                <a:t> in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want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make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tr-TR" sz="2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dinner</a:t>
              </a:r>
              <a:r>
                <a:rPr lang="tr-TR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________________.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$ 100,000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21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2098585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417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3.7037E-7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internet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connection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computer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webcam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connection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cable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10000"/>
            </a:bodyPr>
            <a:lstStyle/>
            <a:p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Dennis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Do you have a mobile device connected to the Internet?</a:t>
              </a:r>
              <a:br>
                <a:rPr lang="en-US" sz="2400" dirty="0">
                  <a:solidFill>
                    <a:schemeClr val="bg1"/>
                  </a:solidFill>
                </a:rPr>
              </a:br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Daniel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What do you mean?</a:t>
              </a:r>
              <a:br>
                <a:rPr lang="en-US" sz="2400" dirty="0">
                  <a:solidFill>
                    <a:schemeClr val="bg1"/>
                  </a:solidFill>
                </a:rPr>
              </a:br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Dennis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I mean, do you have a tablet or smart phone with the .................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$ 250,000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120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internet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connection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computer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webcam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connection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cable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10000"/>
            </a:bodyPr>
            <a:lstStyle/>
            <a:p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Dennis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Do you have a mobile device connected to the Internet?</a:t>
              </a:r>
              <a:br>
                <a:rPr lang="en-US" sz="2400" dirty="0">
                  <a:solidFill>
                    <a:schemeClr val="bg1"/>
                  </a:solidFill>
                </a:rPr>
              </a:br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Daniel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What do you mean?</a:t>
              </a:r>
              <a:br>
                <a:rPr lang="en-US" sz="2400" dirty="0">
                  <a:solidFill>
                    <a:schemeClr val="bg1"/>
                  </a:solidFill>
                </a:rPr>
              </a:br>
              <a:r>
                <a:rPr lang="en-US" sz="2400" b="1" i="0" dirty="0">
                  <a:solidFill>
                    <a:schemeClr val="bg1"/>
                  </a:solidFill>
                  <a:effectLst/>
                  <a:latin typeface="Roboto"/>
                </a:rPr>
                <a:t>Dennis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: I mean, do you have a tablet or smart phone with the .................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$ 250,000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56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1763223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862" y="18889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Question fininished indicator">
            <a:extLst>
              <a:ext uri="{FF2B5EF4-FFF2-40B4-BE49-F238E27FC236}">
                <a16:creationId xmlns:a16="http://schemas.microsoft.com/office/drawing/2014/main" id="{EFA029DA-BA71-407A-9693-1E88EBBD2D9B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759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2.96296E-6 L -0.00026 -0.047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If you share your password with a stranger, he/she can .................... for you and do anything dangerous using your identity.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23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comment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</a:t>
              </a:r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If you share your password with a stranger, he/she can .................... for you and do anything dangerous using your identity.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$ 500,000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34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1427386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3862" y="155188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Question fininished indicator">
            <a:extLst>
              <a:ext uri="{FF2B5EF4-FFF2-40B4-BE49-F238E27FC236}">
                <a16:creationId xmlns:a16="http://schemas.microsoft.com/office/drawing/2014/main" id="{EFA029DA-BA71-407A-9693-1E88EBBD2D9B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Question fininished indicator">
            <a:extLst>
              <a:ext uri="{FF2B5EF4-FFF2-40B4-BE49-F238E27FC236}">
                <a16:creationId xmlns:a16="http://schemas.microsoft.com/office/drawing/2014/main" id="{336E4B3D-BB4B-410A-BFAE-87D4F4BBF445}"/>
              </a:ext>
            </a:extLst>
          </p:cNvPr>
          <p:cNvSpPr/>
          <p:nvPr/>
        </p:nvSpPr>
        <p:spPr>
          <a:xfrm>
            <a:off x="5451843" y="18877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426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-2.96296E-6 L -0.00026 -0.047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38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ackground image">
            <a:extLst>
              <a:ext uri="{FF2B5EF4-FFF2-40B4-BE49-F238E27FC236}">
                <a16:creationId xmlns:a16="http://schemas.microsoft.com/office/drawing/2014/main" id="{4990300C-A9F1-4951-8985-EB8CD3503E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Laptop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Telephone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nswer B Background">
            <a:extLst>
              <a:ext uri="{FF2B5EF4-FFF2-40B4-BE49-F238E27FC236}">
                <a16:creationId xmlns:a16="http://schemas.microsoft.com/office/drawing/2014/main" id="{F7D689C1-286B-42FD-85DC-C81EACAC8594}"/>
              </a:ext>
            </a:extLst>
          </p:cNvPr>
          <p:cNvSpPr/>
          <p:nvPr/>
        </p:nvSpPr>
        <p:spPr>
          <a:xfrm>
            <a:off x="6274399" y="4178681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2" name="Answer B Indicator">
            <a:extLst>
              <a:ext uri="{FF2B5EF4-FFF2-40B4-BE49-F238E27FC236}">
                <a16:creationId xmlns:a16="http://schemas.microsoft.com/office/drawing/2014/main" id="{6D6450C5-C7F3-4402-92DB-4F89AAB195BB}"/>
              </a:ext>
            </a:extLst>
          </p:cNvPr>
          <p:cNvSpPr txBox="1"/>
          <p:nvPr/>
        </p:nvSpPr>
        <p:spPr>
          <a:xfrm>
            <a:off x="6538795" y="4387760"/>
            <a:ext cx="49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FC000"/>
                </a:solidFill>
                <a:latin typeface="Abadi Extra Light" panose="020B0204020104020204" pitchFamily="34" charset="0"/>
              </a:rPr>
              <a:t>B:</a:t>
            </a:r>
          </a:p>
        </p:txBody>
      </p:sp>
      <p:sp>
        <p:nvSpPr>
          <p:cNvPr id="53" name="#sl-pollanswer(1)">
            <a:extLst>
              <a:ext uri="{FF2B5EF4-FFF2-40B4-BE49-F238E27FC236}">
                <a16:creationId xmlns:a16="http://schemas.microsoft.com/office/drawing/2014/main" id="{86D18980-FBAC-44DB-AE96-DB042EF3060A}"/>
              </a:ext>
            </a:extLst>
          </p:cNvPr>
          <p:cNvSpPr txBox="1"/>
          <p:nvPr/>
        </p:nvSpPr>
        <p:spPr>
          <a:xfrm>
            <a:off x="6984845" y="4192036"/>
            <a:ext cx="3378818" cy="9163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 modem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nswer B Foreground">
            <a:extLst>
              <a:ext uri="{FF2B5EF4-FFF2-40B4-BE49-F238E27FC236}">
                <a16:creationId xmlns:a16="http://schemas.microsoft.com/office/drawing/2014/main" id="{490DF4C1-378D-4439-8996-0A1FBCF7335A}"/>
              </a:ext>
            </a:extLst>
          </p:cNvPr>
          <p:cNvSpPr/>
          <p:nvPr/>
        </p:nvSpPr>
        <p:spPr>
          <a:xfrm>
            <a:off x="6289112" y="4169735"/>
            <a:ext cx="4524162" cy="92968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5164" y="4169734"/>
            <a:ext cx="4524162" cy="929685"/>
            <a:chOff x="1452892" y="4172004"/>
            <a:chExt cx="4524162" cy="929685"/>
          </a:xfrm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Desktop PC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I prefer using a ..................... . I can take it everywhere. Because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it’s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light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 MILLION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6694.1882"/>
                  <p14:fade out="7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final answer">
            <a:hlinkClick r:id="" action="ppaction://media"/>
            <a:extLst>
              <a:ext uri="{FF2B5EF4-FFF2-40B4-BE49-F238E27FC236}">
                <a16:creationId xmlns:a16="http://schemas.microsoft.com/office/drawing/2014/main" id="{AA2899EE-0BB1-491D-B054-EA144919A73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500" y="13096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2257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73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image">
            <a:extLst>
              <a:ext uri="{FF2B5EF4-FFF2-40B4-BE49-F238E27FC236}">
                <a16:creationId xmlns:a16="http://schemas.microsoft.com/office/drawing/2014/main" id="{1230C834-D16D-47B9-8F74-29C0BF3B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4" name="Answer Line 2">
            <a:extLst>
              <a:ext uri="{FF2B5EF4-FFF2-40B4-BE49-F238E27FC236}">
                <a16:creationId xmlns:a16="http://schemas.microsoft.com/office/drawing/2014/main" id="{4B5767AD-D5A3-42E8-94D6-CC3C8423DF69}"/>
              </a:ext>
            </a:extLst>
          </p:cNvPr>
          <p:cNvCxnSpPr>
            <a:cxnSpLocks/>
          </p:cNvCxnSpPr>
          <p:nvPr/>
        </p:nvCxnSpPr>
        <p:spPr>
          <a:xfrm>
            <a:off x="2272" y="578274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Answer D">
            <a:extLst>
              <a:ext uri="{FF2B5EF4-FFF2-40B4-BE49-F238E27FC236}">
                <a16:creationId xmlns:a16="http://schemas.microsoft.com/office/drawing/2014/main" id="{63AD585E-E59E-4654-9EA7-4D03C089D3F1}"/>
              </a:ext>
            </a:extLst>
          </p:cNvPr>
          <p:cNvGrpSpPr/>
          <p:nvPr/>
        </p:nvGrpSpPr>
        <p:grpSpPr>
          <a:xfrm>
            <a:off x="6276671" y="5306896"/>
            <a:ext cx="4524162" cy="929685"/>
            <a:chOff x="1452892" y="4172004"/>
            <a:chExt cx="4524162" cy="929685"/>
          </a:xfrm>
          <a:solidFill>
            <a:srgbClr val="70AD47"/>
          </a:solidFill>
        </p:grpSpPr>
        <p:sp>
          <p:nvSpPr>
            <p:cNvPr id="57" name="Background">
              <a:extLst>
                <a:ext uri="{FF2B5EF4-FFF2-40B4-BE49-F238E27FC236}">
                  <a16:creationId xmlns:a16="http://schemas.microsoft.com/office/drawing/2014/main" id="{36A76643-4BF8-4435-9B71-F6EE643CC045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8" name="D">
              <a:extLst>
                <a:ext uri="{FF2B5EF4-FFF2-40B4-BE49-F238E27FC236}">
                  <a16:creationId xmlns:a16="http://schemas.microsoft.com/office/drawing/2014/main" id="{8A95E103-8F66-4D64-A86B-5A8340642A19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D:</a:t>
              </a:r>
            </a:p>
          </p:txBody>
        </p:sp>
        <p:sp>
          <p:nvSpPr>
            <p:cNvPr id="59" name="#sl-pollanswer(3)">
              <a:extLst>
                <a:ext uri="{FF2B5EF4-FFF2-40B4-BE49-F238E27FC236}">
                  <a16:creationId xmlns:a16="http://schemas.microsoft.com/office/drawing/2014/main" id="{690873F6-EFE2-46C3-A7A3-6C2418344F6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Laptop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Answer C">
            <a:extLst>
              <a:ext uri="{FF2B5EF4-FFF2-40B4-BE49-F238E27FC236}">
                <a16:creationId xmlns:a16="http://schemas.microsoft.com/office/drawing/2014/main" id="{C6656839-03AB-4C47-9D6D-1723E4753444}"/>
              </a:ext>
            </a:extLst>
          </p:cNvPr>
          <p:cNvGrpSpPr/>
          <p:nvPr/>
        </p:nvGrpSpPr>
        <p:grpSpPr>
          <a:xfrm>
            <a:off x="1455164" y="5306896"/>
            <a:ext cx="4524162" cy="929685"/>
            <a:chOff x="1452892" y="4172004"/>
            <a:chExt cx="4524162" cy="929685"/>
          </a:xfrm>
        </p:grpSpPr>
        <p:sp>
          <p:nvSpPr>
            <p:cNvPr id="61" name="Background">
              <a:extLst>
                <a:ext uri="{FF2B5EF4-FFF2-40B4-BE49-F238E27FC236}">
                  <a16:creationId xmlns:a16="http://schemas.microsoft.com/office/drawing/2014/main" id="{CAF9EA78-6535-47A6-9C3D-151F26C5CB6D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3" name="C">
              <a:extLst>
                <a:ext uri="{FF2B5EF4-FFF2-40B4-BE49-F238E27FC236}">
                  <a16:creationId xmlns:a16="http://schemas.microsoft.com/office/drawing/2014/main" id="{0A42DF7F-9A81-403B-B6F2-BECB2A47D827}"/>
                </a:ext>
              </a:extLst>
            </p:cNvPr>
            <p:cNvSpPr txBox="1"/>
            <p:nvPr/>
          </p:nvSpPr>
          <p:spPr>
            <a:xfrm>
              <a:off x="1717288" y="4381083"/>
              <a:ext cx="51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C:</a:t>
              </a:r>
            </a:p>
          </p:txBody>
        </p:sp>
        <p:sp>
          <p:nvSpPr>
            <p:cNvPr id="64" name="#sl-pollanswer(2)">
              <a:extLst>
                <a:ext uri="{FF2B5EF4-FFF2-40B4-BE49-F238E27FC236}">
                  <a16:creationId xmlns:a16="http://schemas.microsoft.com/office/drawing/2014/main" id="{985A755B-6005-4A92-9653-CCE85E8BBC24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Telephone </a:t>
              </a:r>
              <a:r>
                <a:rPr lang="tr-TR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Answer Line 1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4534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Answer B">
            <a:extLst>
              <a:ext uri="{FF2B5EF4-FFF2-40B4-BE49-F238E27FC236}">
                <a16:creationId xmlns:a16="http://schemas.microsoft.com/office/drawing/2014/main" id="{87DF6476-1EA0-4967-B884-76675F4E2440}"/>
              </a:ext>
            </a:extLst>
          </p:cNvPr>
          <p:cNvGrpSpPr/>
          <p:nvPr/>
        </p:nvGrpSpPr>
        <p:grpSpPr>
          <a:xfrm>
            <a:off x="6274399" y="4178681"/>
            <a:ext cx="4524162" cy="929685"/>
            <a:chOff x="1452892" y="4172004"/>
            <a:chExt cx="4524162" cy="929685"/>
          </a:xfrm>
        </p:grpSpPr>
        <p:sp>
          <p:nvSpPr>
            <p:cNvPr id="51" name="Background">
              <a:extLst>
                <a:ext uri="{FF2B5EF4-FFF2-40B4-BE49-F238E27FC236}">
                  <a16:creationId xmlns:a16="http://schemas.microsoft.com/office/drawing/2014/main" id="{F7D689C1-286B-42FD-85DC-C81EACAC8594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2" name="B">
              <a:extLst>
                <a:ext uri="{FF2B5EF4-FFF2-40B4-BE49-F238E27FC236}">
                  <a16:creationId xmlns:a16="http://schemas.microsoft.com/office/drawing/2014/main" id="{6D6450C5-C7F3-4402-92DB-4F89AAB195BB}"/>
                </a:ext>
              </a:extLst>
            </p:cNvPr>
            <p:cNvSpPr txBox="1"/>
            <p:nvPr/>
          </p:nvSpPr>
          <p:spPr>
            <a:xfrm>
              <a:off x="1717288" y="4381083"/>
              <a:ext cx="496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B:</a:t>
              </a:r>
            </a:p>
          </p:txBody>
        </p:sp>
        <p:sp>
          <p:nvSpPr>
            <p:cNvPr id="53" name="#sl-pollanswer(1)">
              <a:extLst>
                <a:ext uri="{FF2B5EF4-FFF2-40B4-BE49-F238E27FC236}">
                  <a16:creationId xmlns:a16="http://schemas.microsoft.com/office/drawing/2014/main" id="{86D18980-FBAC-44DB-AE96-DB042EF3060A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Cable modem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nswer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8681"/>
            <a:ext cx="4524162" cy="929684"/>
            <a:chOff x="1452892" y="4172004"/>
            <a:chExt cx="4524162" cy="929684"/>
          </a:xfrm>
          <a:solidFill>
            <a:schemeClr val="tx1"/>
          </a:solidFill>
        </p:grpSpPr>
        <p:sp>
          <p:nvSpPr>
            <p:cNvPr id="20" name="Background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AT" sz="2800" b="1" dirty="0">
                  <a:solidFill>
                    <a:srgbClr val="FFC000"/>
                  </a:solidFill>
                  <a:latin typeface="Abadi Extra Light" panose="020B0204020104020204" pitchFamily="34" charset="0"/>
                </a:rPr>
                <a:t>A:</a:t>
              </a:r>
            </a:p>
          </p:txBody>
        </p:sp>
        <p:sp>
          <p:nvSpPr>
            <p:cNvPr id="38" name="#sl-pollanswer(0)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870109"/>
            </a:xfrm>
            <a:prstGeom prst="rect">
              <a:avLst/>
            </a:prstGeom>
            <a:grpFill/>
          </p:spPr>
          <p:txBody>
            <a:bodyPr wrap="square" rtlCol="0" anchor="ctr" anchorCtr="0">
              <a:normAutofit/>
            </a:bodyPr>
            <a:lstStyle/>
            <a:p>
              <a:r>
                <a:rPr lang="tr-T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Desktop PC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grpSp>
        <p:nvGrpSpPr>
          <p:cNvPr id="14" name="Question">
            <a:extLst>
              <a:ext uri="{FF2B5EF4-FFF2-40B4-BE49-F238E27FC236}">
                <a16:creationId xmlns:a16="http://schemas.microsoft.com/office/drawing/2014/main" id="{C06F0B4B-66C1-4499-A17E-4B1853F266A4}"/>
              </a:ext>
            </a:extLst>
          </p:cNvPr>
          <p:cNvGrpSpPr/>
          <p:nvPr/>
        </p:nvGrpSpPr>
        <p:grpSpPr>
          <a:xfrm>
            <a:off x="0" y="2860778"/>
            <a:ext cx="12192000" cy="1136407"/>
            <a:chOff x="0" y="2860778"/>
            <a:chExt cx="12192000" cy="1136407"/>
          </a:xfrm>
        </p:grpSpPr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D9A9127F-6A62-4E1D-BA5E-8DF80971D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429000"/>
              <a:ext cx="12192000" cy="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Background">
              <a:extLst>
                <a:ext uri="{FF2B5EF4-FFF2-40B4-BE49-F238E27FC236}">
                  <a16:creationId xmlns:a16="http://schemas.microsoft.com/office/drawing/2014/main" id="{72609FCE-9B2B-431D-A22F-C9C6C2B3DE82}"/>
                </a:ext>
              </a:extLst>
            </p:cNvPr>
            <p:cNvSpPr/>
            <p:nvPr/>
          </p:nvSpPr>
          <p:spPr>
            <a:xfrm>
              <a:off x="1452892" y="2860778"/>
              <a:ext cx="9342799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47" name="#sl-pollquestion()">
              <a:extLst>
                <a:ext uri="{FF2B5EF4-FFF2-40B4-BE49-F238E27FC236}">
                  <a16:creationId xmlns:a16="http://schemas.microsoft.com/office/drawing/2014/main" id="{0B3C0AB6-E99F-4DFB-8A1B-814704AA4FC9}"/>
                </a:ext>
              </a:extLst>
            </p:cNvPr>
            <p:cNvSpPr txBox="1"/>
            <p:nvPr/>
          </p:nvSpPr>
          <p:spPr>
            <a:xfrm>
              <a:off x="1717288" y="2964701"/>
              <a:ext cx="8839255" cy="93234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sz="2400" b="0" i="0" dirty="0">
                  <a:solidFill>
                    <a:schemeClr val="bg1"/>
                  </a:solidFill>
                  <a:effectLst/>
                  <a:latin typeface="Roboto"/>
                </a:rPr>
                <a:t>I prefer using a ..................... . I can take it everywhere. Because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it’s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 </a:t>
              </a:r>
              <a:r>
                <a:rPr lang="tr-TR" sz="2400" b="0" i="0" dirty="0" err="1">
                  <a:solidFill>
                    <a:schemeClr val="bg1"/>
                  </a:solidFill>
                  <a:effectLst/>
                  <a:latin typeface="Roboto"/>
                </a:rPr>
                <a:t>light</a:t>
              </a:r>
              <a:r>
                <a:rPr lang="tr-TR" sz="2400" b="0" i="0" dirty="0">
                  <a:solidFill>
                    <a:schemeClr val="bg1"/>
                  </a:solidFill>
                  <a:effectLst/>
                  <a:latin typeface="Roboto"/>
                </a:rPr>
                <a:t>.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Current Money Value">
            <a:extLst>
              <a:ext uri="{FF2B5EF4-FFF2-40B4-BE49-F238E27FC236}">
                <a16:creationId xmlns:a16="http://schemas.microsoft.com/office/drawing/2014/main" id="{F69BB7A5-CF27-44D2-A964-DF2E78088389}"/>
              </a:ext>
            </a:extLst>
          </p:cNvPr>
          <p:cNvGrpSpPr/>
          <p:nvPr/>
        </p:nvGrpSpPr>
        <p:grpSpPr>
          <a:xfrm>
            <a:off x="8618368" y="2322355"/>
            <a:ext cx="3573630" cy="347151"/>
            <a:chOff x="8618369" y="2322355"/>
            <a:chExt cx="3555791" cy="347151"/>
          </a:xfrm>
        </p:grpSpPr>
        <p:cxnSp>
          <p:nvCxnSpPr>
            <p:cNvPr id="49" name="Line">
              <a:extLst>
                <a:ext uri="{FF2B5EF4-FFF2-40B4-BE49-F238E27FC236}">
                  <a16:creationId xmlns:a16="http://schemas.microsoft.com/office/drawing/2014/main" id="{8E8A5C75-CFCA-4176-8EB0-4EB34F162D99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0595809" y="2501848"/>
              <a:ext cx="157835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ckground">
              <a:extLst>
                <a:ext uri="{FF2B5EF4-FFF2-40B4-BE49-F238E27FC236}">
                  <a16:creationId xmlns:a16="http://schemas.microsoft.com/office/drawing/2014/main" id="{12A54628-84A9-44CB-A81D-4C642051B35E}"/>
                </a:ext>
              </a:extLst>
            </p:cNvPr>
            <p:cNvSpPr/>
            <p:nvPr/>
          </p:nvSpPr>
          <p:spPr>
            <a:xfrm>
              <a:off x="8618369" y="2322355"/>
              <a:ext cx="1977440" cy="347151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7" name="Text">
              <a:extLst>
                <a:ext uri="{FF2B5EF4-FFF2-40B4-BE49-F238E27FC236}">
                  <a16:creationId xmlns:a16="http://schemas.microsoft.com/office/drawing/2014/main" id="{DBB8417C-BFDC-4C68-A750-8B0478B37A21}"/>
                </a:ext>
              </a:extLst>
            </p:cNvPr>
            <p:cNvSpPr txBox="1"/>
            <p:nvPr/>
          </p:nvSpPr>
          <p:spPr>
            <a:xfrm>
              <a:off x="8793584" y="2338239"/>
              <a:ext cx="164263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de-DE" sz="2000" b="1">
                  <a:solidFill>
                    <a:schemeClr val="bg1"/>
                  </a:solidFill>
                  <a:latin typeface="Avenir Next LT Pro" panose="020B0504020202020204" pitchFamily="34" charset="0"/>
                  <a:cs typeface="Arial" panose="020B0604020202020204" pitchFamily="34" charset="0"/>
                </a:rPr>
                <a:t>$ 1 MILLION</a:t>
              </a:r>
              <a:endParaRPr lang="en-US" sz="2000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543C744-B988-423B-A5E0-4DCC28B5B6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498" y="19276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677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ckground">
            <a:extLst>
              <a:ext uri="{FF2B5EF4-FFF2-40B4-BE49-F238E27FC236}">
                <a16:creationId xmlns:a16="http://schemas.microsoft.com/office/drawing/2014/main" id="{8F212C43-53C1-42D8-A539-45C02A0CA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" y="0"/>
            <a:ext cx="12192000" cy="6858000"/>
          </a:xfrm>
          <a:prstGeom prst="rect">
            <a:avLst/>
          </a:prstGeom>
        </p:spPr>
      </p:pic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4574771" y="829594"/>
            <a:ext cx="3042459" cy="5198812"/>
            <a:chOff x="8179724" y="1168053"/>
            <a:chExt cx="3042459" cy="519881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431560" y="1372438"/>
              <a:ext cx="2722291" cy="4832092"/>
              <a:chOff x="8262223" y="1304918"/>
              <a:chExt cx="3420961" cy="5034853"/>
            </a:xfrm>
          </p:grpSpPr>
          <p:sp>
            <p:nvSpPr>
              <p:cNvPr id="13" name="Number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262223" y="1304918"/>
                <a:ext cx="805054" cy="503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r"/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r"/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4" name="Money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120952" y="1304918"/>
                <a:ext cx="2562232" cy="4986750"/>
              </a:xfrm>
              <a:prstGeom prst="rect">
                <a:avLst/>
              </a:prstGeom>
              <a:noFill/>
            </p:spPr>
            <p:txBody>
              <a:bodyPr wrap="square" bIns="0" rtlCol="0">
                <a:spAutoFit/>
              </a:bodyPr>
              <a:lstStyle/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  <a:endParaRPr lang="de-AT" sz="2200" b="1" dirty="0">
                  <a:solidFill>
                    <a:srgbClr val="F88008"/>
                  </a:solidFill>
                  <a:latin typeface="Avenir Next LT Pro" panose="020B0504020202020204" pitchFamily="34" charset="0"/>
                  <a:cs typeface="Arial" panose="020B0604020202020204" pitchFamily="34" charset="0"/>
                </a:endParaRP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$ 7,000</a:t>
                </a:r>
              </a:p>
              <a:p>
                <a:r>
                  <a:rPr lang="de-AT" sz="2200" b="1" dirty="0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$ 1,000</a:t>
                </a:r>
              </a:p>
              <a:p>
                <a:r>
                  <a:rPr lang="de-AT" sz="2200" b="1" dirty="0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</p:txBody>
          </p:sp>
        </p:grpSp>
      </p:grpSp>
      <p:sp>
        <p:nvSpPr>
          <p:cNvPr id="35" name="Answer background">
            <a:extLst>
              <a:ext uri="{FF2B5EF4-FFF2-40B4-BE49-F238E27FC236}">
                <a16:creationId xmlns:a16="http://schemas.microsoft.com/office/drawing/2014/main" id="{AE1C329F-998A-4817-9165-38201AB8C0E9}"/>
              </a:ext>
            </a:extLst>
          </p:cNvPr>
          <p:cNvSpPr/>
          <p:nvPr/>
        </p:nvSpPr>
        <p:spPr>
          <a:xfrm>
            <a:off x="4747549" y="1091596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5" name="Answer background">
            <a:extLst>
              <a:ext uri="{FF2B5EF4-FFF2-40B4-BE49-F238E27FC236}">
                <a16:creationId xmlns:a16="http://schemas.microsoft.com/office/drawing/2014/main" id="{6FC013AC-61A8-4F05-B5AE-E7ED81DE4F5D}"/>
              </a:ext>
            </a:extLst>
          </p:cNvPr>
          <p:cNvSpPr/>
          <p:nvPr/>
        </p:nvSpPr>
        <p:spPr>
          <a:xfrm>
            <a:off x="4747549" y="1088274"/>
            <a:ext cx="2696901" cy="324694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687"/>
              <a:gd name="connsiteY0" fmla="*/ 5286 h 10000"/>
              <a:gd name="connsiteX1" fmla="*/ 1526 w 9687"/>
              <a:gd name="connsiteY1" fmla="*/ 1 h 10000"/>
              <a:gd name="connsiteX2" fmla="*/ 8542 w 9687"/>
              <a:gd name="connsiteY2" fmla="*/ 1 h 10000"/>
              <a:gd name="connsiteX3" fmla="*/ 9687 w 9687"/>
              <a:gd name="connsiteY3" fmla="*/ 5392 h 10000"/>
              <a:gd name="connsiteX4" fmla="*/ 8523 w 9687"/>
              <a:gd name="connsiteY4" fmla="*/ 9941 h 10000"/>
              <a:gd name="connsiteX5" fmla="*/ 1526 w 9687"/>
              <a:gd name="connsiteY5" fmla="*/ 9986 h 10000"/>
              <a:gd name="connsiteX6" fmla="*/ 0 w 9687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10000"/>
              <a:gd name="connsiteY0" fmla="*/ 5286 h 10000"/>
              <a:gd name="connsiteX1" fmla="*/ 1575 w 10000"/>
              <a:gd name="connsiteY1" fmla="*/ 1 h 10000"/>
              <a:gd name="connsiteX2" fmla="*/ 8818 w 10000"/>
              <a:gd name="connsiteY2" fmla="*/ 1 h 10000"/>
              <a:gd name="connsiteX3" fmla="*/ 10000 w 10000"/>
              <a:gd name="connsiteY3" fmla="*/ 5392 h 10000"/>
              <a:gd name="connsiteX4" fmla="*/ 8798 w 10000"/>
              <a:gd name="connsiteY4" fmla="*/ 9941 h 10000"/>
              <a:gd name="connsiteX5" fmla="*/ 1575 w 10000"/>
              <a:gd name="connsiteY5" fmla="*/ 9986 h 10000"/>
              <a:gd name="connsiteX6" fmla="*/ 0 w 10000"/>
              <a:gd name="connsiteY6" fmla="*/ 5286 h 10000"/>
              <a:gd name="connsiteX0" fmla="*/ 0 w 9534"/>
              <a:gd name="connsiteY0" fmla="*/ 5086 h 9999"/>
              <a:gd name="connsiteX1" fmla="*/ 1109 w 9534"/>
              <a:gd name="connsiteY1" fmla="*/ 1 h 9999"/>
              <a:gd name="connsiteX2" fmla="*/ 8352 w 9534"/>
              <a:gd name="connsiteY2" fmla="*/ 1 h 9999"/>
              <a:gd name="connsiteX3" fmla="*/ 9534 w 9534"/>
              <a:gd name="connsiteY3" fmla="*/ 5392 h 9999"/>
              <a:gd name="connsiteX4" fmla="*/ 8332 w 9534"/>
              <a:gd name="connsiteY4" fmla="*/ 9941 h 9999"/>
              <a:gd name="connsiteX5" fmla="*/ 1109 w 9534"/>
              <a:gd name="connsiteY5" fmla="*/ 9986 h 9999"/>
              <a:gd name="connsiteX6" fmla="*/ 0 w 9534"/>
              <a:gd name="connsiteY6" fmla="*/ 5086 h 9999"/>
              <a:gd name="connsiteX0" fmla="*/ 0 w 10000"/>
              <a:gd name="connsiteY0" fmla="*/ 5087 h 10000"/>
              <a:gd name="connsiteX1" fmla="*/ 1163 w 10000"/>
              <a:gd name="connsiteY1" fmla="*/ 1 h 10000"/>
              <a:gd name="connsiteX2" fmla="*/ 8760 w 10000"/>
              <a:gd name="connsiteY2" fmla="*/ 1 h 10000"/>
              <a:gd name="connsiteX3" fmla="*/ 10000 w 10000"/>
              <a:gd name="connsiteY3" fmla="*/ 5393 h 10000"/>
              <a:gd name="connsiteX4" fmla="*/ 8739 w 10000"/>
              <a:gd name="connsiteY4" fmla="*/ 9942 h 10000"/>
              <a:gd name="connsiteX5" fmla="*/ 1163 w 10000"/>
              <a:gd name="connsiteY5" fmla="*/ 9987 h 10000"/>
              <a:gd name="connsiteX6" fmla="*/ 0 w 10000"/>
              <a:gd name="connsiteY6" fmla="*/ 5087 h 10000"/>
              <a:gd name="connsiteX0" fmla="*/ 0 w 10000"/>
              <a:gd name="connsiteY0" fmla="*/ 5087 h 10003"/>
              <a:gd name="connsiteX1" fmla="*/ 1163 w 10000"/>
              <a:gd name="connsiteY1" fmla="*/ 1 h 10003"/>
              <a:gd name="connsiteX2" fmla="*/ 8760 w 10000"/>
              <a:gd name="connsiteY2" fmla="*/ 1 h 10003"/>
              <a:gd name="connsiteX3" fmla="*/ 10000 w 10000"/>
              <a:gd name="connsiteY3" fmla="*/ 5393 h 10003"/>
              <a:gd name="connsiteX4" fmla="*/ 8739 w 10000"/>
              <a:gd name="connsiteY4" fmla="*/ 9942 h 10003"/>
              <a:gd name="connsiteX5" fmla="*/ 1163 w 10000"/>
              <a:gd name="connsiteY5" fmla="*/ 9987 h 10003"/>
              <a:gd name="connsiteX6" fmla="*/ 0 w 10000"/>
              <a:gd name="connsiteY6" fmla="*/ 5087 h 10003"/>
              <a:gd name="connsiteX0" fmla="*/ 0 w 10013"/>
              <a:gd name="connsiteY0" fmla="*/ 5087 h 10003"/>
              <a:gd name="connsiteX1" fmla="*/ 1163 w 10013"/>
              <a:gd name="connsiteY1" fmla="*/ 1 h 10003"/>
              <a:gd name="connsiteX2" fmla="*/ 8760 w 10013"/>
              <a:gd name="connsiteY2" fmla="*/ 1 h 10003"/>
              <a:gd name="connsiteX3" fmla="*/ 10013 w 10013"/>
              <a:gd name="connsiteY3" fmla="*/ 5172 h 10003"/>
              <a:gd name="connsiteX4" fmla="*/ 8739 w 10013"/>
              <a:gd name="connsiteY4" fmla="*/ 9942 h 10003"/>
              <a:gd name="connsiteX5" fmla="*/ 1163 w 10013"/>
              <a:gd name="connsiteY5" fmla="*/ 9987 h 10003"/>
              <a:gd name="connsiteX6" fmla="*/ 0 w 10013"/>
              <a:gd name="connsiteY6" fmla="*/ 5087 h 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13" h="10003">
                <a:moveTo>
                  <a:pt x="0" y="5087"/>
                </a:moveTo>
                <a:cubicBezTo>
                  <a:pt x="487" y="3172"/>
                  <a:pt x="273" y="86"/>
                  <a:pt x="1163" y="1"/>
                </a:cubicBezTo>
                <a:lnTo>
                  <a:pt x="8760" y="1"/>
                </a:lnTo>
                <a:cubicBezTo>
                  <a:pt x="9749" y="-16"/>
                  <a:pt x="9568" y="2565"/>
                  <a:pt x="10013" y="5172"/>
                </a:cubicBezTo>
                <a:cubicBezTo>
                  <a:pt x="9488" y="8214"/>
                  <a:pt x="9635" y="10053"/>
                  <a:pt x="8739" y="9942"/>
                </a:cubicBezTo>
                <a:lnTo>
                  <a:pt x="1163" y="9987"/>
                </a:lnTo>
                <a:cubicBezTo>
                  <a:pt x="261" y="10245"/>
                  <a:pt x="506" y="7351"/>
                  <a:pt x="0" y="508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4" name="Auswahl" hidden="1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4747549" y="5469331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Question fininished indicator">
            <a:extLst>
              <a:ext uri="{FF2B5EF4-FFF2-40B4-BE49-F238E27FC236}">
                <a16:creationId xmlns:a16="http://schemas.microsoft.com/office/drawing/2014/main" id="{17A0C1AC-FF27-4F2B-9AE7-E9366F15B944}"/>
              </a:ext>
            </a:extLst>
          </p:cNvPr>
          <p:cNvSpPr/>
          <p:nvPr/>
        </p:nvSpPr>
        <p:spPr>
          <a:xfrm>
            <a:off x="5453750" y="556112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mmerical break">
            <a:hlinkClick r:id="" action="ppaction://media"/>
            <a:extLst>
              <a:ext uri="{FF2B5EF4-FFF2-40B4-BE49-F238E27FC236}">
                <a16:creationId xmlns:a16="http://schemas.microsoft.com/office/drawing/2014/main" id="{632A26F9-7C17-417A-924E-FD32BEBEA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9290" y="175202"/>
            <a:ext cx="595110" cy="595110"/>
          </a:xfrm>
          <a:prstGeom prst="rect">
            <a:avLst/>
          </a:prstGeom>
        </p:spPr>
      </p:pic>
      <p:sp>
        <p:nvSpPr>
          <p:cNvPr id="17" name="Question fininished indicator">
            <a:extLst>
              <a:ext uri="{FF2B5EF4-FFF2-40B4-BE49-F238E27FC236}">
                <a16:creationId xmlns:a16="http://schemas.microsoft.com/office/drawing/2014/main" id="{3DC1648E-AEC8-4D5A-B94E-68991FA47E31}"/>
              </a:ext>
            </a:extLst>
          </p:cNvPr>
          <p:cNvSpPr/>
          <p:nvPr/>
        </p:nvSpPr>
        <p:spPr>
          <a:xfrm>
            <a:off x="5451843" y="121604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Question fininished indicator">
            <a:extLst>
              <a:ext uri="{FF2B5EF4-FFF2-40B4-BE49-F238E27FC236}">
                <a16:creationId xmlns:a16="http://schemas.microsoft.com/office/drawing/2014/main" id="{3AE5F3D7-FDD4-4FA8-9796-88C51C66C86E}"/>
              </a:ext>
            </a:extLst>
          </p:cNvPr>
          <p:cNvSpPr/>
          <p:nvPr/>
        </p:nvSpPr>
        <p:spPr>
          <a:xfrm>
            <a:off x="5453750" y="522287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Question fininished indicator">
            <a:extLst>
              <a:ext uri="{FF2B5EF4-FFF2-40B4-BE49-F238E27FC236}">
                <a16:creationId xmlns:a16="http://schemas.microsoft.com/office/drawing/2014/main" id="{356B8CC3-647F-43F2-AD48-4FED8DA59D5F}"/>
              </a:ext>
            </a:extLst>
          </p:cNvPr>
          <p:cNvSpPr/>
          <p:nvPr/>
        </p:nvSpPr>
        <p:spPr>
          <a:xfrm>
            <a:off x="5453750" y="4886752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Question fininished indicator">
            <a:extLst>
              <a:ext uri="{FF2B5EF4-FFF2-40B4-BE49-F238E27FC236}">
                <a16:creationId xmlns:a16="http://schemas.microsoft.com/office/drawing/2014/main" id="{527F1671-F1CD-4F0E-B09A-5116B710CA56}"/>
              </a:ext>
            </a:extLst>
          </p:cNvPr>
          <p:cNvSpPr/>
          <p:nvPr/>
        </p:nvSpPr>
        <p:spPr>
          <a:xfrm>
            <a:off x="5453750" y="45675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Question fininished indicator">
            <a:extLst>
              <a:ext uri="{FF2B5EF4-FFF2-40B4-BE49-F238E27FC236}">
                <a16:creationId xmlns:a16="http://schemas.microsoft.com/office/drawing/2014/main" id="{35663450-3B46-4AB9-A9E7-10182D9D85D4}"/>
              </a:ext>
            </a:extLst>
          </p:cNvPr>
          <p:cNvSpPr/>
          <p:nvPr/>
        </p:nvSpPr>
        <p:spPr>
          <a:xfrm>
            <a:off x="5451843" y="4229273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Question fininished indicator">
            <a:extLst>
              <a:ext uri="{FF2B5EF4-FFF2-40B4-BE49-F238E27FC236}">
                <a16:creationId xmlns:a16="http://schemas.microsoft.com/office/drawing/2014/main" id="{09B79EB2-FA5C-4063-B926-F05841E08541}"/>
              </a:ext>
            </a:extLst>
          </p:cNvPr>
          <p:cNvSpPr/>
          <p:nvPr/>
        </p:nvSpPr>
        <p:spPr>
          <a:xfrm>
            <a:off x="5451843" y="390129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estion fininished indicator">
            <a:extLst>
              <a:ext uri="{FF2B5EF4-FFF2-40B4-BE49-F238E27FC236}">
                <a16:creationId xmlns:a16="http://schemas.microsoft.com/office/drawing/2014/main" id="{DAE913F4-68F5-4A1E-9115-54718CB7886F}"/>
              </a:ext>
            </a:extLst>
          </p:cNvPr>
          <p:cNvSpPr/>
          <p:nvPr/>
        </p:nvSpPr>
        <p:spPr>
          <a:xfrm>
            <a:off x="5451843" y="3563047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Question fininished indicator">
            <a:extLst>
              <a:ext uri="{FF2B5EF4-FFF2-40B4-BE49-F238E27FC236}">
                <a16:creationId xmlns:a16="http://schemas.microsoft.com/office/drawing/2014/main" id="{AB1AA80F-9F23-4CFB-A84F-881D1BD1461E}"/>
              </a:ext>
            </a:extLst>
          </p:cNvPr>
          <p:cNvSpPr/>
          <p:nvPr/>
        </p:nvSpPr>
        <p:spPr>
          <a:xfrm>
            <a:off x="5451843" y="3229619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Question fininished indicator">
            <a:extLst>
              <a:ext uri="{FF2B5EF4-FFF2-40B4-BE49-F238E27FC236}">
                <a16:creationId xmlns:a16="http://schemas.microsoft.com/office/drawing/2014/main" id="{6956CA7C-A702-4E7A-AB66-9719EF65F990}"/>
              </a:ext>
            </a:extLst>
          </p:cNvPr>
          <p:cNvSpPr/>
          <p:nvPr/>
        </p:nvSpPr>
        <p:spPr>
          <a:xfrm>
            <a:off x="5453750" y="2896506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Question fininished indicator">
            <a:extLst>
              <a:ext uri="{FF2B5EF4-FFF2-40B4-BE49-F238E27FC236}">
                <a16:creationId xmlns:a16="http://schemas.microsoft.com/office/drawing/2014/main" id="{DA5C6CEC-9DE3-4D04-8152-81F9B36677D7}"/>
              </a:ext>
            </a:extLst>
          </p:cNvPr>
          <p:cNvSpPr/>
          <p:nvPr/>
        </p:nvSpPr>
        <p:spPr>
          <a:xfrm>
            <a:off x="5451843" y="2557944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Question fininished indicator">
            <a:extLst>
              <a:ext uri="{FF2B5EF4-FFF2-40B4-BE49-F238E27FC236}">
                <a16:creationId xmlns:a16="http://schemas.microsoft.com/office/drawing/2014/main" id="{EFA029DA-BA71-407A-9693-1E88EBBD2D9B}"/>
              </a:ext>
            </a:extLst>
          </p:cNvPr>
          <p:cNvSpPr/>
          <p:nvPr/>
        </p:nvSpPr>
        <p:spPr>
          <a:xfrm>
            <a:off x="5451843" y="2229965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Question fininished indicator">
            <a:extLst>
              <a:ext uri="{FF2B5EF4-FFF2-40B4-BE49-F238E27FC236}">
                <a16:creationId xmlns:a16="http://schemas.microsoft.com/office/drawing/2014/main" id="{336E4B3D-BB4B-410A-BFAE-87D4F4BBF445}"/>
              </a:ext>
            </a:extLst>
          </p:cNvPr>
          <p:cNvSpPr/>
          <p:nvPr/>
        </p:nvSpPr>
        <p:spPr>
          <a:xfrm>
            <a:off x="5451843" y="188772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Question fininished indicator">
            <a:extLst>
              <a:ext uri="{FF2B5EF4-FFF2-40B4-BE49-F238E27FC236}">
                <a16:creationId xmlns:a16="http://schemas.microsoft.com/office/drawing/2014/main" id="{9B6C6A2E-3685-4E40-9D0A-90EAFF217E12}"/>
              </a:ext>
            </a:extLst>
          </p:cNvPr>
          <p:cNvSpPr/>
          <p:nvPr/>
        </p:nvSpPr>
        <p:spPr>
          <a:xfrm>
            <a:off x="5451843" y="1558290"/>
            <a:ext cx="73152" cy="7315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081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 animBg="1"/>
      <p:bldP spid="24" grpId="0" animBg="1"/>
      <p:bldP spid="24" grpId="1" animBg="1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3FAE012-E2E8-4A0E-B9ED-617972237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7" y="421375"/>
            <a:ext cx="5715000" cy="571500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D695DA92-220C-4DCE-913B-0CA856381088}"/>
              </a:ext>
            </a:extLst>
          </p:cNvPr>
          <p:cNvSpPr txBox="1"/>
          <p:nvPr/>
        </p:nvSpPr>
        <p:spPr>
          <a:xfrm>
            <a:off x="6965581" y="523256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/>
            </a:br>
            <a:r>
              <a:rPr lang="tr-TR" sz="3600" b="1" dirty="0"/>
              <a:t>Ege </a:t>
            </a:r>
            <a:r>
              <a:rPr lang="tr-TR" sz="3600" b="1" dirty="0" err="1"/>
              <a:t>Tolgay</a:t>
            </a:r>
            <a:r>
              <a:rPr lang="tr-TR" sz="3600" b="1" dirty="0"/>
              <a:t> Altınay</a:t>
            </a:r>
            <a:br>
              <a:rPr lang="tr-TR" sz="2800" b="1" dirty="0"/>
            </a:br>
            <a:endParaRPr lang="tr-TR" sz="2800" b="1" dirty="0"/>
          </a:p>
          <a:p>
            <a:pPr algn="r"/>
            <a:r>
              <a:rPr lang="tr-TR" sz="2400" b="1" dirty="0" err="1"/>
              <a:t>Akköprü</a:t>
            </a:r>
            <a:r>
              <a:rPr lang="tr-TR" sz="2400" b="1" dirty="0"/>
              <a:t> Ortaokulu  </a:t>
            </a:r>
            <a:r>
              <a:rPr lang="tr-TR" sz="2400" b="1" dirty="0" err="1"/>
              <a:t>Tuşba</a:t>
            </a:r>
            <a:r>
              <a:rPr lang="tr-TR" sz="2400" b="1" dirty="0"/>
              <a:t>/VAN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E0919A8-A461-4616-AD9C-E6D5E8CC4177}"/>
              </a:ext>
            </a:extLst>
          </p:cNvPr>
          <p:cNvSpPr txBox="1"/>
          <p:nvPr/>
        </p:nvSpPr>
        <p:spPr>
          <a:xfrm>
            <a:off x="7086351" y="3175358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Special </a:t>
            </a:r>
            <a:r>
              <a:rPr lang="tr-TR" dirty="0" err="1">
                <a:solidFill>
                  <a:schemeClr val="tx1"/>
                </a:solidFill>
              </a:rPr>
              <a:t>Thanks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:</a:t>
            </a:r>
            <a:br>
              <a:rPr lang="tr-TR" dirty="0">
                <a:solidFill>
                  <a:schemeClr val="tx1"/>
                </a:solidFill>
              </a:rPr>
            </a:br>
            <a:r>
              <a:rPr lang="tr-TR" b="1" i="0" u="none" strike="noStrike" dirty="0">
                <a:solidFill>
                  <a:schemeClr val="tx1"/>
                </a:solidFill>
                <a:effectLst/>
                <a:latin typeface="inherit"/>
              </a:rPr>
              <a:t>Emine Nihal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  <a:latin typeface="inherit"/>
              </a:rPr>
              <a:t>Mamuş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59F0F30-673B-4DFA-91CB-14AB9C1E1143}"/>
              </a:ext>
            </a:extLst>
          </p:cNvPr>
          <p:cNvSpPr txBox="1"/>
          <p:nvPr/>
        </p:nvSpPr>
        <p:spPr>
          <a:xfrm>
            <a:off x="6865493" y="5213045"/>
            <a:ext cx="474566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Slaytların bazı içerikleri </a:t>
            </a:r>
            <a:r>
              <a:rPr lang="tr-TR" b="1" dirty="0">
                <a:solidFill>
                  <a:schemeClr val="tx1"/>
                </a:solidFill>
              </a:rPr>
              <a:t>Gökhan Karakaya</a:t>
            </a:r>
            <a:r>
              <a:rPr lang="tr-TR" dirty="0">
                <a:solidFill>
                  <a:schemeClr val="tx1"/>
                </a:solidFill>
              </a:rPr>
              <a:t>’nın «10 Soruda –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Internet» </a:t>
            </a:r>
            <a:r>
              <a:rPr lang="tr-TR" dirty="0" err="1">
                <a:solidFill>
                  <a:schemeClr val="tx1"/>
                </a:solidFill>
              </a:rPr>
              <a:t>slaytından</a:t>
            </a:r>
            <a:r>
              <a:rPr lang="tr-TR" dirty="0">
                <a:solidFill>
                  <a:schemeClr val="tx1"/>
                </a:solidFill>
              </a:rPr>
              <a:t> alıntıdır. 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34638031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e35befacc1cd3859fe85d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d7db6f4f6c92043f0b5b3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5eb2829a8144db24d4862138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3434</Words>
  <Application>Microsoft Office PowerPoint</Application>
  <PresentationFormat>Geniş ekran</PresentationFormat>
  <Paragraphs>970</Paragraphs>
  <Slides>64</Slides>
  <Notes>0</Notes>
  <HiddenSlides>0</HiddenSlides>
  <MMClips>71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75" baseType="lpstr">
      <vt:lpstr>Abadi Extra Light</vt:lpstr>
      <vt:lpstr>Adobe Gothic Std B</vt:lpstr>
      <vt:lpstr>-apple-system</vt:lpstr>
      <vt:lpstr>Arial</vt:lpstr>
      <vt:lpstr>Avenir Next LT Pro</vt:lpstr>
      <vt:lpstr>Calibri</vt:lpstr>
      <vt:lpstr>Calibri Light</vt:lpstr>
      <vt:lpstr>inherit</vt:lpstr>
      <vt:lpstr>Roboto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Linking Words (Bağlaçlar)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5: THE INTERNET</dc:title>
  <dc:creator>Ege Altınay</dc:creator>
  <cp:lastModifiedBy>Ege Altınay</cp:lastModifiedBy>
  <cp:revision>37</cp:revision>
  <dcterms:created xsi:type="dcterms:W3CDTF">2020-12-14T08:48:37Z</dcterms:created>
  <dcterms:modified xsi:type="dcterms:W3CDTF">2021-12-08T13:21:27Z</dcterms:modified>
</cp:coreProperties>
</file>